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</p:sldIdLst>
  <p:sldSz cx="10693400" cy="7562850"/>
  <p:notesSz cx="10693400" cy="756285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viewProps" Target="viewProps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customXml" Target="../customXml/item3.xml"/><Relationship Id="rId2" Type="http://schemas.openxmlformats.org/officeDocument/2006/relationships/theme" Target="theme/theme1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customXml" Target="../customXml/item2.xml"/><Relationship Id="rId5" Type="http://schemas.openxmlformats.org/officeDocument/2006/relationships/tableStyles" Target="tableStyles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8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27300" y="466137"/>
            <a:ext cx="8681085" cy="1435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1" i="0">
                <a:solidFill>
                  <a:srgbClr val="25408F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231F20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300" b="0" i="0">
                <a:solidFill>
                  <a:srgbClr val="BB0003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pc="55"/>
              <a:t>Module</a:t>
            </a:r>
            <a:r>
              <a:rPr dirty="0" spc="80"/>
              <a:t> </a:t>
            </a:r>
            <a:r>
              <a:rPr dirty="0"/>
              <a:t>3b:</a:t>
            </a:r>
            <a:r>
              <a:rPr dirty="0" spc="85"/>
              <a:t> </a:t>
            </a:r>
            <a:r>
              <a:rPr dirty="0" spc="70"/>
              <a:t>The</a:t>
            </a:r>
            <a:r>
              <a:rPr dirty="0" spc="80"/>
              <a:t> </a:t>
            </a:r>
            <a:r>
              <a:rPr dirty="0" spc="60"/>
              <a:t>FAST-</a:t>
            </a:r>
            <a:r>
              <a:rPr dirty="0" spc="175"/>
              <a:t>M</a:t>
            </a:r>
            <a:r>
              <a:rPr dirty="0" spc="85"/>
              <a:t> </a:t>
            </a:r>
            <a:r>
              <a:rPr dirty="0" spc="60"/>
              <a:t>Treatment</a:t>
            </a:r>
            <a:r>
              <a:rPr dirty="0" spc="80"/>
              <a:t> </a:t>
            </a:r>
            <a:r>
              <a:rPr dirty="0" spc="50"/>
              <a:t>Bundle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0">
                <a:solidFill>
                  <a:srgbClr val="25408F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231F20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300" b="0" i="0">
                <a:solidFill>
                  <a:srgbClr val="BB0003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pc="55"/>
              <a:t>Module</a:t>
            </a:r>
            <a:r>
              <a:rPr dirty="0" spc="80"/>
              <a:t> </a:t>
            </a:r>
            <a:r>
              <a:rPr dirty="0"/>
              <a:t>3b:</a:t>
            </a:r>
            <a:r>
              <a:rPr dirty="0" spc="85"/>
              <a:t> </a:t>
            </a:r>
            <a:r>
              <a:rPr dirty="0" spc="70"/>
              <a:t>The</a:t>
            </a:r>
            <a:r>
              <a:rPr dirty="0" spc="80"/>
              <a:t> </a:t>
            </a:r>
            <a:r>
              <a:rPr dirty="0" spc="60"/>
              <a:t>FAST-</a:t>
            </a:r>
            <a:r>
              <a:rPr dirty="0" spc="175"/>
              <a:t>M</a:t>
            </a:r>
            <a:r>
              <a:rPr dirty="0" spc="85"/>
              <a:t> </a:t>
            </a:r>
            <a:r>
              <a:rPr dirty="0" spc="60"/>
              <a:t>Treatment</a:t>
            </a:r>
            <a:r>
              <a:rPr dirty="0" spc="80"/>
              <a:t> </a:t>
            </a:r>
            <a:r>
              <a:rPr dirty="0" spc="50"/>
              <a:t>Bundle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349823" y="6920255"/>
            <a:ext cx="380212" cy="407454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91540" y="6904051"/>
            <a:ext cx="411556" cy="421030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10079399" y="6971225"/>
            <a:ext cx="223520" cy="297180"/>
          </a:xfrm>
          <a:custGeom>
            <a:avLst/>
            <a:gdLst/>
            <a:ahLst/>
            <a:cxnLst/>
            <a:rect l="l" t="t" r="r" b="b"/>
            <a:pathLst>
              <a:path w="223520" h="297179">
                <a:moveTo>
                  <a:pt x="5473" y="0"/>
                </a:moveTo>
                <a:lnTo>
                  <a:pt x="3492" y="253"/>
                </a:lnTo>
                <a:lnTo>
                  <a:pt x="1206" y="3060"/>
                </a:lnTo>
                <a:lnTo>
                  <a:pt x="1422" y="5181"/>
                </a:lnTo>
                <a:lnTo>
                  <a:pt x="38582" y="28854"/>
                </a:lnTo>
                <a:lnTo>
                  <a:pt x="104787" y="53682"/>
                </a:lnTo>
                <a:lnTo>
                  <a:pt x="109982" y="55981"/>
                </a:lnTo>
                <a:lnTo>
                  <a:pt x="143825" y="75871"/>
                </a:lnTo>
                <a:lnTo>
                  <a:pt x="176936" y="111848"/>
                </a:lnTo>
                <a:lnTo>
                  <a:pt x="193243" y="150825"/>
                </a:lnTo>
                <a:lnTo>
                  <a:pt x="195580" y="169354"/>
                </a:lnTo>
                <a:lnTo>
                  <a:pt x="195465" y="180162"/>
                </a:lnTo>
                <a:lnTo>
                  <a:pt x="184378" y="218058"/>
                </a:lnTo>
                <a:lnTo>
                  <a:pt x="155638" y="254190"/>
                </a:lnTo>
                <a:lnTo>
                  <a:pt x="121818" y="273697"/>
                </a:lnTo>
                <a:lnTo>
                  <a:pt x="76060" y="281393"/>
                </a:lnTo>
                <a:lnTo>
                  <a:pt x="70548" y="281127"/>
                </a:lnTo>
                <a:lnTo>
                  <a:pt x="33299" y="270789"/>
                </a:lnTo>
                <a:lnTo>
                  <a:pt x="4953" y="249745"/>
                </a:lnTo>
                <a:lnTo>
                  <a:pt x="3073" y="249580"/>
                </a:lnTo>
                <a:lnTo>
                  <a:pt x="279" y="251701"/>
                </a:lnTo>
                <a:lnTo>
                  <a:pt x="0" y="253771"/>
                </a:lnTo>
                <a:lnTo>
                  <a:pt x="4775" y="260070"/>
                </a:lnTo>
                <a:lnTo>
                  <a:pt x="38989" y="286003"/>
                </a:lnTo>
                <a:lnTo>
                  <a:pt x="88150" y="297078"/>
                </a:lnTo>
                <a:lnTo>
                  <a:pt x="106146" y="296214"/>
                </a:lnTo>
                <a:lnTo>
                  <a:pt x="145567" y="285254"/>
                </a:lnTo>
                <a:lnTo>
                  <a:pt x="178068" y="265064"/>
                </a:lnTo>
                <a:lnTo>
                  <a:pt x="205727" y="233629"/>
                </a:lnTo>
                <a:lnTo>
                  <a:pt x="220891" y="197192"/>
                </a:lnTo>
                <a:lnTo>
                  <a:pt x="223126" y="175513"/>
                </a:lnTo>
                <a:lnTo>
                  <a:pt x="222999" y="168008"/>
                </a:lnTo>
                <a:lnTo>
                  <a:pt x="213410" y="127444"/>
                </a:lnTo>
                <a:lnTo>
                  <a:pt x="192481" y="93268"/>
                </a:lnTo>
                <a:lnTo>
                  <a:pt x="162144" y="65736"/>
                </a:lnTo>
                <a:lnTo>
                  <a:pt x="127139" y="46151"/>
                </a:lnTo>
                <a:lnTo>
                  <a:pt x="58801" y="25234"/>
                </a:lnTo>
                <a:lnTo>
                  <a:pt x="42329" y="19824"/>
                </a:lnTo>
                <a:lnTo>
                  <a:pt x="29171" y="14185"/>
                </a:lnTo>
                <a:lnTo>
                  <a:pt x="17792" y="8191"/>
                </a:lnTo>
                <a:lnTo>
                  <a:pt x="7061" y="1104"/>
                </a:lnTo>
                <a:lnTo>
                  <a:pt x="5473" y="0"/>
                </a:lnTo>
                <a:close/>
              </a:path>
            </a:pathLst>
          </a:custGeom>
          <a:solidFill>
            <a:srgbClr val="C1333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bg object 19"/>
          <p:cNvSpPr/>
          <p:nvPr/>
        </p:nvSpPr>
        <p:spPr>
          <a:xfrm>
            <a:off x="10032246" y="6905575"/>
            <a:ext cx="328930" cy="422275"/>
          </a:xfrm>
          <a:custGeom>
            <a:avLst/>
            <a:gdLst/>
            <a:ahLst/>
            <a:cxnLst/>
            <a:rect l="l" t="t" r="r" b="b"/>
            <a:pathLst>
              <a:path w="328929" h="422275">
                <a:moveTo>
                  <a:pt x="36537" y="0"/>
                </a:moveTo>
                <a:lnTo>
                  <a:pt x="32702" y="2095"/>
                </a:lnTo>
                <a:lnTo>
                  <a:pt x="31953" y="4635"/>
                </a:lnTo>
                <a:lnTo>
                  <a:pt x="36612" y="12497"/>
                </a:lnTo>
                <a:lnTo>
                  <a:pt x="64211" y="39306"/>
                </a:lnTo>
                <a:lnTo>
                  <a:pt x="108427" y="61021"/>
                </a:lnTo>
                <a:lnTo>
                  <a:pt x="137756" y="69722"/>
                </a:lnTo>
                <a:lnTo>
                  <a:pt x="161366" y="77368"/>
                </a:lnTo>
                <a:lnTo>
                  <a:pt x="198450" y="94297"/>
                </a:lnTo>
                <a:lnTo>
                  <a:pt x="231143" y="116987"/>
                </a:lnTo>
                <a:lnTo>
                  <a:pt x="258267" y="145567"/>
                </a:lnTo>
                <a:lnTo>
                  <a:pt x="284499" y="193462"/>
                </a:lnTo>
                <a:lnTo>
                  <a:pt x="293739" y="238518"/>
                </a:lnTo>
                <a:lnTo>
                  <a:pt x="292950" y="261238"/>
                </a:lnTo>
                <a:lnTo>
                  <a:pt x="278472" y="307860"/>
                </a:lnTo>
                <a:lnTo>
                  <a:pt x="253479" y="341922"/>
                </a:lnTo>
                <a:lnTo>
                  <a:pt x="217004" y="371081"/>
                </a:lnTo>
                <a:lnTo>
                  <a:pt x="181457" y="387362"/>
                </a:lnTo>
                <a:lnTo>
                  <a:pt x="143052" y="394538"/>
                </a:lnTo>
                <a:lnTo>
                  <a:pt x="135204" y="394754"/>
                </a:lnTo>
                <a:lnTo>
                  <a:pt x="119532" y="394068"/>
                </a:lnTo>
                <a:lnTo>
                  <a:pt x="81432" y="384340"/>
                </a:lnTo>
                <a:lnTo>
                  <a:pt x="40601" y="359206"/>
                </a:lnTo>
                <a:lnTo>
                  <a:pt x="13830" y="328599"/>
                </a:lnTo>
                <a:lnTo>
                  <a:pt x="8648" y="319354"/>
                </a:lnTo>
                <a:lnTo>
                  <a:pt x="6197" y="318338"/>
                </a:lnTo>
                <a:lnTo>
                  <a:pt x="1371" y="319951"/>
                </a:lnTo>
                <a:lnTo>
                  <a:pt x="0" y="322706"/>
                </a:lnTo>
                <a:lnTo>
                  <a:pt x="2336" y="329488"/>
                </a:lnTo>
                <a:lnTo>
                  <a:pt x="24303" y="366099"/>
                </a:lnTo>
                <a:lnTo>
                  <a:pt x="60026" y="397688"/>
                </a:lnTo>
                <a:lnTo>
                  <a:pt x="97718" y="415120"/>
                </a:lnTo>
                <a:lnTo>
                  <a:pt x="138941" y="422032"/>
                </a:lnTo>
                <a:lnTo>
                  <a:pt x="145937" y="422135"/>
                </a:lnTo>
                <a:lnTo>
                  <a:pt x="152933" y="421957"/>
                </a:lnTo>
                <a:lnTo>
                  <a:pt x="194268" y="415120"/>
                </a:lnTo>
                <a:lnTo>
                  <a:pt x="232994" y="399160"/>
                </a:lnTo>
                <a:lnTo>
                  <a:pt x="267459" y="375234"/>
                </a:lnTo>
                <a:lnTo>
                  <a:pt x="297586" y="342480"/>
                </a:lnTo>
                <a:lnTo>
                  <a:pt x="317211" y="307054"/>
                </a:lnTo>
                <a:lnTo>
                  <a:pt x="327431" y="268871"/>
                </a:lnTo>
                <a:lnTo>
                  <a:pt x="328904" y="243801"/>
                </a:lnTo>
                <a:lnTo>
                  <a:pt x="328069" y="229531"/>
                </a:lnTo>
                <a:lnTo>
                  <a:pt x="316506" y="181444"/>
                </a:lnTo>
                <a:lnTo>
                  <a:pt x="297325" y="144114"/>
                </a:lnTo>
                <a:lnTo>
                  <a:pt x="271170" y="111645"/>
                </a:lnTo>
                <a:lnTo>
                  <a:pt x="239099" y="85137"/>
                </a:lnTo>
                <a:lnTo>
                  <a:pt x="202933" y="65684"/>
                </a:lnTo>
                <a:lnTo>
                  <a:pt x="164745" y="52498"/>
                </a:lnTo>
                <a:lnTo>
                  <a:pt x="118109" y="42913"/>
                </a:lnTo>
                <a:lnTo>
                  <a:pt x="110083" y="41008"/>
                </a:lnTo>
                <a:lnTo>
                  <a:pt x="71729" y="26720"/>
                </a:lnTo>
                <a:lnTo>
                  <a:pt x="39992" y="2031"/>
                </a:lnTo>
                <a:lnTo>
                  <a:pt x="38747" y="482"/>
                </a:lnTo>
                <a:lnTo>
                  <a:pt x="36537" y="0"/>
                </a:lnTo>
                <a:close/>
              </a:path>
            </a:pathLst>
          </a:custGeom>
          <a:solidFill>
            <a:srgbClr val="212877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20" name="bg object 2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094821" y="7052177"/>
            <a:ext cx="144016" cy="161583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037004" y="6922160"/>
            <a:ext cx="437008" cy="423494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0">
                <a:solidFill>
                  <a:srgbClr val="25408F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300" b="0" i="0">
                <a:solidFill>
                  <a:srgbClr val="BB0003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pc="55"/>
              <a:t>Module</a:t>
            </a:r>
            <a:r>
              <a:rPr dirty="0" spc="80"/>
              <a:t> </a:t>
            </a:r>
            <a:r>
              <a:rPr dirty="0"/>
              <a:t>3b:</a:t>
            </a:r>
            <a:r>
              <a:rPr dirty="0" spc="85"/>
              <a:t> </a:t>
            </a:r>
            <a:r>
              <a:rPr dirty="0" spc="70"/>
              <a:t>The</a:t>
            </a:r>
            <a:r>
              <a:rPr dirty="0" spc="80"/>
              <a:t> </a:t>
            </a:r>
            <a:r>
              <a:rPr dirty="0" spc="60"/>
              <a:t>FAST-</a:t>
            </a:r>
            <a:r>
              <a:rPr dirty="0" spc="175"/>
              <a:t>M</a:t>
            </a:r>
            <a:r>
              <a:rPr dirty="0" spc="85"/>
              <a:t> </a:t>
            </a:r>
            <a:r>
              <a:rPr dirty="0" spc="60"/>
              <a:t>Treatment</a:t>
            </a:r>
            <a:r>
              <a:rPr dirty="0" spc="80"/>
              <a:t> </a:t>
            </a:r>
            <a:r>
              <a:rPr dirty="0" spc="50"/>
              <a:t>Bundle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0">
                <a:solidFill>
                  <a:srgbClr val="25408F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300" b="0" i="0">
                <a:solidFill>
                  <a:srgbClr val="BB0003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pc="55"/>
              <a:t>Module</a:t>
            </a:r>
            <a:r>
              <a:rPr dirty="0" spc="80"/>
              <a:t> </a:t>
            </a:r>
            <a:r>
              <a:rPr dirty="0"/>
              <a:t>3b:</a:t>
            </a:r>
            <a:r>
              <a:rPr dirty="0" spc="85"/>
              <a:t> </a:t>
            </a:r>
            <a:r>
              <a:rPr dirty="0" spc="70"/>
              <a:t>The</a:t>
            </a:r>
            <a:r>
              <a:rPr dirty="0" spc="80"/>
              <a:t> </a:t>
            </a:r>
            <a:r>
              <a:rPr dirty="0" spc="60"/>
              <a:t>FAST-</a:t>
            </a:r>
            <a:r>
              <a:rPr dirty="0" spc="175"/>
              <a:t>M</a:t>
            </a:r>
            <a:r>
              <a:rPr dirty="0" spc="85"/>
              <a:t> </a:t>
            </a:r>
            <a:r>
              <a:rPr dirty="0" spc="60"/>
              <a:t>Treatment</a:t>
            </a:r>
            <a:r>
              <a:rPr dirty="0" spc="80"/>
              <a:t> </a:t>
            </a:r>
            <a:r>
              <a:rPr dirty="0" spc="50"/>
              <a:t>Bundle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300" b="0" i="0">
                <a:solidFill>
                  <a:srgbClr val="BB0003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pc="55"/>
              <a:t>Module</a:t>
            </a:r>
            <a:r>
              <a:rPr dirty="0" spc="80"/>
              <a:t> </a:t>
            </a:r>
            <a:r>
              <a:rPr dirty="0"/>
              <a:t>3b:</a:t>
            </a:r>
            <a:r>
              <a:rPr dirty="0" spc="85"/>
              <a:t> </a:t>
            </a:r>
            <a:r>
              <a:rPr dirty="0" spc="70"/>
              <a:t>The</a:t>
            </a:r>
            <a:r>
              <a:rPr dirty="0" spc="80"/>
              <a:t> </a:t>
            </a:r>
            <a:r>
              <a:rPr dirty="0" spc="60"/>
              <a:t>FAST-</a:t>
            </a:r>
            <a:r>
              <a:rPr dirty="0" spc="175"/>
              <a:t>M</a:t>
            </a:r>
            <a:r>
              <a:rPr dirty="0" spc="85"/>
              <a:t> </a:t>
            </a:r>
            <a:r>
              <a:rPr dirty="0" spc="60"/>
              <a:t>Treatment</a:t>
            </a:r>
            <a:r>
              <a:rPr dirty="0" spc="80"/>
              <a:t> </a:t>
            </a:r>
            <a:r>
              <a:rPr dirty="0" spc="50"/>
              <a:t>Bundle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29099" y="524253"/>
            <a:ext cx="8225155" cy="482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1" i="0">
                <a:solidFill>
                  <a:srgbClr val="25408F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992246" y="2548730"/>
            <a:ext cx="4670425" cy="1955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231F20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857949" y="7005410"/>
            <a:ext cx="3220085" cy="240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300" b="0" i="0">
                <a:solidFill>
                  <a:srgbClr val="BB0003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pc="55"/>
              <a:t>Module</a:t>
            </a:r>
            <a:r>
              <a:rPr dirty="0" spc="80"/>
              <a:t> </a:t>
            </a:r>
            <a:r>
              <a:rPr dirty="0"/>
              <a:t>3b:</a:t>
            </a:r>
            <a:r>
              <a:rPr dirty="0" spc="85"/>
              <a:t> </a:t>
            </a:r>
            <a:r>
              <a:rPr dirty="0" spc="70"/>
              <a:t>The</a:t>
            </a:r>
            <a:r>
              <a:rPr dirty="0" spc="80"/>
              <a:t> </a:t>
            </a:r>
            <a:r>
              <a:rPr dirty="0" spc="60"/>
              <a:t>FAST-</a:t>
            </a:r>
            <a:r>
              <a:rPr dirty="0" spc="175"/>
              <a:t>M</a:t>
            </a:r>
            <a:r>
              <a:rPr dirty="0" spc="85"/>
              <a:t> </a:t>
            </a:r>
            <a:r>
              <a:rPr dirty="0" spc="60"/>
              <a:t>Treatment</a:t>
            </a:r>
            <a:r>
              <a:rPr dirty="0" spc="80"/>
              <a:t> </a:t>
            </a:r>
            <a:r>
              <a:rPr dirty="0" spc="50"/>
              <a:t>Bundle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jpg"/><Relationship Id="rId7" Type="http://schemas.openxmlformats.org/officeDocument/2006/relationships/image" Target="../media/image10.png"/><Relationship Id="rId8" Type="http://schemas.openxmlformats.org/officeDocument/2006/relationships/image" Target="../media/image11.png"/><Relationship Id="rId9" Type="http://schemas.openxmlformats.org/officeDocument/2006/relationships/image" Target="../media/image12.png"/><Relationship Id="rId10" Type="http://schemas.openxmlformats.org/officeDocument/2006/relationships/image" Target="../media/image13.png"/><Relationship Id="rId11" Type="http://schemas.openxmlformats.org/officeDocument/2006/relationships/image" Target="../media/image14.png"/><Relationship Id="rId12" Type="http://schemas.openxmlformats.org/officeDocument/2006/relationships/image" Target="../media/image15.png"/></Relationships>
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/Relationships>
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/Relationships>
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/Relationships>
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/Relationships>
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/Relationships>
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/Relationships>
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3" Type="http://schemas.openxmlformats.org/officeDocument/2006/relationships/image" Target="../media/image26.png"/><Relationship Id="rId4" Type="http://schemas.openxmlformats.org/officeDocument/2006/relationships/image" Target="../media/image16.png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8" Type="http://schemas.openxmlformats.org/officeDocument/2006/relationships/image" Target="../media/image4.png"/></Relationships>
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/Relationships>
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/Relationships>
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16.png"/></Relationships>
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/Relationships>
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Relationship Id="rId6" Type="http://schemas.openxmlformats.org/officeDocument/2006/relationships/image" Target="../media/image31.png"/><Relationship Id="rId7" Type="http://schemas.openxmlformats.org/officeDocument/2006/relationships/image" Target="../media/image16.png"/><Relationship Id="rId8" Type="http://schemas.openxmlformats.org/officeDocument/2006/relationships/image" Target="../media/image1.png"/><Relationship Id="rId9" Type="http://schemas.openxmlformats.org/officeDocument/2006/relationships/image" Target="../media/image22.png"/><Relationship Id="rId10" Type="http://schemas.openxmlformats.org/officeDocument/2006/relationships/image" Target="../media/image3.png"/><Relationship Id="rId11" Type="http://schemas.openxmlformats.org/officeDocument/2006/relationships/image" Target="../media/image4.png"/></Relationships>
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3" Type="http://schemas.openxmlformats.org/officeDocument/2006/relationships/image" Target="../media/image16.png"/><Relationship Id="rId4" Type="http://schemas.openxmlformats.org/officeDocument/2006/relationships/image" Target="../media/image3.png"/><Relationship Id="rId5" Type="http://schemas.openxmlformats.org/officeDocument/2006/relationships/image" Target="../media/image1.png"/><Relationship Id="rId6" Type="http://schemas.openxmlformats.org/officeDocument/2006/relationships/image" Target="../media/image22.png"/><Relationship Id="rId7" Type="http://schemas.openxmlformats.org/officeDocument/2006/relationships/image" Target="../media/image4.png"/></Relationships>
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3" Type="http://schemas.openxmlformats.org/officeDocument/2006/relationships/image" Target="../media/image16.png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6" Type="http://schemas.openxmlformats.org/officeDocument/2006/relationships/image" Target="../media/image3.png"/><Relationship Id="rId7" Type="http://schemas.openxmlformats.org/officeDocument/2006/relationships/image" Target="../media/image4.png"/></Relationships>
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3" Type="http://schemas.openxmlformats.org/officeDocument/2006/relationships/image" Target="../media/image35.png"/><Relationship Id="rId4" Type="http://schemas.openxmlformats.org/officeDocument/2006/relationships/image" Target="../media/image16.png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8" Type="http://schemas.openxmlformats.org/officeDocument/2006/relationships/image" Target="../media/image4.png"/></Relationships>
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jpg"/><Relationship Id="rId3" Type="http://schemas.openxmlformats.org/officeDocument/2006/relationships/image" Target="../media/image37.jpg"/><Relationship Id="rId4" Type="http://schemas.openxmlformats.org/officeDocument/2006/relationships/image" Target="../media/image38.jpg"/><Relationship Id="rId5" Type="http://schemas.openxmlformats.org/officeDocument/2006/relationships/image" Target="../media/image39.png"/><Relationship Id="rId6" Type="http://schemas.openxmlformats.org/officeDocument/2006/relationships/image" Target="../media/image40.png"/><Relationship Id="rId7" Type="http://schemas.openxmlformats.org/officeDocument/2006/relationships/image" Target="../media/image41.png"/><Relationship Id="rId8" Type="http://schemas.openxmlformats.org/officeDocument/2006/relationships/image" Target="../media/image42.jpg"/><Relationship Id="rId9" Type="http://schemas.openxmlformats.org/officeDocument/2006/relationships/image" Target="../media/image43.jpg"/><Relationship Id="rId10" Type="http://schemas.openxmlformats.org/officeDocument/2006/relationships/image" Target="../media/image44.png"/><Relationship Id="rId11" Type="http://schemas.openxmlformats.org/officeDocument/2006/relationships/image" Target="../media/image45.jpg"/><Relationship Id="rId12" Type="http://schemas.openxmlformats.org/officeDocument/2006/relationships/image" Target="../media/image46.jpg"/><Relationship Id="rId13" Type="http://schemas.openxmlformats.org/officeDocument/2006/relationships/hyperlink" Target="mailto:rmakuluni@mlw.mw" TargetMode="External"/><Relationship Id="rId14" Type="http://schemas.openxmlformats.org/officeDocument/2006/relationships/hyperlink" Target="mailto:POkwaro@idi.co.ug" TargetMode="External"/><Relationship Id="rId15" Type="http://schemas.openxmlformats.org/officeDocument/2006/relationships/image" Target="../media/image47.png"/><Relationship Id="rId16" Type="http://schemas.openxmlformats.org/officeDocument/2006/relationships/image" Target="../media/image48.png"/><Relationship Id="rId17" Type="http://schemas.openxmlformats.org/officeDocument/2006/relationships/image" Target="../media/image49.png"/><Relationship Id="rId18" Type="http://schemas.openxmlformats.org/officeDocument/2006/relationships/image" Target="../media/image50.png"/><Relationship Id="rId19" Type="http://schemas.openxmlformats.org/officeDocument/2006/relationships/image" Target="../media/image51.png"/><Relationship Id="rId20" Type="http://schemas.openxmlformats.org/officeDocument/2006/relationships/image" Target="../media/image52.jpg"/><Relationship Id="rId21" Type="http://schemas.openxmlformats.org/officeDocument/2006/relationships/image" Target="../media/image53.png"/><Relationship Id="rId22" Type="http://schemas.openxmlformats.org/officeDocument/2006/relationships/image" Target="../media/image54.jpg"/><Relationship Id="rId23" Type="http://schemas.openxmlformats.org/officeDocument/2006/relationships/image" Target="../media/image55.png"/><Relationship Id="rId24" Type="http://schemas.openxmlformats.org/officeDocument/2006/relationships/image" Target="../media/image56.png"/><Relationship Id="rId25" Type="http://schemas.openxmlformats.org/officeDocument/2006/relationships/image" Target="../media/image57.png"/><Relationship Id="rId26" Type="http://schemas.openxmlformats.org/officeDocument/2006/relationships/image" Target="../media/image58.jpg"/><Relationship Id="rId27" Type="http://schemas.openxmlformats.org/officeDocument/2006/relationships/image" Target="../media/image59.png"/><Relationship Id="rId28" Type="http://schemas.openxmlformats.org/officeDocument/2006/relationships/image" Target="../media/image60.png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19.png"/><Relationship Id="rId7" Type="http://schemas.openxmlformats.org/officeDocument/2006/relationships/image" Target="../media/image20.png"/><Relationship Id="rId8" Type="http://schemas.openxmlformats.org/officeDocument/2006/relationships/image" Target="../media/image16.pn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6.png"/><Relationship Id="rId3" Type="http://schemas.openxmlformats.org/officeDocument/2006/relationships/image" Target="../media/image21.jpg"/><Relationship Id="rId4" Type="http://schemas.openxmlformats.org/officeDocument/2006/relationships/image" Target="../media/image1.png"/><Relationship Id="rId5" Type="http://schemas.openxmlformats.org/officeDocument/2006/relationships/image" Target="../media/image22.png"/><Relationship Id="rId6" Type="http://schemas.openxmlformats.org/officeDocument/2006/relationships/image" Target="../media/image3.png"/><Relationship Id="rId7" Type="http://schemas.openxmlformats.org/officeDocument/2006/relationships/image" Target="../media/image4.png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3" Type="http://schemas.openxmlformats.org/officeDocument/2006/relationships/image" Target="../media/image16.png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6" Type="http://schemas.openxmlformats.org/officeDocument/2006/relationships/image" Target="../media/image3.png"/><Relationship Id="rId7" Type="http://schemas.openxmlformats.org/officeDocument/2006/relationships/image" Target="../media/image4.png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3" Type="http://schemas.openxmlformats.org/officeDocument/2006/relationships/image" Target="../media/image16.png"/><Relationship Id="rId4" Type="http://schemas.openxmlformats.org/officeDocument/2006/relationships/image" Target="../media/image3.png"/><Relationship Id="rId5" Type="http://schemas.openxmlformats.org/officeDocument/2006/relationships/image" Target="../media/image1.png"/><Relationship Id="rId6" Type="http://schemas.openxmlformats.org/officeDocument/2006/relationships/image" Target="../media/image22.png"/><Relationship Id="rId7" Type="http://schemas.openxmlformats.org/officeDocument/2006/relationships/image" Target="../media/image4.png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8392" y="6459080"/>
            <a:ext cx="706332" cy="701870"/>
          </a:xfrm>
          <a:prstGeom prst="rect">
            <a:avLst/>
          </a:prstGeom>
        </p:spPr>
      </p:pic>
      <p:pic>
        <p:nvPicPr>
          <p:cNvPr id="3" name="object 3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61490" y="6461507"/>
            <a:ext cx="670149" cy="718177"/>
          </a:xfrm>
          <a:prstGeom prst="rect">
            <a:avLst/>
          </a:prstGeom>
        </p:spPr>
      </p:pic>
      <p:sp>
        <p:nvSpPr>
          <p:cNvPr id="4" name="object 4" descr=""/>
          <p:cNvSpPr txBox="1"/>
          <p:nvPr/>
        </p:nvSpPr>
        <p:spPr>
          <a:xfrm>
            <a:off x="1400862" y="4708063"/>
            <a:ext cx="3750310" cy="812800"/>
          </a:xfrm>
          <a:prstGeom prst="rect">
            <a:avLst/>
          </a:prstGeom>
        </p:spPr>
        <p:txBody>
          <a:bodyPr wrap="square" lIns="0" tIns="1016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00"/>
              </a:spcBef>
            </a:pPr>
            <a:r>
              <a:rPr dirty="0" sz="2000" spc="114" b="1">
                <a:solidFill>
                  <a:srgbClr val="231F20"/>
                </a:solidFill>
                <a:latin typeface="Calibri"/>
                <a:cs typeface="Calibri"/>
              </a:rPr>
              <a:t>Module</a:t>
            </a:r>
            <a:r>
              <a:rPr dirty="0" sz="2000" spc="40" b="1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2000" spc="80" b="1">
                <a:solidFill>
                  <a:srgbClr val="231F20"/>
                </a:solidFill>
                <a:latin typeface="Calibri"/>
                <a:cs typeface="Calibri"/>
              </a:rPr>
              <a:t>3b: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700"/>
              </a:spcBef>
            </a:pPr>
            <a:r>
              <a:rPr dirty="0" sz="2000" spc="160" b="1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dirty="0" sz="2000" spc="40" b="1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2000" spc="125" b="1">
                <a:solidFill>
                  <a:srgbClr val="231F20"/>
                </a:solidFill>
                <a:latin typeface="Calibri"/>
                <a:cs typeface="Calibri"/>
              </a:rPr>
              <a:t>FAST-</a:t>
            </a:r>
            <a:r>
              <a:rPr dirty="0" sz="2000" spc="330" b="1">
                <a:solidFill>
                  <a:srgbClr val="231F20"/>
                </a:solidFill>
                <a:latin typeface="Calibri"/>
                <a:cs typeface="Calibri"/>
              </a:rPr>
              <a:t>M</a:t>
            </a:r>
            <a:r>
              <a:rPr dirty="0" sz="2000" spc="40" b="1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2000" spc="145" b="1">
                <a:solidFill>
                  <a:srgbClr val="231F20"/>
                </a:solidFill>
                <a:latin typeface="Calibri"/>
                <a:cs typeface="Calibri"/>
              </a:rPr>
              <a:t>Treatment</a:t>
            </a:r>
            <a:r>
              <a:rPr dirty="0" sz="2000" spc="40" b="1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2000" spc="125" b="1">
                <a:solidFill>
                  <a:srgbClr val="231F20"/>
                </a:solidFill>
                <a:latin typeface="Calibri"/>
                <a:cs typeface="Calibri"/>
              </a:rPr>
              <a:t>Bundle</a:t>
            </a:r>
            <a:endParaRPr sz="2000">
              <a:latin typeface="Calibri"/>
              <a:cs typeface="Calibri"/>
            </a:endParaRPr>
          </a:p>
        </p:txBody>
      </p:sp>
      <p:pic>
        <p:nvPicPr>
          <p:cNvPr id="5" name="object 5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28131" y="6452932"/>
            <a:ext cx="717359" cy="735609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529165" y="1639401"/>
            <a:ext cx="3570604" cy="208280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5550"/>
              </a:lnSpc>
              <a:spcBef>
                <a:spcPts val="100"/>
              </a:spcBef>
            </a:pPr>
            <a:r>
              <a:rPr dirty="0" sz="5000" spc="405">
                <a:solidFill>
                  <a:srgbClr val="C13339"/>
                </a:solidFill>
              </a:rPr>
              <a:t>The</a:t>
            </a:r>
            <a:endParaRPr sz="5000"/>
          </a:p>
          <a:p>
            <a:pPr marL="12700" marR="5080">
              <a:lnSpc>
                <a:spcPts val="5100"/>
              </a:lnSpc>
              <a:spcBef>
                <a:spcPts val="470"/>
              </a:spcBef>
            </a:pPr>
            <a:r>
              <a:rPr dirty="0" sz="5000" spc="360">
                <a:solidFill>
                  <a:srgbClr val="202C74"/>
                </a:solidFill>
              </a:rPr>
              <a:t>APT-</a:t>
            </a:r>
            <a:r>
              <a:rPr dirty="0" sz="5000" spc="585">
                <a:solidFill>
                  <a:srgbClr val="202C74"/>
                </a:solidFill>
              </a:rPr>
              <a:t>Sepsis </a:t>
            </a:r>
            <a:r>
              <a:rPr dirty="0" sz="5000" spc="370">
                <a:solidFill>
                  <a:srgbClr val="1D87BB"/>
                </a:solidFill>
              </a:rPr>
              <a:t>Programme</a:t>
            </a:r>
            <a:endParaRPr sz="5000"/>
          </a:p>
        </p:txBody>
      </p:sp>
      <p:sp>
        <p:nvSpPr>
          <p:cNvPr id="7" name="object 7" descr=""/>
          <p:cNvSpPr/>
          <p:nvPr/>
        </p:nvSpPr>
        <p:spPr>
          <a:xfrm>
            <a:off x="541865" y="3990138"/>
            <a:ext cx="555625" cy="0"/>
          </a:xfrm>
          <a:custGeom>
            <a:avLst/>
            <a:gdLst/>
            <a:ahLst/>
            <a:cxnLst/>
            <a:rect l="l" t="t" r="r" b="b"/>
            <a:pathLst>
              <a:path w="555625" h="0">
                <a:moveTo>
                  <a:pt x="0" y="0"/>
                </a:moveTo>
                <a:lnTo>
                  <a:pt x="555002" y="0"/>
                </a:lnTo>
              </a:path>
            </a:pathLst>
          </a:custGeom>
          <a:ln w="38100">
            <a:solidFill>
              <a:srgbClr val="C13339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8" name="object 8" descr=""/>
          <p:cNvGrpSpPr/>
          <p:nvPr/>
        </p:nvGrpSpPr>
        <p:grpSpPr>
          <a:xfrm>
            <a:off x="540004" y="4754714"/>
            <a:ext cx="756285" cy="756285"/>
            <a:chOff x="540004" y="4754714"/>
            <a:chExt cx="756285" cy="756285"/>
          </a:xfrm>
        </p:grpSpPr>
        <p:pic>
          <p:nvPicPr>
            <p:cNvPr id="9" name="object 9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56590" y="4771301"/>
              <a:ext cx="722833" cy="722833"/>
            </a:xfrm>
            <a:prstGeom prst="rect">
              <a:avLst/>
            </a:prstGeom>
          </p:spPr>
        </p:pic>
        <p:sp>
          <p:nvSpPr>
            <p:cNvPr id="10" name="object 10" descr=""/>
            <p:cNvSpPr/>
            <p:nvPr/>
          </p:nvSpPr>
          <p:spPr>
            <a:xfrm>
              <a:off x="556583" y="4771294"/>
              <a:ext cx="723265" cy="723265"/>
            </a:xfrm>
            <a:custGeom>
              <a:avLst/>
              <a:gdLst/>
              <a:ahLst/>
              <a:cxnLst/>
              <a:rect l="l" t="t" r="r" b="b"/>
              <a:pathLst>
                <a:path w="723265" h="723264">
                  <a:moveTo>
                    <a:pt x="361416" y="722845"/>
                  </a:moveTo>
                  <a:lnTo>
                    <a:pt x="410458" y="719546"/>
                  </a:lnTo>
                  <a:lnTo>
                    <a:pt x="457495" y="709935"/>
                  </a:lnTo>
                  <a:lnTo>
                    <a:pt x="502096" y="694444"/>
                  </a:lnTo>
                  <a:lnTo>
                    <a:pt x="543830" y="673502"/>
                  </a:lnTo>
                  <a:lnTo>
                    <a:pt x="582267" y="647540"/>
                  </a:lnTo>
                  <a:lnTo>
                    <a:pt x="616977" y="616989"/>
                  </a:lnTo>
                  <a:lnTo>
                    <a:pt x="647527" y="582280"/>
                  </a:lnTo>
                  <a:lnTo>
                    <a:pt x="673489" y="543843"/>
                  </a:lnTo>
                  <a:lnTo>
                    <a:pt x="694431" y="502109"/>
                  </a:lnTo>
                  <a:lnTo>
                    <a:pt x="709923" y="457508"/>
                  </a:lnTo>
                  <a:lnTo>
                    <a:pt x="719533" y="410471"/>
                  </a:lnTo>
                  <a:lnTo>
                    <a:pt x="722833" y="361429"/>
                  </a:lnTo>
                  <a:lnTo>
                    <a:pt x="719533" y="312386"/>
                  </a:lnTo>
                  <a:lnTo>
                    <a:pt x="709923" y="265349"/>
                  </a:lnTo>
                  <a:lnTo>
                    <a:pt x="694431" y="220747"/>
                  </a:lnTo>
                  <a:lnTo>
                    <a:pt x="673489" y="179011"/>
                  </a:lnTo>
                  <a:lnTo>
                    <a:pt x="647527" y="140573"/>
                  </a:lnTo>
                  <a:lnTo>
                    <a:pt x="616977" y="105862"/>
                  </a:lnTo>
                  <a:lnTo>
                    <a:pt x="582267" y="75310"/>
                  </a:lnTo>
                  <a:lnTo>
                    <a:pt x="543830" y="49347"/>
                  </a:lnTo>
                  <a:lnTo>
                    <a:pt x="502096" y="28403"/>
                  </a:lnTo>
                  <a:lnTo>
                    <a:pt x="457495" y="12911"/>
                  </a:lnTo>
                  <a:lnTo>
                    <a:pt x="410458" y="3299"/>
                  </a:lnTo>
                  <a:lnTo>
                    <a:pt x="361416" y="0"/>
                  </a:lnTo>
                  <a:lnTo>
                    <a:pt x="312374" y="3299"/>
                  </a:lnTo>
                  <a:lnTo>
                    <a:pt x="265337" y="12911"/>
                  </a:lnTo>
                  <a:lnTo>
                    <a:pt x="220736" y="28403"/>
                  </a:lnTo>
                  <a:lnTo>
                    <a:pt x="179002" y="49347"/>
                  </a:lnTo>
                  <a:lnTo>
                    <a:pt x="140565" y="75310"/>
                  </a:lnTo>
                  <a:lnTo>
                    <a:pt x="105856" y="105862"/>
                  </a:lnTo>
                  <a:lnTo>
                    <a:pt x="75305" y="140573"/>
                  </a:lnTo>
                  <a:lnTo>
                    <a:pt x="49343" y="179011"/>
                  </a:lnTo>
                  <a:lnTo>
                    <a:pt x="28401" y="220747"/>
                  </a:lnTo>
                  <a:lnTo>
                    <a:pt x="12910" y="265349"/>
                  </a:lnTo>
                  <a:lnTo>
                    <a:pt x="3299" y="312386"/>
                  </a:lnTo>
                  <a:lnTo>
                    <a:pt x="0" y="361429"/>
                  </a:lnTo>
                  <a:lnTo>
                    <a:pt x="3299" y="410471"/>
                  </a:lnTo>
                  <a:lnTo>
                    <a:pt x="12910" y="457508"/>
                  </a:lnTo>
                  <a:lnTo>
                    <a:pt x="28401" y="502109"/>
                  </a:lnTo>
                  <a:lnTo>
                    <a:pt x="49343" y="543843"/>
                  </a:lnTo>
                  <a:lnTo>
                    <a:pt x="75305" y="582280"/>
                  </a:lnTo>
                  <a:lnTo>
                    <a:pt x="105856" y="616989"/>
                  </a:lnTo>
                  <a:lnTo>
                    <a:pt x="140565" y="647540"/>
                  </a:lnTo>
                  <a:lnTo>
                    <a:pt x="179002" y="673502"/>
                  </a:lnTo>
                  <a:lnTo>
                    <a:pt x="220736" y="694444"/>
                  </a:lnTo>
                  <a:lnTo>
                    <a:pt x="265337" y="709935"/>
                  </a:lnTo>
                  <a:lnTo>
                    <a:pt x="312374" y="719546"/>
                  </a:lnTo>
                  <a:lnTo>
                    <a:pt x="361416" y="722845"/>
                  </a:lnTo>
                  <a:close/>
                </a:path>
              </a:pathLst>
            </a:custGeom>
            <a:ln w="33159">
              <a:solidFill>
                <a:srgbClr val="BB0003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11" name="object 11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235903" y="12"/>
            <a:ext cx="4456099" cy="7559992"/>
          </a:xfrm>
          <a:prstGeom prst="rect">
            <a:avLst/>
          </a:prstGeom>
        </p:spPr>
      </p:pic>
      <p:grpSp>
        <p:nvGrpSpPr>
          <p:cNvPr id="12" name="object 12" descr=""/>
          <p:cNvGrpSpPr/>
          <p:nvPr/>
        </p:nvGrpSpPr>
        <p:grpSpPr>
          <a:xfrm>
            <a:off x="588119" y="655687"/>
            <a:ext cx="2053589" cy="678815"/>
            <a:chOff x="588119" y="655687"/>
            <a:chExt cx="2053589" cy="678815"/>
          </a:xfrm>
        </p:grpSpPr>
        <p:pic>
          <p:nvPicPr>
            <p:cNvPr id="13" name="object 13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982467" y="978018"/>
              <a:ext cx="103454" cy="192303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118688" y="978020"/>
              <a:ext cx="129120" cy="192290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271636" y="977298"/>
              <a:ext cx="116700" cy="193014"/>
            </a:xfrm>
            <a:prstGeom prst="rect">
              <a:avLst/>
            </a:prstGeom>
          </p:spPr>
        </p:pic>
        <p:sp>
          <p:nvSpPr>
            <p:cNvPr id="16" name="object 16" descr=""/>
            <p:cNvSpPr/>
            <p:nvPr/>
          </p:nvSpPr>
          <p:spPr>
            <a:xfrm>
              <a:off x="2420376" y="978018"/>
              <a:ext cx="33655" cy="192405"/>
            </a:xfrm>
            <a:custGeom>
              <a:avLst/>
              <a:gdLst/>
              <a:ahLst/>
              <a:cxnLst/>
              <a:rect l="l" t="t" r="r" b="b"/>
              <a:pathLst>
                <a:path w="33655" h="192405">
                  <a:moveTo>
                    <a:pt x="21272" y="0"/>
                  </a:moveTo>
                  <a:lnTo>
                    <a:pt x="16840" y="0"/>
                  </a:lnTo>
                  <a:lnTo>
                    <a:pt x="12052" y="0"/>
                  </a:lnTo>
                  <a:lnTo>
                    <a:pt x="8153" y="1638"/>
                  </a:lnTo>
                  <a:lnTo>
                    <a:pt x="1638" y="8204"/>
                  </a:lnTo>
                  <a:lnTo>
                    <a:pt x="0" y="12230"/>
                  </a:lnTo>
                  <a:lnTo>
                    <a:pt x="0" y="180174"/>
                  </a:lnTo>
                  <a:lnTo>
                    <a:pt x="1650" y="184162"/>
                  </a:lnTo>
                  <a:lnTo>
                    <a:pt x="8127" y="190614"/>
                  </a:lnTo>
                  <a:lnTo>
                    <a:pt x="12026" y="192303"/>
                  </a:lnTo>
                  <a:lnTo>
                    <a:pt x="21297" y="192303"/>
                  </a:lnTo>
                  <a:lnTo>
                    <a:pt x="25196" y="190614"/>
                  </a:lnTo>
                  <a:lnTo>
                    <a:pt x="31673" y="184162"/>
                  </a:lnTo>
                  <a:lnTo>
                    <a:pt x="33324" y="180162"/>
                  </a:lnTo>
                  <a:lnTo>
                    <a:pt x="33324" y="12230"/>
                  </a:lnTo>
                  <a:lnTo>
                    <a:pt x="31686" y="8216"/>
                  </a:lnTo>
                  <a:lnTo>
                    <a:pt x="25171" y="1638"/>
                  </a:lnTo>
                  <a:lnTo>
                    <a:pt x="21272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7" name="object 17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485735" y="977298"/>
              <a:ext cx="116700" cy="193014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170360" y="917314"/>
              <a:ext cx="166471" cy="251256"/>
            </a:xfrm>
            <a:prstGeom prst="rect">
              <a:avLst/>
            </a:prstGeom>
          </p:spPr>
        </p:pic>
        <p:sp>
          <p:nvSpPr>
            <p:cNvPr id="19" name="object 19" descr=""/>
            <p:cNvSpPr/>
            <p:nvPr/>
          </p:nvSpPr>
          <p:spPr>
            <a:xfrm>
              <a:off x="1372222" y="916355"/>
              <a:ext cx="582295" cy="252729"/>
            </a:xfrm>
            <a:custGeom>
              <a:avLst/>
              <a:gdLst/>
              <a:ahLst/>
              <a:cxnLst/>
              <a:rect l="l" t="t" r="r" b="b"/>
              <a:pathLst>
                <a:path w="582294" h="252730">
                  <a:moveTo>
                    <a:pt x="170815" y="86385"/>
                  </a:moveTo>
                  <a:lnTo>
                    <a:pt x="169240" y="69329"/>
                  </a:lnTo>
                  <a:lnTo>
                    <a:pt x="164541" y="53568"/>
                  </a:lnTo>
                  <a:lnTo>
                    <a:pt x="157302" y="40220"/>
                  </a:lnTo>
                  <a:lnTo>
                    <a:pt x="156692" y="39090"/>
                  </a:lnTo>
                  <a:lnTo>
                    <a:pt x="145719" y="25908"/>
                  </a:lnTo>
                  <a:lnTo>
                    <a:pt x="132600" y="14998"/>
                  </a:lnTo>
                  <a:lnTo>
                    <a:pt x="131406" y="14363"/>
                  </a:lnTo>
                  <a:lnTo>
                    <a:pt x="131406" y="86385"/>
                  </a:lnTo>
                  <a:lnTo>
                    <a:pt x="130568" y="95592"/>
                  </a:lnTo>
                  <a:lnTo>
                    <a:pt x="103136" y="129006"/>
                  </a:lnTo>
                  <a:lnTo>
                    <a:pt x="85407" y="132384"/>
                  </a:lnTo>
                  <a:lnTo>
                    <a:pt x="39408" y="132384"/>
                  </a:lnTo>
                  <a:lnTo>
                    <a:pt x="39408" y="86385"/>
                  </a:lnTo>
                  <a:lnTo>
                    <a:pt x="40233" y="77165"/>
                  </a:lnTo>
                  <a:lnTo>
                    <a:pt x="67665" y="43599"/>
                  </a:lnTo>
                  <a:lnTo>
                    <a:pt x="85407" y="40220"/>
                  </a:lnTo>
                  <a:lnTo>
                    <a:pt x="94627" y="41059"/>
                  </a:lnTo>
                  <a:lnTo>
                    <a:pt x="128066" y="68643"/>
                  </a:lnTo>
                  <a:lnTo>
                    <a:pt x="131406" y="86385"/>
                  </a:lnTo>
                  <a:lnTo>
                    <a:pt x="131406" y="14363"/>
                  </a:lnTo>
                  <a:lnTo>
                    <a:pt x="118173" y="7200"/>
                  </a:lnTo>
                  <a:lnTo>
                    <a:pt x="102438" y="2527"/>
                  </a:lnTo>
                  <a:lnTo>
                    <a:pt x="85407" y="965"/>
                  </a:lnTo>
                  <a:lnTo>
                    <a:pt x="68427" y="2527"/>
                  </a:lnTo>
                  <a:lnTo>
                    <a:pt x="25095" y="25908"/>
                  </a:lnTo>
                  <a:lnTo>
                    <a:pt x="1562" y="69329"/>
                  </a:lnTo>
                  <a:lnTo>
                    <a:pt x="0" y="86385"/>
                  </a:lnTo>
                  <a:lnTo>
                    <a:pt x="0" y="238226"/>
                  </a:lnTo>
                  <a:lnTo>
                    <a:pt x="1930" y="242785"/>
                  </a:lnTo>
                  <a:lnTo>
                    <a:pt x="5791" y="246430"/>
                  </a:lnTo>
                  <a:lnTo>
                    <a:pt x="9652" y="250291"/>
                  </a:lnTo>
                  <a:lnTo>
                    <a:pt x="14198" y="252222"/>
                  </a:lnTo>
                  <a:lnTo>
                    <a:pt x="25196" y="252222"/>
                  </a:lnTo>
                  <a:lnTo>
                    <a:pt x="29756" y="250291"/>
                  </a:lnTo>
                  <a:lnTo>
                    <a:pt x="33616" y="246430"/>
                  </a:lnTo>
                  <a:lnTo>
                    <a:pt x="37477" y="242785"/>
                  </a:lnTo>
                  <a:lnTo>
                    <a:pt x="39408" y="238226"/>
                  </a:lnTo>
                  <a:lnTo>
                    <a:pt x="39408" y="171792"/>
                  </a:lnTo>
                  <a:lnTo>
                    <a:pt x="85407" y="171792"/>
                  </a:lnTo>
                  <a:lnTo>
                    <a:pt x="132600" y="157670"/>
                  </a:lnTo>
                  <a:lnTo>
                    <a:pt x="164541" y="119075"/>
                  </a:lnTo>
                  <a:lnTo>
                    <a:pt x="169240" y="103365"/>
                  </a:lnTo>
                  <a:lnTo>
                    <a:pt x="170815" y="86385"/>
                  </a:lnTo>
                  <a:close/>
                </a:path>
                <a:path w="582294" h="252730">
                  <a:moveTo>
                    <a:pt x="345173" y="15062"/>
                  </a:moveTo>
                  <a:lnTo>
                    <a:pt x="343242" y="10452"/>
                  </a:lnTo>
                  <a:lnTo>
                    <a:pt x="335635" y="2844"/>
                  </a:lnTo>
                  <a:lnTo>
                    <a:pt x="331063" y="965"/>
                  </a:lnTo>
                  <a:lnTo>
                    <a:pt x="202717" y="965"/>
                  </a:lnTo>
                  <a:lnTo>
                    <a:pt x="198158" y="2844"/>
                  </a:lnTo>
                  <a:lnTo>
                    <a:pt x="190436" y="10452"/>
                  </a:lnTo>
                  <a:lnTo>
                    <a:pt x="188506" y="15062"/>
                  </a:lnTo>
                  <a:lnTo>
                    <a:pt x="188506" y="26111"/>
                  </a:lnTo>
                  <a:lnTo>
                    <a:pt x="190436" y="30721"/>
                  </a:lnTo>
                  <a:lnTo>
                    <a:pt x="198158" y="38341"/>
                  </a:lnTo>
                  <a:lnTo>
                    <a:pt x="202717" y="40208"/>
                  </a:lnTo>
                  <a:lnTo>
                    <a:pt x="247218" y="40208"/>
                  </a:lnTo>
                  <a:lnTo>
                    <a:pt x="247218" y="238112"/>
                  </a:lnTo>
                  <a:lnTo>
                    <a:pt x="249097" y="242671"/>
                  </a:lnTo>
                  <a:lnTo>
                    <a:pt x="256705" y="250278"/>
                  </a:lnTo>
                  <a:lnTo>
                    <a:pt x="261315" y="252209"/>
                  </a:lnTo>
                  <a:lnTo>
                    <a:pt x="272364" y="252209"/>
                  </a:lnTo>
                  <a:lnTo>
                    <a:pt x="276974" y="250278"/>
                  </a:lnTo>
                  <a:lnTo>
                    <a:pt x="284594" y="242671"/>
                  </a:lnTo>
                  <a:lnTo>
                    <a:pt x="286473" y="238112"/>
                  </a:lnTo>
                  <a:lnTo>
                    <a:pt x="286473" y="40208"/>
                  </a:lnTo>
                  <a:lnTo>
                    <a:pt x="331063" y="40208"/>
                  </a:lnTo>
                  <a:lnTo>
                    <a:pt x="335635" y="38341"/>
                  </a:lnTo>
                  <a:lnTo>
                    <a:pt x="339382" y="34582"/>
                  </a:lnTo>
                  <a:lnTo>
                    <a:pt x="343242" y="30721"/>
                  </a:lnTo>
                  <a:lnTo>
                    <a:pt x="345173" y="26111"/>
                  </a:lnTo>
                  <a:lnTo>
                    <a:pt x="345173" y="15062"/>
                  </a:lnTo>
                  <a:close/>
                </a:path>
                <a:path w="582294" h="252730">
                  <a:moveTo>
                    <a:pt x="412254" y="121069"/>
                  </a:moveTo>
                  <a:lnTo>
                    <a:pt x="410324" y="116459"/>
                  </a:lnTo>
                  <a:lnTo>
                    <a:pt x="402602" y="108737"/>
                  </a:lnTo>
                  <a:lnTo>
                    <a:pt x="397979" y="106807"/>
                  </a:lnTo>
                  <a:lnTo>
                    <a:pt x="392633" y="106807"/>
                  </a:lnTo>
                  <a:lnTo>
                    <a:pt x="337058" y="106807"/>
                  </a:lnTo>
                  <a:lnTo>
                    <a:pt x="332486" y="108737"/>
                  </a:lnTo>
                  <a:lnTo>
                    <a:pt x="324993" y="116459"/>
                  </a:lnTo>
                  <a:lnTo>
                    <a:pt x="323062" y="121069"/>
                  </a:lnTo>
                  <a:lnTo>
                    <a:pt x="323062" y="132219"/>
                  </a:lnTo>
                  <a:lnTo>
                    <a:pt x="324993" y="136779"/>
                  </a:lnTo>
                  <a:lnTo>
                    <a:pt x="328853" y="140423"/>
                  </a:lnTo>
                  <a:lnTo>
                    <a:pt x="332486" y="144284"/>
                  </a:lnTo>
                  <a:lnTo>
                    <a:pt x="337058" y="146215"/>
                  </a:lnTo>
                  <a:lnTo>
                    <a:pt x="397979" y="146215"/>
                  </a:lnTo>
                  <a:lnTo>
                    <a:pt x="402602" y="144284"/>
                  </a:lnTo>
                  <a:lnTo>
                    <a:pt x="410324" y="136779"/>
                  </a:lnTo>
                  <a:lnTo>
                    <a:pt x="412254" y="132219"/>
                  </a:lnTo>
                  <a:lnTo>
                    <a:pt x="412254" y="121069"/>
                  </a:lnTo>
                  <a:close/>
                </a:path>
                <a:path w="582294" h="252730">
                  <a:moveTo>
                    <a:pt x="581977" y="179184"/>
                  </a:moveTo>
                  <a:lnTo>
                    <a:pt x="571296" y="140258"/>
                  </a:lnTo>
                  <a:lnTo>
                    <a:pt x="535609" y="115303"/>
                  </a:lnTo>
                  <a:lnTo>
                    <a:pt x="508292" y="106667"/>
                  </a:lnTo>
                  <a:lnTo>
                    <a:pt x="497014" y="103060"/>
                  </a:lnTo>
                  <a:lnTo>
                    <a:pt x="469061" y="73025"/>
                  </a:lnTo>
                  <a:lnTo>
                    <a:pt x="469061" y="63804"/>
                  </a:lnTo>
                  <a:lnTo>
                    <a:pt x="472287" y="55981"/>
                  </a:lnTo>
                  <a:lnTo>
                    <a:pt x="485152" y="43116"/>
                  </a:lnTo>
                  <a:lnTo>
                    <a:pt x="492963" y="39890"/>
                  </a:lnTo>
                  <a:lnTo>
                    <a:pt x="552437" y="39890"/>
                  </a:lnTo>
                  <a:lnTo>
                    <a:pt x="557047" y="37960"/>
                  </a:lnTo>
                  <a:lnTo>
                    <a:pt x="564654" y="30238"/>
                  </a:lnTo>
                  <a:lnTo>
                    <a:pt x="566534" y="25679"/>
                  </a:lnTo>
                  <a:lnTo>
                    <a:pt x="566534" y="14097"/>
                  </a:lnTo>
                  <a:lnTo>
                    <a:pt x="564654" y="9550"/>
                  </a:lnTo>
                  <a:lnTo>
                    <a:pt x="557047" y="1930"/>
                  </a:lnTo>
                  <a:lnTo>
                    <a:pt x="552437" y="0"/>
                  </a:lnTo>
                  <a:lnTo>
                    <a:pt x="503809" y="0"/>
                  </a:lnTo>
                  <a:lnTo>
                    <a:pt x="463423" y="12039"/>
                  </a:lnTo>
                  <a:lnTo>
                    <a:pt x="436130" y="45008"/>
                  </a:lnTo>
                  <a:lnTo>
                    <a:pt x="430784" y="73025"/>
                  </a:lnTo>
                  <a:lnTo>
                    <a:pt x="431965" y="86969"/>
                  </a:lnTo>
                  <a:lnTo>
                    <a:pt x="456971" y="125069"/>
                  </a:lnTo>
                  <a:lnTo>
                    <a:pt x="504190" y="144564"/>
                  </a:lnTo>
                  <a:lnTo>
                    <a:pt x="515467" y="148463"/>
                  </a:lnTo>
                  <a:lnTo>
                    <a:pt x="543699" y="179184"/>
                  </a:lnTo>
                  <a:lnTo>
                    <a:pt x="543699" y="188404"/>
                  </a:lnTo>
                  <a:lnTo>
                    <a:pt x="540486" y="196240"/>
                  </a:lnTo>
                  <a:lnTo>
                    <a:pt x="527507" y="209105"/>
                  </a:lnTo>
                  <a:lnTo>
                    <a:pt x="519684" y="212318"/>
                  </a:lnTo>
                  <a:lnTo>
                    <a:pt x="442417" y="212318"/>
                  </a:lnTo>
                  <a:lnTo>
                    <a:pt x="437857" y="214249"/>
                  </a:lnTo>
                  <a:lnTo>
                    <a:pt x="430136" y="221970"/>
                  </a:lnTo>
                  <a:lnTo>
                    <a:pt x="428205" y="226529"/>
                  </a:lnTo>
                  <a:lnTo>
                    <a:pt x="428205" y="238010"/>
                  </a:lnTo>
                  <a:lnTo>
                    <a:pt x="430136" y="242557"/>
                  </a:lnTo>
                  <a:lnTo>
                    <a:pt x="437857" y="250278"/>
                  </a:lnTo>
                  <a:lnTo>
                    <a:pt x="442417" y="252209"/>
                  </a:lnTo>
                  <a:lnTo>
                    <a:pt x="508952" y="252209"/>
                  </a:lnTo>
                  <a:lnTo>
                    <a:pt x="549186" y="240182"/>
                  </a:lnTo>
                  <a:lnTo>
                    <a:pt x="576580" y="207213"/>
                  </a:lnTo>
                  <a:lnTo>
                    <a:pt x="580631" y="193751"/>
                  </a:lnTo>
                  <a:lnTo>
                    <a:pt x="581977" y="179184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 descr=""/>
            <p:cNvSpPr/>
            <p:nvPr/>
          </p:nvSpPr>
          <p:spPr>
            <a:xfrm>
              <a:off x="663915" y="761240"/>
              <a:ext cx="358775" cy="478155"/>
            </a:xfrm>
            <a:custGeom>
              <a:avLst/>
              <a:gdLst/>
              <a:ahLst/>
              <a:cxnLst/>
              <a:rect l="l" t="t" r="r" b="b"/>
              <a:pathLst>
                <a:path w="358775" h="478155">
                  <a:moveTo>
                    <a:pt x="8801" y="0"/>
                  </a:moveTo>
                  <a:lnTo>
                    <a:pt x="5626" y="406"/>
                  </a:lnTo>
                  <a:lnTo>
                    <a:pt x="1955" y="4927"/>
                  </a:lnTo>
                  <a:lnTo>
                    <a:pt x="2298" y="8318"/>
                  </a:lnTo>
                  <a:lnTo>
                    <a:pt x="40487" y="35204"/>
                  </a:lnTo>
                  <a:lnTo>
                    <a:pt x="93279" y="59064"/>
                  </a:lnTo>
                  <a:lnTo>
                    <a:pt x="159943" y="83045"/>
                  </a:lnTo>
                  <a:lnTo>
                    <a:pt x="172624" y="88242"/>
                  </a:lnTo>
                  <a:lnTo>
                    <a:pt x="208927" y="106908"/>
                  </a:lnTo>
                  <a:lnTo>
                    <a:pt x="251550" y="139318"/>
                  </a:lnTo>
                  <a:lnTo>
                    <a:pt x="284505" y="179844"/>
                  </a:lnTo>
                  <a:lnTo>
                    <a:pt x="304032" y="220280"/>
                  </a:lnTo>
                  <a:lnTo>
                    <a:pt x="312039" y="250723"/>
                  </a:lnTo>
                  <a:lnTo>
                    <a:pt x="312902" y="254812"/>
                  </a:lnTo>
                  <a:lnTo>
                    <a:pt x="313207" y="258952"/>
                  </a:lnTo>
                  <a:lnTo>
                    <a:pt x="313791" y="263042"/>
                  </a:lnTo>
                  <a:lnTo>
                    <a:pt x="314464" y="272287"/>
                  </a:lnTo>
                  <a:lnTo>
                    <a:pt x="310007" y="315747"/>
                  </a:lnTo>
                  <a:lnTo>
                    <a:pt x="288036" y="365277"/>
                  </a:lnTo>
                  <a:lnTo>
                    <a:pt x="261289" y="398518"/>
                  </a:lnTo>
                  <a:lnTo>
                    <a:pt x="231000" y="422579"/>
                  </a:lnTo>
                  <a:lnTo>
                    <a:pt x="195872" y="440067"/>
                  </a:lnTo>
                  <a:lnTo>
                    <a:pt x="151028" y="451027"/>
                  </a:lnTo>
                  <a:lnTo>
                    <a:pt x="133388" y="452348"/>
                  </a:lnTo>
                  <a:lnTo>
                    <a:pt x="117887" y="452077"/>
                  </a:lnTo>
                  <a:lnTo>
                    <a:pt x="78528" y="445231"/>
                  </a:lnTo>
                  <a:lnTo>
                    <a:pt x="41705" y="428932"/>
                  </a:lnTo>
                  <a:lnTo>
                    <a:pt x="7975" y="401548"/>
                  </a:lnTo>
                  <a:lnTo>
                    <a:pt x="4965" y="401281"/>
                  </a:lnTo>
                  <a:lnTo>
                    <a:pt x="457" y="404685"/>
                  </a:lnTo>
                  <a:lnTo>
                    <a:pt x="0" y="408012"/>
                  </a:lnTo>
                  <a:lnTo>
                    <a:pt x="6353" y="416107"/>
                  </a:lnTo>
                  <a:lnTo>
                    <a:pt x="39084" y="445992"/>
                  </a:lnTo>
                  <a:lnTo>
                    <a:pt x="78961" y="466341"/>
                  </a:lnTo>
                  <a:lnTo>
                    <a:pt x="120396" y="476326"/>
                  </a:lnTo>
                  <a:lnTo>
                    <a:pt x="150558" y="477621"/>
                  </a:lnTo>
                  <a:lnTo>
                    <a:pt x="160629" y="477075"/>
                  </a:lnTo>
                  <a:lnTo>
                    <a:pt x="215099" y="466128"/>
                  </a:lnTo>
                  <a:lnTo>
                    <a:pt x="254622" y="448309"/>
                  </a:lnTo>
                  <a:lnTo>
                    <a:pt x="286313" y="426180"/>
                  </a:lnTo>
                  <a:lnTo>
                    <a:pt x="318643" y="392645"/>
                  </a:lnTo>
                  <a:lnTo>
                    <a:pt x="342963" y="352285"/>
                  </a:lnTo>
                  <a:lnTo>
                    <a:pt x="355315" y="314315"/>
                  </a:lnTo>
                  <a:lnTo>
                    <a:pt x="358775" y="282193"/>
                  </a:lnTo>
                  <a:lnTo>
                    <a:pt x="358559" y="270141"/>
                  </a:lnTo>
                  <a:lnTo>
                    <a:pt x="351067" y="227114"/>
                  </a:lnTo>
                  <a:lnTo>
                    <a:pt x="332828" y="183921"/>
                  </a:lnTo>
                  <a:lnTo>
                    <a:pt x="306046" y="146154"/>
                  </a:lnTo>
                  <a:lnTo>
                    <a:pt x="272808" y="114706"/>
                  </a:lnTo>
                  <a:lnTo>
                    <a:pt x="235395" y="89705"/>
                  </a:lnTo>
                  <a:lnTo>
                    <a:pt x="188412" y="67943"/>
                  </a:lnTo>
                  <a:lnTo>
                    <a:pt x="112560" y="45681"/>
                  </a:lnTo>
                  <a:lnTo>
                    <a:pt x="92352" y="39829"/>
                  </a:lnTo>
                  <a:lnTo>
                    <a:pt x="46913" y="22809"/>
                  </a:lnTo>
                  <a:lnTo>
                    <a:pt x="11366" y="1777"/>
                  </a:lnTo>
                  <a:lnTo>
                    <a:pt x="8801" y="0"/>
                  </a:lnTo>
                  <a:close/>
                </a:path>
              </a:pathLst>
            </a:custGeom>
            <a:solidFill>
              <a:srgbClr val="C1575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588119" y="655687"/>
              <a:ext cx="528955" cy="678815"/>
            </a:xfrm>
            <a:custGeom>
              <a:avLst/>
              <a:gdLst/>
              <a:ahLst/>
              <a:cxnLst/>
              <a:rect l="l" t="t" r="r" b="b"/>
              <a:pathLst>
                <a:path w="528955" h="678815">
                  <a:moveTo>
                    <a:pt x="58737" y="0"/>
                  </a:moveTo>
                  <a:lnTo>
                    <a:pt x="52565" y="3365"/>
                  </a:lnTo>
                  <a:lnTo>
                    <a:pt x="51371" y="7442"/>
                  </a:lnTo>
                  <a:lnTo>
                    <a:pt x="53149" y="10706"/>
                  </a:lnTo>
                  <a:lnTo>
                    <a:pt x="80429" y="45008"/>
                  </a:lnTo>
                  <a:lnTo>
                    <a:pt x="115519" y="70853"/>
                  </a:lnTo>
                  <a:lnTo>
                    <a:pt x="154174" y="90358"/>
                  </a:lnTo>
                  <a:lnTo>
                    <a:pt x="201587" y="106794"/>
                  </a:lnTo>
                  <a:lnTo>
                    <a:pt x="208800" y="108597"/>
                  </a:lnTo>
                  <a:lnTo>
                    <a:pt x="227888" y="114007"/>
                  </a:lnTo>
                  <a:lnTo>
                    <a:pt x="271678" y="129349"/>
                  </a:lnTo>
                  <a:lnTo>
                    <a:pt x="307467" y="145668"/>
                  </a:lnTo>
                  <a:lnTo>
                    <a:pt x="341109" y="165201"/>
                  </a:lnTo>
                  <a:lnTo>
                    <a:pt x="371641" y="188093"/>
                  </a:lnTo>
                  <a:lnTo>
                    <a:pt x="405197" y="221779"/>
                  </a:lnTo>
                  <a:lnTo>
                    <a:pt x="432968" y="260208"/>
                  </a:lnTo>
                  <a:lnTo>
                    <a:pt x="457415" y="311061"/>
                  </a:lnTo>
                  <a:lnTo>
                    <a:pt x="472269" y="383495"/>
                  </a:lnTo>
                  <a:lnTo>
                    <a:pt x="471004" y="420027"/>
                  </a:lnTo>
                  <a:lnTo>
                    <a:pt x="460948" y="464311"/>
                  </a:lnTo>
                  <a:lnTo>
                    <a:pt x="444817" y="500341"/>
                  </a:lnTo>
                  <a:lnTo>
                    <a:pt x="420012" y="535770"/>
                  </a:lnTo>
                  <a:lnTo>
                    <a:pt x="379850" y="575129"/>
                  </a:lnTo>
                  <a:lnTo>
                    <a:pt x="340728" y="601353"/>
                  </a:lnTo>
                  <a:lnTo>
                    <a:pt x="297645" y="620544"/>
                  </a:lnTo>
                  <a:lnTo>
                    <a:pt x="251863" y="631761"/>
                  </a:lnTo>
                  <a:lnTo>
                    <a:pt x="214231" y="634396"/>
                  </a:lnTo>
                  <a:lnTo>
                    <a:pt x="204787" y="634149"/>
                  </a:lnTo>
                  <a:lnTo>
                    <a:pt x="158009" y="626972"/>
                  </a:lnTo>
                  <a:lnTo>
                    <a:pt x="113462" y="610024"/>
                  </a:lnTo>
                  <a:lnTo>
                    <a:pt x="80525" y="589735"/>
                  </a:lnTo>
                  <a:lnTo>
                    <a:pt x="51009" y="564087"/>
                  </a:lnTo>
                  <a:lnTo>
                    <a:pt x="22237" y="528345"/>
                  </a:lnTo>
                  <a:lnTo>
                    <a:pt x="13893" y="513473"/>
                  </a:lnTo>
                  <a:lnTo>
                    <a:pt x="9956" y="511822"/>
                  </a:lnTo>
                  <a:lnTo>
                    <a:pt x="2197" y="514426"/>
                  </a:lnTo>
                  <a:lnTo>
                    <a:pt x="0" y="518858"/>
                  </a:lnTo>
                  <a:lnTo>
                    <a:pt x="2514" y="526364"/>
                  </a:lnTo>
                  <a:lnTo>
                    <a:pt x="20027" y="562152"/>
                  </a:lnTo>
                  <a:lnTo>
                    <a:pt x="46228" y="596887"/>
                  </a:lnTo>
                  <a:lnTo>
                    <a:pt x="78428" y="626689"/>
                  </a:lnTo>
                  <a:lnTo>
                    <a:pt x="115735" y="650557"/>
                  </a:lnTo>
                  <a:lnTo>
                    <a:pt x="157108" y="667450"/>
                  </a:lnTo>
                  <a:lnTo>
                    <a:pt x="200977" y="676770"/>
                  </a:lnTo>
                  <a:lnTo>
                    <a:pt x="234647" y="678731"/>
                  </a:lnTo>
                  <a:lnTo>
                    <a:pt x="245897" y="678446"/>
                  </a:lnTo>
                  <a:lnTo>
                    <a:pt x="290512" y="672833"/>
                  </a:lnTo>
                  <a:lnTo>
                    <a:pt x="333730" y="660476"/>
                  </a:lnTo>
                  <a:lnTo>
                    <a:pt x="374611" y="641781"/>
                  </a:lnTo>
                  <a:lnTo>
                    <a:pt x="412470" y="617461"/>
                  </a:lnTo>
                  <a:lnTo>
                    <a:pt x="446595" y="587959"/>
                  </a:lnTo>
                  <a:lnTo>
                    <a:pt x="476211" y="553707"/>
                  </a:lnTo>
                  <a:lnTo>
                    <a:pt x="497039" y="521639"/>
                  </a:lnTo>
                  <a:lnTo>
                    <a:pt x="514102" y="482859"/>
                  </a:lnTo>
                  <a:lnTo>
                    <a:pt x="524332" y="445642"/>
                  </a:lnTo>
                  <a:lnTo>
                    <a:pt x="528802" y="403517"/>
                  </a:lnTo>
                  <a:lnTo>
                    <a:pt x="528802" y="389115"/>
                  </a:lnTo>
                  <a:lnTo>
                    <a:pt x="524389" y="346360"/>
                  </a:lnTo>
                  <a:lnTo>
                    <a:pt x="508884" y="291733"/>
                  </a:lnTo>
                  <a:lnTo>
                    <a:pt x="489661" y="250939"/>
                  </a:lnTo>
                  <a:lnTo>
                    <a:pt x="465172" y="213367"/>
                  </a:lnTo>
                  <a:lnTo>
                    <a:pt x="435978" y="179501"/>
                  </a:lnTo>
                  <a:lnTo>
                    <a:pt x="402577" y="149898"/>
                  </a:lnTo>
                  <a:lnTo>
                    <a:pt x="365506" y="125183"/>
                  </a:lnTo>
                  <a:lnTo>
                    <a:pt x="326275" y="105613"/>
                  </a:lnTo>
                  <a:lnTo>
                    <a:pt x="285584" y="90449"/>
                  </a:lnTo>
                  <a:lnTo>
                    <a:pt x="244017" y="79298"/>
                  </a:lnTo>
                  <a:lnTo>
                    <a:pt x="209550" y="72758"/>
                  </a:lnTo>
                  <a:lnTo>
                    <a:pt x="193189" y="69517"/>
                  </a:lnTo>
                  <a:lnTo>
                    <a:pt x="151752" y="58191"/>
                  </a:lnTo>
                  <a:lnTo>
                    <a:pt x="115328" y="42964"/>
                  </a:lnTo>
                  <a:lnTo>
                    <a:pt x="82448" y="21945"/>
                  </a:lnTo>
                  <a:lnTo>
                    <a:pt x="62293" y="774"/>
                  </a:lnTo>
                  <a:lnTo>
                    <a:pt x="58737" y="0"/>
                  </a:lnTo>
                  <a:close/>
                </a:path>
              </a:pathLst>
            </a:custGeom>
            <a:solidFill>
              <a:srgbClr val="2C558C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2" name="object 22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88726" y="891397"/>
              <a:ext cx="231545" cy="259800"/>
            </a:xfrm>
            <a:prstGeom prst="rect">
              <a:avLst/>
            </a:prstGeom>
          </p:spPr>
        </p:pic>
        <p:sp>
          <p:nvSpPr>
            <p:cNvPr id="23" name="object 23" descr=""/>
            <p:cNvSpPr/>
            <p:nvPr/>
          </p:nvSpPr>
          <p:spPr>
            <a:xfrm>
              <a:off x="1107056" y="1202223"/>
              <a:ext cx="1534795" cy="21590"/>
            </a:xfrm>
            <a:custGeom>
              <a:avLst/>
              <a:gdLst/>
              <a:ahLst/>
              <a:cxnLst/>
              <a:rect l="l" t="t" r="r" b="b"/>
              <a:pathLst>
                <a:path w="1534795" h="21590">
                  <a:moveTo>
                    <a:pt x="1534198" y="0"/>
                  </a:moveTo>
                  <a:lnTo>
                    <a:pt x="15989" y="0"/>
                  </a:lnTo>
                  <a:lnTo>
                    <a:pt x="8218" y="10987"/>
                  </a:lnTo>
                  <a:lnTo>
                    <a:pt x="0" y="21488"/>
                  </a:lnTo>
                  <a:lnTo>
                    <a:pt x="1534198" y="21488"/>
                  </a:lnTo>
                  <a:lnTo>
                    <a:pt x="1534198" y="0"/>
                  </a:lnTo>
                  <a:close/>
                </a:path>
              </a:pathLst>
            </a:custGeom>
            <a:solidFill>
              <a:srgbClr val="C1575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088304" y="1223707"/>
              <a:ext cx="1553210" cy="21590"/>
            </a:xfrm>
            <a:custGeom>
              <a:avLst/>
              <a:gdLst/>
              <a:ahLst/>
              <a:cxnLst/>
              <a:rect l="l" t="t" r="r" b="b"/>
              <a:pathLst>
                <a:path w="1553210" h="21590">
                  <a:moveTo>
                    <a:pt x="1552956" y="0"/>
                  </a:moveTo>
                  <a:lnTo>
                    <a:pt x="18757" y="0"/>
                  </a:lnTo>
                  <a:lnTo>
                    <a:pt x="12661" y="7264"/>
                  </a:lnTo>
                  <a:lnTo>
                    <a:pt x="3327" y="18135"/>
                  </a:lnTo>
                  <a:lnTo>
                    <a:pt x="0" y="21488"/>
                  </a:lnTo>
                  <a:lnTo>
                    <a:pt x="1552956" y="21488"/>
                  </a:lnTo>
                  <a:lnTo>
                    <a:pt x="1552956" y="0"/>
                  </a:lnTo>
                  <a:close/>
                </a:path>
              </a:pathLst>
            </a:custGeom>
            <a:solidFill>
              <a:srgbClr val="F6E08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066095" y="1245199"/>
              <a:ext cx="1575435" cy="21590"/>
            </a:xfrm>
            <a:custGeom>
              <a:avLst/>
              <a:gdLst/>
              <a:ahLst/>
              <a:cxnLst/>
              <a:rect l="l" t="t" r="r" b="b"/>
              <a:pathLst>
                <a:path w="1575435" h="21590">
                  <a:moveTo>
                    <a:pt x="1575155" y="0"/>
                  </a:moveTo>
                  <a:lnTo>
                    <a:pt x="22212" y="0"/>
                  </a:lnTo>
                  <a:lnTo>
                    <a:pt x="8178" y="14173"/>
                  </a:lnTo>
                  <a:lnTo>
                    <a:pt x="5295" y="17005"/>
                  </a:lnTo>
                  <a:lnTo>
                    <a:pt x="0" y="21475"/>
                  </a:lnTo>
                  <a:lnTo>
                    <a:pt x="1575155" y="21475"/>
                  </a:lnTo>
                  <a:lnTo>
                    <a:pt x="1575155" y="0"/>
                  </a:lnTo>
                  <a:close/>
                </a:path>
              </a:pathLst>
            </a:custGeom>
            <a:solidFill>
              <a:srgbClr val="0099D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039473" y="1266678"/>
              <a:ext cx="1602105" cy="21590"/>
            </a:xfrm>
            <a:custGeom>
              <a:avLst/>
              <a:gdLst/>
              <a:ahLst/>
              <a:cxnLst/>
              <a:rect l="l" t="t" r="r" b="b"/>
              <a:pathLst>
                <a:path w="1602105" h="21590">
                  <a:moveTo>
                    <a:pt x="1601774" y="0"/>
                  </a:moveTo>
                  <a:lnTo>
                    <a:pt x="26619" y="0"/>
                  </a:lnTo>
                  <a:lnTo>
                    <a:pt x="24193" y="2082"/>
                  </a:lnTo>
                  <a:lnTo>
                    <a:pt x="12258" y="12028"/>
                  </a:lnTo>
                  <a:lnTo>
                    <a:pt x="0" y="21488"/>
                  </a:lnTo>
                  <a:lnTo>
                    <a:pt x="1601774" y="21488"/>
                  </a:lnTo>
                  <a:lnTo>
                    <a:pt x="1601774" y="0"/>
                  </a:lnTo>
                  <a:close/>
                </a:path>
              </a:pathLst>
            </a:custGeom>
            <a:solidFill>
              <a:srgbClr val="2C558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097258" y="858502"/>
              <a:ext cx="1544320" cy="21590"/>
            </a:xfrm>
            <a:custGeom>
              <a:avLst/>
              <a:gdLst/>
              <a:ahLst/>
              <a:cxnLst/>
              <a:rect l="l" t="t" r="r" b="b"/>
              <a:pathLst>
                <a:path w="1544320" h="21590">
                  <a:moveTo>
                    <a:pt x="1544002" y="0"/>
                  </a:moveTo>
                  <a:lnTo>
                    <a:pt x="0" y="0"/>
                  </a:lnTo>
                  <a:lnTo>
                    <a:pt x="12078" y="16016"/>
                  </a:lnTo>
                  <a:lnTo>
                    <a:pt x="15900" y="21488"/>
                  </a:lnTo>
                  <a:lnTo>
                    <a:pt x="1544002" y="21488"/>
                  </a:lnTo>
                  <a:lnTo>
                    <a:pt x="1544002" y="0"/>
                  </a:lnTo>
                  <a:close/>
                </a:path>
              </a:pathLst>
            </a:custGeom>
            <a:solidFill>
              <a:srgbClr val="C1575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078759" y="837017"/>
              <a:ext cx="1562735" cy="21590"/>
            </a:xfrm>
            <a:custGeom>
              <a:avLst/>
              <a:gdLst/>
              <a:ahLst/>
              <a:cxnLst/>
              <a:rect l="l" t="t" r="r" b="b"/>
              <a:pathLst>
                <a:path w="1562735" h="21590">
                  <a:moveTo>
                    <a:pt x="1562493" y="0"/>
                  </a:moveTo>
                  <a:lnTo>
                    <a:pt x="0" y="0"/>
                  </a:lnTo>
                  <a:lnTo>
                    <a:pt x="9466" y="10582"/>
                  </a:lnTo>
                  <a:lnTo>
                    <a:pt x="18503" y="21488"/>
                  </a:lnTo>
                  <a:lnTo>
                    <a:pt x="1562493" y="21488"/>
                  </a:lnTo>
                  <a:lnTo>
                    <a:pt x="1562493" y="0"/>
                  </a:lnTo>
                  <a:close/>
                </a:path>
              </a:pathLst>
            </a:custGeom>
            <a:solidFill>
              <a:srgbClr val="F6E08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057112" y="815540"/>
              <a:ext cx="1584325" cy="21590"/>
            </a:xfrm>
            <a:custGeom>
              <a:avLst/>
              <a:gdLst/>
              <a:ahLst/>
              <a:cxnLst/>
              <a:rect l="l" t="t" r="r" b="b"/>
              <a:pathLst>
                <a:path w="1584325" h="21590">
                  <a:moveTo>
                    <a:pt x="1584147" y="0"/>
                  </a:moveTo>
                  <a:lnTo>
                    <a:pt x="0" y="0"/>
                  </a:lnTo>
                  <a:lnTo>
                    <a:pt x="11055" y="10548"/>
                  </a:lnTo>
                  <a:lnTo>
                    <a:pt x="21653" y="21488"/>
                  </a:lnTo>
                  <a:lnTo>
                    <a:pt x="1584147" y="21488"/>
                  </a:lnTo>
                  <a:lnTo>
                    <a:pt x="1584147" y="0"/>
                  </a:lnTo>
                  <a:close/>
                </a:path>
              </a:pathLst>
            </a:custGeom>
            <a:solidFill>
              <a:srgbClr val="0099D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031704" y="794058"/>
              <a:ext cx="1609725" cy="21590"/>
            </a:xfrm>
            <a:custGeom>
              <a:avLst/>
              <a:gdLst/>
              <a:ahLst/>
              <a:cxnLst/>
              <a:rect l="l" t="t" r="r" b="b"/>
              <a:pathLst>
                <a:path w="1609725" h="21590">
                  <a:moveTo>
                    <a:pt x="1609547" y="0"/>
                  </a:moveTo>
                  <a:lnTo>
                    <a:pt x="1441615" y="0"/>
                  </a:lnTo>
                  <a:lnTo>
                    <a:pt x="0" y="0"/>
                  </a:lnTo>
                  <a:lnTo>
                    <a:pt x="12958" y="10496"/>
                  </a:lnTo>
                  <a:lnTo>
                    <a:pt x="25412" y="21488"/>
                  </a:lnTo>
                  <a:lnTo>
                    <a:pt x="1609547" y="21488"/>
                  </a:lnTo>
                  <a:lnTo>
                    <a:pt x="1609547" y="0"/>
                  </a:lnTo>
                  <a:close/>
                </a:path>
              </a:pathLst>
            </a:custGeom>
            <a:solidFill>
              <a:srgbClr val="2C558C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1" name="object 31" descr=""/>
          <p:cNvSpPr txBox="1"/>
          <p:nvPr/>
        </p:nvSpPr>
        <p:spPr>
          <a:xfrm>
            <a:off x="8970308" y="195312"/>
            <a:ext cx="121920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dirty="0" sz="8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85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dirty="0" sz="800" spc="55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dirty="0" sz="8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85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dirty="0" sz="800" spc="55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204">
                <a:solidFill>
                  <a:srgbClr val="BB0003"/>
                </a:solidFill>
              </a:rPr>
              <a:t>Fluids</a:t>
            </a:r>
          </a:p>
        </p:txBody>
      </p:sp>
      <p:sp>
        <p:nvSpPr>
          <p:cNvPr id="4" name="object 4" descr=""/>
          <p:cNvSpPr txBox="1"/>
          <p:nvPr/>
        </p:nvSpPr>
        <p:spPr>
          <a:xfrm>
            <a:off x="527300" y="3542879"/>
            <a:ext cx="2867660" cy="1701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Improving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perfusion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throughout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35">
                <a:solidFill>
                  <a:srgbClr val="231F20"/>
                </a:solidFill>
                <a:latin typeface="Calibri"/>
                <a:cs typeface="Calibri"/>
              </a:rPr>
              <a:t>body</a:t>
            </a:r>
            <a:r>
              <a:rPr dirty="0" sz="1500" spc="10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with</a:t>
            </a:r>
            <a:r>
              <a:rPr dirty="0" sz="1500" spc="10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fluids</a:t>
            </a:r>
            <a:r>
              <a:rPr dirty="0" sz="1500" spc="100">
                <a:solidFill>
                  <a:srgbClr val="231F20"/>
                </a:solidFill>
                <a:latin typeface="Calibri"/>
                <a:cs typeface="Calibri"/>
              </a:rPr>
              <a:t> has 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many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benefits: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it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10">
                <a:solidFill>
                  <a:srgbClr val="231F20"/>
                </a:solidFill>
                <a:latin typeface="Calibri"/>
                <a:cs typeface="Calibri"/>
              </a:rPr>
              <a:t>means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more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oxygen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delivery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dirty="0" sz="1500" spc="11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brain,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0">
                <a:solidFill>
                  <a:srgbClr val="231F20"/>
                </a:solidFill>
                <a:latin typeface="Calibri"/>
                <a:cs typeface="Calibri"/>
              </a:rPr>
              <a:t>less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31F20"/>
                </a:solidFill>
                <a:latin typeface="Calibri"/>
                <a:cs typeface="Calibri"/>
              </a:rPr>
              <a:t>strain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on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heart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0">
                <a:solidFill>
                  <a:srgbClr val="231F20"/>
                </a:solidFill>
                <a:latin typeface="Calibri"/>
                <a:cs typeface="Calibri"/>
              </a:rPr>
              <a:t>less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10">
                <a:solidFill>
                  <a:srgbClr val="231F20"/>
                </a:solidFill>
                <a:latin typeface="Calibri"/>
                <a:cs typeface="Calibri"/>
              </a:rPr>
              <a:t>damage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31F20"/>
                </a:solidFill>
                <a:latin typeface="Calibri"/>
                <a:cs typeface="Calibri"/>
              </a:rPr>
              <a:t>to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kidneys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0">
                <a:solidFill>
                  <a:srgbClr val="231F20"/>
                </a:solidFill>
                <a:latin typeface="Calibri"/>
                <a:cs typeface="Calibri"/>
              </a:rPr>
              <a:t>name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-25">
                <a:solidFill>
                  <a:srgbClr val="231F20"/>
                </a:solidFill>
                <a:latin typeface="Calibri"/>
                <a:cs typeface="Calibri"/>
              </a:rPr>
              <a:t>few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5" name="object 5" descr=""/>
          <p:cNvSpPr txBox="1"/>
          <p:nvPr/>
        </p:nvSpPr>
        <p:spPr>
          <a:xfrm>
            <a:off x="3670136" y="3542879"/>
            <a:ext cx="2997835" cy="1701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When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20">
                <a:solidFill>
                  <a:srgbClr val="231F20"/>
                </a:solidFill>
                <a:latin typeface="Calibri"/>
                <a:cs typeface="Calibri"/>
              </a:rPr>
              <a:t>sepsis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is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0">
                <a:solidFill>
                  <a:srgbClr val="231F20"/>
                </a:solidFill>
                <a:latin typeface="Calibri"/>
                <a:cs typeface="Calibri"/>
              </a:rPr>
              <a:t>suspected,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50">
                <a:solidFill>
                  <a:srgbClr val="231F20"/>
                </a:solidFill>
                <a:latin typeface="Calibri"/>
                <a:cs typeface="Calibri"/>
              </a:rPr>
              <a:t>500ml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of 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crystalloid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-10">
                <a:solidFill>
                  <a:srgbClr val="231F20"/>
                </a:solidFill>
                <a:latin typeface="Calibri"/>
                <a:cs typeface="Calibri"/>
              </a:rPr>
              <a:t>fluid</a:t>
            </a:r>
            <a:endParaRPr sz="1500">
              <a:latin typeface="Calibri"/>
              <a:cs typeface="Calibri"/>
            </a:endParaRPr>
          </a:p>
          <a:p>
            <a:pPr marL="12700" marR="358775">
              <a:lnSpc>
                <a:spcPct val="122200"/>
              </a:lnSpc>
            </a:pP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(for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example,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0.9%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sodium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chloride)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should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20">
                <a:solidFill>
                  <a:srgbClr val="231F20"/>
                </a:solidFill>
                <a:latin typeface="Calibri"/>
                <a:cs typeface="Calibri"/>
              </a:rPr>
              <a:t>be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given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30">
                <a:solidFill>
                  <a:srgbClr val="231F20"/>
                </a:solidFill>
                <a:latin typeface="Calibri"/>
                <a:cs typeface="Calibri"/>
              </a:rPr>
              <a:t>as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40">
                <a:solidFill>
                  <a:srgbClr val="231F20"/>
                </a:solidFill>
                <a:latin typeface="Calibri"/>
                <a:cs typeface="Calibri"/>
              </a:rPr>
              <a:t>a 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bolus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blood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pressure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monitored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 immediately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31F20"/>
                </a:solidFill>
                <a:latin typeface="Calibri"/>
                <a:cs typeface="Calibri"/>
              </a:rPr>
              <a:t>after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6" name="object 6" descr=""/>
          <p:cNvSpPr txBox="1"/>
          <p:nvPr/>
        </p:nvSpPr>
        <p:spPr>
          <a:xfrm>
            <a:off x="6812972" y="3542879"/>
            <a:ext cx="1990725" cy="8636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dirty="0" sz="1500" spc="160">
                <a:solidFill>
                  <a:srgbClr val="231F20"/>
                </a:solidFill>
                <a:latin typeface="Calibri"/>
                <a:cs typeface="Calibri"/>
              </a:rPr>
              <a:t>500ml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boluses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should </a:t>
            </a:r>
            <a:r>
              <a:rPr dirty="0" sz="1500" spc="120">
                <a:solidFill>
                  <a:srgbClr val="231F20"/>
                </a:solidFill>
                <a:latin typeface="Calibri"/>
                <a:cs typeface="Calibri"/>
              </a:rPr>
              <a:t>be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repeated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-25">
                <a:solidFill>
                  <a:srgbClr val="231F20"/>
                </a:solidFill>
                <a:latin typeface="Calibri"/>
                <a:cs typeface="Calibri"/>
              </a:rPr>
              <a:t>if 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hypotension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persists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7" name="object 7" descr=""/>
          <p:cNvSpPr/>
          <p:nvPr/>
        </p:nvSpPr>
        <p:spPr>
          <a:xfrm>
            <a:off x="540004" y="3255479"/>
            <a:ext cx="2995930" cy="200660"/>
          </a:xfrm>
          <a:custGeom>
            <a:avLst/>
            <a:gdLst/>
            <a:ahLst/>
            <a:cxnLst/>
            <a:rect l="l" t="t" r="r" b="b"/>
            <a:pathLst>
              <a:path w="2995929" h="200660">
                <a:moveTo>
                  <a:pt x="2995675" y="0"/>
                </a:moveTo>
                <a:lnTo>
                  <a:pt x="0" y="0"/>
                </a:lnTo>
                <a:lnTo>
                  <a:pt x="0" y="200533"/>
                </a:lnTo>
                <a:lnTo>
                  <a:pt x="2995675" y="200533"/>
                </a:lnTo>
                <a:lnTo>
                  <a:pt x="2995675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 descr=""/>
          <p:cNvSpPr/>
          <p:nvPr/>
        </p:nvSpPr>
        <p:spPr>
          <a:xfrm>
            <a:off x="3682834" y="3255479"/>
            <a:ext cx="2995930" cy="200660"/>
          </a:xfrm>
          <a:custGeom>
            <a:avLst/>
            <a:gdLst/>
            <a:ahLst/>
            <a:cxnLst/>
            <a:rect l="l" t="t" r="r" b="b"/>
            <a:pathLst>
              <a:path w="2995929" h="200660">
                <a:moveTo>
                  <a:pt x="2995675" y="0"/>
                </a:moveTo>
                <a:lnTo>
                  <a:pt x="0" y="0"/>
                </a:lnTo>
                <a:lnTo>
                  <a:pt x="0" y="200533"/>
                </a:lnTo>
                <a:lnTo>
                  <a:pt x="2995675" y="200533"/>
                </a:lnTo>
                <a:lnTo>
                  <a:pt x="2995675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 descr=""/>
          <p:cNvSpPr/>
          <p:nvPr/>
        </p:nvSpPr>
        <p:spPr>
          <a:xfrm>
            <a:off x="6825665" y="3255479"/>
            <a:ext cx="2995930" cy="200660"/>
          </a:xfrm>
          <a:custGeom>
            <a:avLst/>
            <a:gdLst/>
            <a:ahLst/>
            <a:cxnLst/>
            <a:rect l="l" t="t" r="r" b="b"/>
            <a:pathLst>
              <a:path w="2995929" h="200660">
                <a:moveTo>
                  <a:pt x="2995676" y="0"/>
                </a:moveTo>
                <a:lnTo>
                  <a:pt x="0" y="0"/>
                </a:lnTo>
                <a:lnTo>
                  <a:pt x="0" y="200533"/>
                </a:lnTo>
                <a:lnTo>
                  <a:pt x="2995676" y="200533"/>
                </a:lnTo>
                <a:lnTo>
                  <a:pt x="2995676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 descr=""/>
          <p:cNvSpPr/>
          <p:nvPr/>
        </p:nvSpPr>
        <p:spPr>
          <a:xfrm>
            <a:off x="2549969" y="2007402"/>
            <a:ext cx="260350" cy="0"/>
          </a:xfrm>
          <a:custGeom>
            <a:avLst/>
            <a:gdLst/>
            <a:ahLst/>
            <a:cxnLst/>
            <a:rect l="l" t="t" r="r" b="b"/>
            <a:pathLst>
              <a:path w="260350" h="0">
                <a:moveTo>
                  <a:pt x="0" y="0"/>
                </a:moveTo>
                <a:lnTo>
                  <a:pt x="260222" y="0"/>
                </a:lnTo>
              </a:path>
            </a:pathLst>
          </a:custGeom>
          <a:ln w="10673">
            <a:solidFill>
              <a:srgbClr val="221E1F"/>
            </a:solidFill>
          </a:ln>
        </p:spPr>
        <p:txBody>
          <a:bodyPr wrap="square" lIns="0" tIns="0" rIns="0" bIns="0" rtlCol="0"/>
          <a:lstStyle/>
          <a:p/>
        </p:txBody>
      </p:sp>
      <p:graphicFrame>
        <p:nvGraphicFramePr>
          <p:cNvPr id="11" name="object 11" descr=""/>
          <p:cNvGraphicFramePr>
            <a:graphicFrameLocks noGrp="1"/>
          </p:cNvGraphicFramePr>
          <p:nvPr/>
        </p:nvGraphicFramePr>
        <p:xfrm>
          <a:off x="527471" y="1505422"/>
          <a:ext cx="9095740" cy="10350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6490"/>
                <a:gridCol w="494665"/>
                <a:gridCol w="677544"/>
                <a:gridCol w="379094"/>
                <a:gridCol w="1500505"/>
                <a:gridCol w="970914"/>
                <a:gridCol w="582929"/>
                <a:gridCol w="755650"/>
                <a:gridCol w="2527299"/>
              </a:tblGrid>
              <a:tr h="269875">
                <a:tc rowSpan="3">
                  <a:txBody>
                    <a:bodyPr/>
                    <a:lstStyle/>
                    <a:p>
                      <a:pPr marL="33528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dirty="0" sz="6250" spc="5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F</a:t>
                      </a:r>
                      <a:endParaRPr sz="6250">
                        <a:latin typeface="Calibri"/>
                        <a:cs typeface="Calibri"/>
                      </a:endParaRPr>
                    </a:p>
                  </a:txBody>
                  <a:tcPr marL="0" marR="0" marB="0" marT="2857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BA2026"/>
                    </a:solidFill>
                  </a:tcPr>
                </a:tc>
                <a:tc gridSpan="8"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dirty="0" sz="1100" spc="9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FLUIDS</a:t>
                      </a:r>
                      <a:r>
                        <a:rPr dirty="0" sz="1100" spc="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42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(caution</a:t>
                      </a:r>
                      <a:r>
                        <a:rPr dirty="0" baseline="2525" sz="1650" spc="37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89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in</a:t>
                      </a:r>
                      <a:r>
                        <a:rPr dirty="0" baseline="2525" sz="1650" spc="37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pre-</a:t>
                      </a:r>
                      <a:r>
                        <a:rPr dirty="0" baseline="2525" sz="1650" spc="172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eclampsia,</a:t>
                      </a:r>
                      <a:r>
                        <a:rPr dirty="0" baseline="2525" sz="1650" spc="37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severe</a:t>
                      </a:r>
                      <a:r>
                        <a:rPr dirty="0" baseline="2525" sz="1650" spc="37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anaemia</a:t>
                      </a:r>
                      <a:r>
                        <a:rPr dirty="0" baseline="2525" sz="1650" spc="3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6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and</a:t>
                      </a:r>
                      <a:r>
                        <a:rPr dirty="0" baseline="2525" sz="1650" spc="37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3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heart</a:t>
                      </a:r>
                      <a:r>
                        <a:rPr dirty="0" baseline="2525" sz="1650" spc="37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82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failure)</a:t>
                      </a:r>
                      <a:endParaRPr baseline="2525" sz="1650">
                        <a:latin typeface="Calibri"/>
                        <a:cs typeface="Calibri"/>
                      </a:endParaRPr>
                    </a:p>
                  </a:txBody>
                  <a:tcPr marL="0" marR="0" marB="0" marT="6604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0099DA"/>
                    </a:solidFill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269875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2857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BA2026"/>
                    </a:solidFill>
                  </a:tcPr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r>
                        <a:rPr dirty="0" sz="1050" spc="4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Date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6858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8E8F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64490">
                        <a:lnSpc>
                          <a:spcPct val="100000"/>
                        </a:lnSpc>
                        <a:spcBef>
                          <a:spcPts val="660"/>
                        </a:spcBef>
                        <a:tabLst>
                          <a:tab pos="693420" algn="l"/>
                        </a:tabLst>
                      </a:pPr>
                      <a:r>
                        <a:rPr dirty="0" sz="1050" spc="-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/</a:t>
                      </a:r>
                      <a:r>
                        <a:rPr dirty="0" sz="10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	</a:t>
                      </a:r>
                      <a:r>
                        <a:rPr dirty="0" sz="1050" spc="-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/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8382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r>
                        <a:rPr dirty="0" sz="1050" spc="6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Time</a:t>
                      </a:r>
                      <a:r>
                        <a:rPr dirty="0" sz="10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started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6858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8E8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r>
                        <a:rPr dirty="0" sz="1050" spc="-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: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8382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r>
                        <a:rPr dirty="0" sz="1050" spc="-1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Initials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6858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8E8F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134620" marR="59055">
                        <a:lnSpc>
                          <a:spcPct val="125200"/>
                        </a:lnSpc>
                        <a:spcBef>
                          <a:spcPts val="705"/>
                        </a:spcBef>
                      </a:pPr>
                      <a:r>
                        <a:rPr dirty="0" sz="1000" spc="7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Give</a:t>
                      </a:r>
                      <a:r>
                        <a:rPr dirty="0" sz="1000" spc="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16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500</a:t>
                      </a:r>
                      <a:r>
                        <a:rPr dirty="0" sz="1000" spc="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6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ml</a:t>
                      </a:r>
                      <a:r>
                        <a:rPr dirty="0" sz="1000" spc="2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7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crystalloid</a:t>
                      </a:r>
                      <a:r>
                        <a:rPr dirty="0" sz="1000" spc="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immediately. </a:t>
                      </a:r>
                      <a:r>
                        <a:rPr dirty="0" sz="1000" spc="7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Repeat</a:t>
                      </a:r>
                      <a:r>
                        <a:rPr dirty="0" sz="1000" spc="1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16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500</a:t>
                      </a:r>
                      <a:r>
                        <a:rPr dirty="0" sz="1000" spc="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6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ml</a:t>
                      </a:r>
                      <a:r>
                        <a:rPr dirty="0" sz="1000" spc="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8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boluses</a:t>
                      </a:r>
                      <a:r>
                        <a:rPr dirty="0" sz="1000" spc="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5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to</a:t>
                      </a:r>
                      <a:r>
                        <a:rPr dirty="0" sz="1000" spc="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8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dirty="0" sz="1000" spc="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7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maximum </a:t>
                      </a:r>
                      <a:r>
                        <a:rPr dirty="0" sz="1000" spc="5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of</a:t>
                      </a:r>
                      <a:r>
                        <a:rPr dirty="0" sz="1000" spc="3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13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30</a:t>
                      </a:r>
                      <a:r>
                        <a:rPr dirty="0" sz="1000" spc="3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6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ml/kg</a:t>
                      </a:r>
                      <a:r>
                        <a:rPr dirty="0" sz="1000" spc="3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if</a:t>
                      </a:r>
                      <a:r>
                        <a:rPr dirty="0" sz="1000" spc="4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7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hypotension</a:t>
                      </a:r>
                      <a:r>
                        <a:rPr dirty="0" sz="1000" spc="3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7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persists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B="0" marT="8953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BA2026"/>
                    </a:solidFill>
                  </a:tcPr>
                </a:tc>
              </a:tr>
              <a:tr h="495300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2857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BA202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63500" marR="130175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dirty="0" sz="10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Details </a:t>
                      </a:r>
                      <a:r>
                        <a:rPr dirty="0" sz="10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/</a:t>
                      </a:r>
                      <a:r>
                        <a:rPr dirty="0" sz="10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reason not</a:t>
                      </a:r>
                      <a:r>
                        <a:rPr dirty="0" sz="1050" spc="4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7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completed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11493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8E8F7"/>
                    </a:solidFill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8953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BA2026"/>
                    </a:solidFill>
                  </a:tcPr>
                </a:tc>
              </a:tr>
            </a:tbl>
          </a:graphicData>
        </a:graphic>
      </p:graphicFrame>
      <p:sp>
        <p:nvSpPr>
          <p:cNvPr id="12" name="object 12" descr=""/>
          <p:cNvSpPr/>
          <p:nvPr/>
        </p:nvSpPr>
        <p:spPr>
          <a:xfrm>
            <a:off x="2221246" y="2007402"/>
            <a:ext cx="260350" cy="0"/>
          </a:xfrm>
          <a:custGeom>
            <a:avLst/>
            <a:gdLst/>
            <a:ahLst/>
            <a:cxnLst/>
            <a:rect l="l" t="t" r="r" b="b"/>
            <a:pathLst>
              <a:path w="260350" h="0">
                <a:moveTo>
                  <a:pt x="0" y="0"/>
                </a:moveTo>
                <a:lnTo>
                  <a:pt x="260222" y="0"/>
                </a:lnTo>
              </a:path>
            </a:pathLst>
          </a:custGeom>
          <a:ln w="10673">
            <a:solidFill>
              <a:srgbClr val="221E1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 descr=""/>
          <p:cNvSpPr/>
          <p:nvPr/>
        </p:nvSpPr>
        <p:spPr>
          <a:xfrm>
            <a:off x="2878692" y="2007402"/>
            <a:ext cx="260350" cy="0"/>
          </a:xfrm>
          <a:custGeom>
            <a:avLst/>
            <a:gdLst/>
            <a:ahLst/>
            <a:cxnLst/>
            <a:rect l="l" t="t" r="r" b="b"/>
            <a:pathLst>
              <a:path w="260350" h="0">
                <a:moveTo>
                  <a:pt x="0" y="0"/>
                </a:moveTo>
                <a:lnTo>
                  <a:pt x="260222" y="0"/>
                </a:lnTo>
              </a:path>
            </a:pathLst>
          </a:custGeom>
          <a:ln w="10673">
            <a:solidFill>
              <a:srgbClr val="221E1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 descr=""/>
          <p:cNvSpPr/>
          <p:nvPr/>
        </p:nvSpPr>
        <p:spPr>
          <a:xfrm>
            <a:off x="4796987" y="2007402"/>
            <a:ext cx="347345" cy="0"/>
          </a:xfrm>
          <a:custGeom>
            <a:avLst/>
            <a:gdLst/>
            <a:ahLst/>
            <a:cxnLst/>
            <a:rect l="l" t="t" r="r" b="b"/>
            <a:pathLst>
              <a:path w="347345" h="0">
                <a:moveTo>
                  <a:pt x="0" y="0"/>
                </a:moveTo>
                <a:lnTo>
                  <a:pt x="346963" y="0"/>
                </a:lnTo>
              </a:path>
            </a:pathLst>
          </a:custGeom>
          <a:ln w="10673">
            <a:solidFill>
              <a:srgbClr val="221E1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 descr=""/>
          <p:cNvSpPr/>
          <p:nvPr/>
        </p:nvSpPr>
        <p:spPr>
          <a:xfrm>
            <a:off x="5242445" y="2007402"/>
            <a:ext cx="347345" cy="0"/>
          </a:xfrm>
          <a:custGeom>
            <a:avLst/>
            <a:gdLst/>
            <a:ahLst/>
            <a:cxnLst/>
            <a:rect l="l" t="t" r="r" b="b"/>
            <a:pathLst>
              <a:path w="347345" h="0">
                <a:moveTo>
                  <a:pt x="0" y="0"/>
                </a:moveTo>
                <a:lnTo>
                  <a:pt x="346963" y="0"/>
                </a:lnTo>
              </a:path>
            </a:pathLst>
          </a:custGeom>
          <a:ln w="10673">
            <a:solidFill>
              <a:srgbClr val="221E1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 descr=""/>
          <p:cNvSpPr txBox="1"/>
          <p:nvPr/>
        </p:nvSpPr>
        <p:spPr>
          <a:xfrm>
            <a:off x="10117135" y="1088934"/>
            <a:ext cx="273685" cy="2819400"/>
          </a:xfrm>
          <a:prstGeom prst="rect">
            <a:avLst/>
          </a:prstGeom>
        </p:spPr>
        <p:txBody>
          <a:bodyPr wrap="square" lIns="0" tIns="10795" rIns="0" bIns="0" rtlCol="0" vert="vert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dirty="0" sz="1500" spc="125" b="1">
                <a:solidFill>
                  <a:srgbClr val="BB0003"/>
                </a:solidFill>
                <a:latin typeface="Calibri"/>
                <a:cs typeface="Calibri"/>
              </a:rPr>
              <a:t>The</a:t>
            </a:r>
            <a:r>
              <a:rPr dirty="0" sz="1500" spc="25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95" b="1">
                <a:solidFill>
                  <a:srgbClr val="BB0003"/>
                </a:solidFill>
                <a:latin typeface="Calibri"/>
                <a:cs typeface="Calibri"/>
              </a:rPr>
              <a:t>FAST-</a:t>
            </a:r>
            <a:r>
              <a:rPr dirty="0" sz="1500" spc="245" b="1">
                <a:solidFill>
                  <a:srgbClr val="BB0003"/>
                </a:solidFill>
                <a:latin typeface="Calibri"/>
                <a:cs typeface="Calibri"/>
              </a:rPr>
              <a:t>M</a:t>
            </a:r>
            <a:r>
              <a:rPr dirty="0" sz="1500" spc="3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110" b="1">
                <a:solidFill>
                  <a:srgbClr val="BB0003"/>
                </a:solidFill>
                <a:latin typeface="Calibri"/>
                <a:cs typeface="Calibri"/>
              </a:rPr>
              <a:t>Treatment</a:t>
            </a:r>
            <a:r>
              <a:rPr dirty="0" sz="1500" spc="3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95" b="1">
                <a:solidFill>
                  <a:srgbClr val="BB0003"/>
                </a:solidFill>
                <a:latin typeface="Calibri"/>
                <a:cs typeface="Calibri"/>
              </a:rPr>
              <a:t>Bundle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7" name="object 17" descr=""/>
          <p:cNvGrpSpPr/>
          <p:nvPr/>
        </p:nvGrpSpPr>
        <p:grpSpPr>
          <a:xfrm>
            <a:off x="383109" y="6931803"/>
            <a:ext cx="337185" cy="337185"/>
            <a:chOff x="383109" y="6931803"/>
            <a:chExt cx="337185" cy="337185"/>
          </a:xfrm>
        </p:grpSpPr>
        <p:pic>
          <p:nvPicPr>
            <p:cNvPr id="18" name="object 18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6562" y="6935253"/>
              <a:ext cx="329996" cy="329996"/>
            </a:xfrm>
            <a:prstGeom prst="rect">
              <a:avLst/>
            </a:prstGeom>
          </p:spPr>
        </p:pic>
        <p:sp>
          <p:nvSpPr>
            <p:cNvPr id="19" name="object 19" descr=""/>
            <p:cNvSpPr/>
            <p:nvPr/>
          </p:nvSpPr>
          <p:spPr>
            <a:xfrm>
              <a:off x="386557" y="6935251"/>
              <a:ext cx="330200" cy="330200"/>
            </a:xfrm>
            <a:custGeom>
              <a:avLst/>
              <a:gdLst/>
              <a:ahLst/>
              <a:cxnLst/>
              <a:rect l="l" t="t" r="r" b="b"/>
              <a:pathLst>
                <a:path w="330200" h="330200">
                  <a:moveTo>
                    <a:pt x="164998" y="329996"/>
                  </a:moveTo>
                  <a:lnTo>
                    <a:pt x="208860" y="324102"/>
                  </a:lnTo>
                  <a:lnTo>
                    <a:pt x="248274" y="307468"/>
                  </a:lnTo>
                  <a:lnTo>
                    <a:pt x="281668" y="281668"/>
                  </a:lnTo>
                  <a:lnTo>
                    <a:pt x="307468" y="248274"/>
                  </a:lnTo>
                  <a:lnTo>
                    <a:pt x="324102" y="208860"/>
                  </a:lnTo>
                  <a:lnTo>
                    <a:pt x="329996" y="164998"/>
                  </a:lnTo>
                  <a:lnTo>
                    <a:pt x="324102" y="121136"/>
                  </a:lnTo>
                  <a:lnTo>
                    <a:pt x="307468" y="81722"/>
                  </a:lnTo>
                  <a:lnTo>
                    <a:pt x="281668" y="48328"/>
                  </a:lnTo>
                  <a:lnTo>
                    <a:pt x="248274" y="22527"/>
                  </a:lnTo>
                  <a:lnTo>
                    <a:pt x="208860" y="5894"/>
                  </a:lnTo>
                  <a:lnTo>
                    <a:pt x="164998" y="0"/>
                  </a:lnTo>
                  <a:lnTo>
                    <a:pt x="121136" y="5894"/>
                  </a:lnTo>
                  <a:lnTo>
                    <a:pt x="81722" y="22527"/>
                  </a:lnTo>
                  <a:lnTo>
                    <a:pt x="48328" y="48328"/>
                  </a:lnTo>
                  <a:lnTo>
                    <a:pt x="22527" y="81722"/>
                  </a:lnTo>
                  <a:lnTo>
                    <a:pt x="5894" y="121136"/>
                  </a:lnTo>
                  <a:lnTo>
                    <a:pt x="0" y="164998"/>
                  </a:lnTo>
                  <a:lnTo>
                    <a:pt x="5894" y="208860"/>
                  </a:lnTo>
                  <a:lnTo>
                    <a:pt x="22527" y="248274"/>
                  </a:lnTo>
                  <a:lnTo>
                    <a:pt x="48328" y="281668"/>
                  </a:lnTo>
                  <a:lnTo>
                    <a:pt x="81722" y="307468"/>
                  </a:lnTo>
                  <a:lnTo>
                    <a:pt x="121136" y="324102"/>
                  </a:lnTo>
                  <a:lnTo>
                    <a:pt x="164998" y="329996"/>
                  </a:lnTo>
                  <a:close/>
                </a:path>
              </a:pathLst>
            </a:custGeom>
            <a:ln w="6896">
              <a:solidFill>
                <a:srgbClr val="BB0003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0" name="object 20" descr="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 descr=""/>
          <p:cNvSpPr txBox="1"/>
          <p:nvPr/>
        </p:nvSpPr>
        <p:spPr>
          <a:xfrm>
            <a:off x="10089529" y="512943"/>
            <a:ext cx="21526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25">
                <a:solidFill>
                  <a:srgbClr val="FFFFFF"/>
                </a:solidFill>
                <a:latin typeface="Calibri"/>
                <a:cs typeface="Calibri"/>
              </a:rPr>
              <a:t>10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2" name="object 22" descr=""/>
          <p:cNvSpPr/>
          <p:nvPr/>
        </p:nvSpPr>
        <p:spPr>
          <a:xfrm>
            <a:off x="4171500" y="7139242"/>
            <a:ext cx="3712845" cy="0"/>
          </a:xfrm>
          <a:custGeom>
            <a:avLst/>
            <a:gdLst/>
            <a:ahLst/>
            <a:cxnLst/>
            <a:rect l="l" t="t" r="r" b="b"/>
            <a:pathLst>
              <a:path w="3712845" h="0">
                <a:moveTo>
                  <a:pt x="0" y="0"/>
                </a:moveTo>
                <a:lnTo>
                  <a:pt x="371250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23" name="object 23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49823" y="6920255"/>
            <a:ext cx="380212" cy="407454"/>
          </a:xfrm>
          <a:prstGeom prst="rect">
            <a:avLst/>
          </a:prstGeom>
        </p:spPr>
      </p:pic>
      <p:pic>
        <p:nvPicPr>
          <p:cNvPr id="24" name="object 24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91540" y="6904051"/>
            <a:ext cx="411556" cy="421030"/>
          </a:xfrm>
          <a:prstGeom prst="rect">
            <a:avLst/>
          </a:prstGeom>
        </p:spPr>
      </p:pic>
      <p:grpSp>
        <p:nvGrpSpPr>
          <p:cNvPr id="25" name="object 25" descr=""/>
          <p:cNvGrpSpPr/>
          <p:nvPr/>
        </p:nvGrpSpPr>
        <p:grpSpPr>
          <a:xfrm>
            <a:off x="10032246" y="6905575"/>
            <a:ext cx="328930" cy="422275"/>
            <a:chOff x="10032246" y="6905575"/>
            <a:chExt cx="328930" cy="422275"/>
          </a:xfrm>
        </p:grpSpPr>
        <p:sp>
          <p:nvSpPr>
            <p:cNvPr id="26" name="object 26" descr="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8" name="object 28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821" y="7052177"/>
              <a:ext cx="144016" cy="161583"/>
            </a:xfrm>
            <a:prstGeom prst="rect">
              <a:avLst/>
            </a:prstGeom>
          </p:spPr>
        </p:pic>
      </p:grpSp>
      <p:pic>
        <p:nvPicPr>
          <p:cNvPr id="29" name="object 29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037004" y="6922160"/>
            <a:ext cx="437008" cy="423494"/>
          </a:xfrm>
          <a:prstGeom prst="rect">
            <a:avLst/>
          </a:prstGeom>
        </p:spPr>
      </p:pic>
      <p:sp>
        <p:nvSpPr>
          <p:cNvPr id="30" name="object 30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pc="55"/>
              <a:t>Module</a:t>
            </a:r>
            <a:r>
              <a:rPr dirty="0" spc="80"/>
              <a:t> </a:t>
            </a:r>
            <a:r>
              <a:rPr dirty="0"/>
              <a:t>3b:</a:t>
            </a:r>
            <a:r>
              <a:rPr dirty="0" spc="85"/>
              <a:t> </a:t>
            </a:r>
            <a:r>
              <a:rPr dirty="0" spc="70"/>
              <a:t>The</a:t>
            </a:r>
            <a:r>
              <a:rPr dirty="0" spc="80"/>
              <a:t> </a:t>
            </a:r>
            <a:r>
              <a:rPr dirty="0" spc="60"/>
              <a:t>FAST-</a:t>
            </a:r>
            <a:r>
              <a:rPr dirty="0" spc="175"/>
              <a:t>M</a:t>
            </a:r>
            <a:r>
              <a:rPr dirty="0" spc="85"/>
              <a:t> </a:t>
            </a:r>
            <a:r>
              <a:rPr dirty="0" spc="60"/>
              <a:t>Treatment</a:t>
            </a:r>
            <a:r>
              <a:rPr dirty="0" spc="80"/>
              <a:t> </a:t>
            </a:r>
            <a:r>
              <a:rPr dirty="0" spc="50"/>
              <a:t>Bundle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dirty="0" sz="8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85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dirty="0" sz="800" spc="55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204">
                <a:solidFill>
                  <a:srgbClr val="BB0003"/>
                </a:solidFill>
              </a:rPr>
              <a:t>Fluids</a:t>
            </a:r>
          </a:p>
        </p:txBody>
      </p:sp>
      <p:sp>
        <p:nvSpPr>
          <p:cNvPr id="4" name="object 4" descr=""/>
          <p:cNvSpPr txBox="1"/>
          <p:nvPr/>
        </p:nvSpPr>
        <p:spPr>
          <a:xfrm>
            <a:off x="527300" y="3563420"/>
            <a:ext cx="2919095" cy="1701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191770">
              <a:lnSpc>
                <a:spcPct val="122200"/>
              </a:lnSpc>
              <a:spcBef>
                <a:spcPts val="100"/>
              </a:spcBef>
            </a:pP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If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0">
                <a:solidFill>
                  <a:srgbClr val="231F20"/>
                </a:solidFill>
                <a:latin typeface="Calibri"/>
                <a:cs typeface="Calibri"/>
              </a:rPr>
              <a:t>30ml/kg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total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0">
                <a:solidFill>
                  <a:srgbClr val="231F20"/>
                </a:solidFill>
                <a:latin typeface="Calibri"/>
                <a:cs typeface="Calibri"/>
              </a:rPr>
              <a:t>has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been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given 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and 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there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is</a:t>
            </a:r>
            <a:r>
              <a:rPr dirty="0" sz="1500" spc="11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still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hypotension,</a:t>
            </a:r>
            <a:r>
              <a:rPr dirty="0" sz="1500" spc="50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it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might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 indicated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that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fluids</a:t>
            </a:r>
            <a:endParaRPr sz="1500">
              <a:latin typeface="Calibri"/>
              <a:cs typeface="Calibri"/>
            </a:endParaRPr>
          </a:p>
          <a:p>
            <a:pPr marL="12700" marR="5080">
              <a:lnSpc>
                <a:spcPct val="122200"/>
              </a:lnSpc>
            </a:pP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are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not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enough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woman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might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need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other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0">
                <a:solidFill>
                  <a:srgbClr val="231F20"/>
                </a:solidFill>
                <a:latin typeface="Calibri"/>
                <a:cs typeface="Calibri"/>
              </a:rPr>
              <a:t>medications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31F20"/>
                </a:solidFill>
                <a:latin typeface="Calibri"/>
                <a:cs typeface="Calibri"/>
              </a:rPr>
              <a:t>to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maintain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31F20"/>
                </a:solidFill>
                <a:latin typeface="Calibri"/>
                <a:cs typeface="Calibri"/>
              </a:rPr>
              <a:t>their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blood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pressure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5" name="object 5" descr=""/>
          <p:cNvSpPr txBox="1"/>
          <p:nvPr/>
        </p:nvSpPr>
        <p:spPr>
          <a:xfrm>
            <a:off x="3670136" y="3563420"/>
            <a:ext cx="2962275" cy="1701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These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supportive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medications </a:t>
            </a:r>
            <a:r>
              <a:rPr dirty="0" sz="1500" spc="100">
                <a:solidFill>
                  <a:srgbClr val="231F20"/>
                </a:solidFill>
                <a:latin typeface="Calibri"/>
                <a:cs typeface="Calibri"/>
              </a:rPr>
              <a:t>(vasopressors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/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or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inotropes) </a:t>
            </a:r>
            <a:r>
              <a:rPr dirty="0" sz="1500" spc="125">
                <a:solidFill>
                  <a:srgbClr val="231F20"/>
                </a:solidFill>
                <a:latin typeface="Calibri"/>
                <a:cs typeface="Calibri"/>
              </a:rPr>
              <a:t>can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often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only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20">
                <a:solidFill>
                  <a:srgbClr val="231F20"/>
                </a:solidFill>
                <a:latin typeface="Calibri"/>
                <a:cs typeface="Calibri"/>
              </a:rPr>
              <a:t>be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given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31F20"/>
                </a:solidFill>
                <a:latin typeface="Calibri"/>
                <a:cs typeface="Calibri"/>
              </a:rPr>
              <a:t>at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healthcare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facilities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that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31F20"/>
                </a:solidFill>
                <a:latin typeface="Calibri"/>
                <a:cs typeface="Calibri"/>
              </a:rPr>
              <a:t>offer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40">
                <a:solidFill>
                  <a:srgbClr val="231F20"/>
                </a:solidFill>
                <a:latin typeface="Calibri"/>
                <a:cs typeface="Calibri"/>
              </a:rPr>
              <a:t>a 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high-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level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of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care: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transfer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might 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need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20">
                <a:solidFill>
                  <a:srgbClr val="231F20"/>
                </a:solidFill>
                <a:latin typeface="Calibri"/>
                <a:cs typeface="Calibri"/>
              </a:rPr>
              <a:t>be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considered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6" name="object 6" descr=""/>
          <p:cNvSpPr txBox="1"/>
          <p:nvPr/>
        </p:nvSpPr>
        <p:spPr>
          <a:xfrm>
            <a:off x="6812972" y="3563420"/>
            <a:ext cx="2787015" cy="1701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Appropriate</a:t>
            </a:r>
            <a:r>
              <a:rPr dirty="0" sz="1500" spc="19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fluid</a:t>
            </a:r>
            <a:r>
              <a:rPr dirty="0" sz="1500" spc="20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management </a:t>
            </a:r>
            <a:r>
              <a:rPr dirty="0" sz="1500" spc="125">
                <a:solidFill>
                  <a:srgbClr val="231F20"/>
                </a:solidFill>
                <a:latin typeface="Calibri"/>
                <a:cs typeface="Calibri"/>
              </a:rPr>
              <a:t>can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help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improve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blood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pressure,</a:t>
            </a:r>
            <a:r>
              <a:rPr dirty="0" sz="1500" spc="11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heart</a:t>
            </a:r>
            <a:r>
              <a:rPr dirty="0" sz="1500" spc="114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rate,</a:t>
            </a:r>
            <a:r>
              <a:rPr dirty="0" sz="1500" spc="11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respiratory 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rate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woman’s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mental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state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through improved 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tissue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perfusion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7" name="object 7" descr=""/>
          <p:cNvSpPr/>
          <p:nvPr/>
        </p:nvSpPr>
        <p:spPr>
          <a:xfrm>
            <a:off x="540004" y="3276015"/>
            <a:ext cx="2995930" cy="200660"/>
          </a:xfrm>
          <a:custGeom>
            <a:avLst/>
            <a:gdLst/>
            <a:ahLst/>
            <a:cxnLst/>
            <a:rect l="l" t="t" r="r" b="b"/>
            <a:pathLst>
              <a:path w="2995929" h="200660">
                <a:moveTo>
                  <a:pt x="2995675" y="0"/>
                </a:moveTo>
                <a:lnTo>
                  <a:pt x="0" y="0"/>
                </a:lnTo>
                <a:lnTo>
                  <a:pt x="0" y="200533"/>
                </a:lnTo>
                <a:lnTo>
                  <a:pt x="2995675" y="200533"/>
                </a:lnTo>
                <a:lnTo>
                  <a:pt x="2995675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 descr=""/>
          <p:cNvSpPr/>
          <p:nvPr/>
        </p:nvSpPr>
        <p:spPr>
          <a:xfrm>
            <a:off x="3682834" y="3276015"/>
            <a:ext cx="2995930" cy="200660"/>
          </a:xfrm>
          <a:custGeom>
            <a:avLst/>
            <a:gdLst/>
            <a:ahLst/>
            <a:cxnLst/>
            <a:rect l="l" t="t" r="r" b="b"/>
            <a:pathLst>
              <a:path w="2995929" h="200660">
                <a:moveTo>
                  <a:pt x="2995675" y="0"/>
                </a:moveTo>
                <a:lnTo>
                  <a:pt x="0" y="0"/>
                </a:lnTo>
                <a:lnTo>
                  <a:pt x="0" y="200533"/>
                </a:lnTo>
                <a:lnTo>
                  <a:pt x="2995675" y="200533"/>
                </a:lnTo>
                <a:lnTo>
                  <a:pt x="2995675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 descr=""/>
          <p:cNvSpPr/>
          <p:nvPr/>
        </p:nvSpPr>
        <p:spPr>
          <a:xfrm>
            <a:off x="6825665" y="3276015"/>
            <a:ext cx="2995930" cy="200660"/>
          </a:xfrm>
          <a:custGeom>
            <a:avLst/>
            <a:gdLst/>
            <a:ahLst/>
            <a:cxnLst/>
            <a:rect l="l" t="t" r="r" b="b"/>
            <a:pathLst>
              <a:path w="2995929" h="200660">
                <a:moveTo>
                  <a:pt x="2995676" y="0"/>
                </a:moveTo>
                <a:lnTo>
                  <a:pt x="0" y="0"/>
                </a:lnTo>
                <a:lnTo>
                  <a:pt x="0" y="200533"/>
                </a:lnTo>
                <a:lnTo>
                  <a:pt x="2995676" y="200533"/>
                </a:lnTo>
                <a:lnTo>
                  <a:pt x="2995676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 descr=""/>
          <p:cNvSpPr/>
          <p:nvPr/>
        </p:nvSpPr>
        <p:spPr>
          <a:xfrm>
            <a:off x="2549969" y="2007402"/>
            <a:ext cx="260350" cy="0"/>
          </a:xfrm>
          <a:custGeom>
            <a:avLst/>
            <a:gdLst/>
            <a:ahLst/>
            <a:cxnLst/>
            <a:rect l="l" t="t" r="r" b="b"/>
            <a:pathLst>
              <a:path w="260350" h="0">
                <a:moveTo>
                  <a:pt x="0" y="0"/>
                </a:moveTo>
                <a:lnTo>
                  <a:pt x="260222" y="0"/>
                </a:lnTo>
              </a:path>
            </a:pathLst>
          </a:custGeom>
          <a:ln w="10673">
            <a:solidFill>
              <a:srgbClr val="221E1F"/>
            </a:solidFill>
          </a:ln>
        </p:spPr>
        <p:txBody>
          <a:bodyPr wrap="square" lIns="0" tIns="0" rIns="0" bIns="0" rtlCol="0"/>
          <a:lstStyle/>
          <a:p/>
        </p:txBody>
      </p:sp>
      <p:graphicFrame>
        <p:nvGraphicFramePr>
          <p:cNvPr id="11" name="object 11" descr=""/>
          <p:cNvGraphicFramePr>
            <a:graphicFrameLocks noGrp="1"/>
          </p:cNvGraphicFramePr>
          <p:nvPr/>
        </p:nvGraphicFramePr>
        <p:xfrm>
          <a:off x="527471" y="1505422"/>
          <a:ext cx="9095740" cy="10350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6490"/>
                <a:gridCol w="494665"/>
                <a:gridCol w="677544"/>
                <a:gridCol w="379094"/>
                <a:gridCol w="1500505"/>
                <a:gridCol w="970914"/>
                <a:gridCol w="582929"/>
                <a:gridCol w="755650"/>
                <a:gridCol w="2527299"/>
              </a:tblGrid>
              <a:tr h="269875">
                <a:tc rowSpan="3">
                  <a:txBody>
                    <a:bodyPr/>
                    <a:lstStyle/>
                    <a:p>
                      <a:pPr marL="33528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dirty="0" sz="6250" spc="5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F</a:t>
                      </a:r>
                      <a:endParaRPr sz="6250">
                        <a:latin typeface="Calibri"/>
                        <a:cs typeface="Calibri"/>
                      </a:endParaRPr>
                    </a:p>
                  </a:txBody>
                  <a:tcPr marL="0" marR="0" marB="0" marT="2857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BA2026"/>
                    </a:solidFill>
                  </a:tcPr>
                </a:tc>
                <a:tc gridSpan="8"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dirty="0" sz="1100" spc="9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FLUIDS</a:t>
                      </a:r>
                      <a:r>
                        <a:rPr dirty="0" sz="1100" spc="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42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(caution</a:t>
                      </a:r>
                      <a:r>
                        <a:rPr dirty="0" baseline="2525" sz="1650" spc="37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89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in</a:t>
                      </a:r>
                      <a:r>
                        <a:rPr dirty="0" baseline="2525" sz="1650" spc="37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pre-</a:t>
                      </a:r>
                      <a:r>
                        <a:rPr dirty="0" baseline="2525" sz="1650" spc="172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eclampsia,</a:t>
                      </a:r>
                      <a:r>
                        <a:rPr dirty="0" baseline="2525" sz="1650" spc="37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severe</a:t>
                      </a:r>
                      <a:r>
                        <a:rPr dirty="0" baseline="2525" sz="1650" spc="37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anaemia</a:t>
                      </a:r>
                      <a:r>
                        <a:rPr dirty="0" baseline="2525" sz="1650" spc="3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6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and</a:t>
                      </a:r>
                      <a:r>
                        <a:rPr dirty="0" baseline="2525" sz="1650" spc="37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3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heart</a:t>
                      </a:r>
                      <a:r>
                        <a:rPr dirty="0" baseline="2525" sz="1650" spc="37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82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failure)</a:t>
                      </a:r>
                      <a:endParaRPr baseline="2525" sz="1650">
                        <a:latin typeface="Calibri"/>
                        <a:cs typeface="Calibri"/>
                      </a:endParaRPr>
                    </a:p>
                  </a:txBody>
                  <a:tcPr marL="0" marR="0" marB="0" marT="6604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0099DA"/>
                    </a:solidFill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269875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2857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BA2026"/>
                    </a:solidFill>
                  </a:tcPr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r>
                        <a:rPr dirty="0" sz="1050" spc="4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Date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6858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8E8F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64490">
                        <a:lnSpc>
                          <a:spcPct val="100000"/>
                        </a:lnSpc>
                        <a:spcBef>
                          <a:spcPts val="660"/>
                        </a:spcBef>
                        <a:tabLst>
                          <a:tab pos="693420" algn="l"/>
                        </a:tabLst>
                      </a:pPr>
                      <a:r>
                        <a:rPr dirty="0" sz="1050" spc="-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/</a:t>
                      </a:r>
                      <a:r>
                        <a:rPr dirty="0" sz="10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	</a:t>
                      </a:r>
                      <a:r>
                        <a:rPr dirty="0" sz="1050" spc="-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/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8382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r>
                        <a:rPr dirty="0" sz="1050" spc="6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Time</a:t>
                      </a:r>
                      <a:r>
                        <a:rPr dirty="0" sz="10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started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6858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8E8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r>
                        <a:rPr dirty="0" sz="1050" spc="-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: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8382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r>
                        <a:rPr dirty="0" sz="1050" spc="-1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Initials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6858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8E8F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134620" marR="59055">
                        <a:lnSpc>
                          <a:spcPct val="125200"/>
                        </a:lnSpc>
                        <a:spcBef>
                          <a:spcPts val="705"/>
                        </a:spcBef>
                      </a:pPr>
                      <a:r>
                        <a:rPr dirty="0" sz="1000" spc="7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Give</a:t>
                      </a:r>
                      <a:r>
                        <a:rPr dirty="0" sz="1000" spc="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16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500</a:t>
                      </a:r>
                      <a:r>
                        <a:rPr dirty="0" sz="1000" spc="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6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ml</a:t>
                      </a:r>
                      <a:r>
                        <a:rPr dirty="0" sz="1000" spc="2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7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crystalloid</a:t>
                      </a:r>
                      <a:r>
                        <a:rPr dirty="0" sz="1000" spc="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immediately. </a:t>
                      </a:r>
                      <a:r>
                        <a:rPr dirty="0" sz="1000" spc="7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Repeat</a:t>
                      </a:r>
                      <a:r>
                        <a:rPr dirty="0" sz="1000" spc="1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16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500</a:t>
                      </a:r>
                      <a:r>
                        <a:rPr dirty="0" sz="1000" spc="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6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ml</a:t>
                      </a:r>
                      <a:r>
                        <a:rPr dirty="0" sz="1000" spc="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8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boluses</a:t>
                      </a:r>
                      <a:r>
                        <a:rPr dirty="0" sz="1000" spc="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5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to</a:t>
                      </a:r>
                      <a:r>
                        <a:rPr dirty="0" sz="1000" spc="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8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dirty="0" sz="1000" spc="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7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maximum </a:t>
                      </a:r>
                      <a:r>
                        <a:rPr dirty="0" sz="1000" spc="5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of</a:t>
                      </a:r>
                      <a:r>
                        <a:rPr dirty="0" sz="1000" spc="3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13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30</a:t>
                      </a:r>
                      <a:r>
                        <a:rPr dirty="0" sz="1000" spc="3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6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ml/kg</a:t>
                      </a:r>
                      <a:r>
                        <a:rPr dirty="0" sz="1000" spc="3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if</a:t>
                      </a:r>
                      <a:r>
                        <a:rPr dirty="0" sz="1000" spc="4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7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hypotension</a:t>
                      </a:r>
                      <a:r>
                        <a:rPr dirty="0" sz="1000" spc="3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7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persists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B="0" marT="8953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BA2026"/>
                    </a:solidFill>
                  </a:tcPr>
                </a:tc>
              </a:tr>
              <a:tr h="495300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2857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BA202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63500" marR="130175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dirty="0" sz="10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Details </a:t>
                      </a:r>
                      <a:r>
                        <a:rPr dirty="0" sz="10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/</a:t>
                      </a:r>
                      <a:r>
                        <a:rPr dirty="0" sz="10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reason not</a:t>
                      </a:r>
                      <a:r>
                        <a:rPr dirty="0" sz="1050" spc="4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7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completed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11493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8E8F7"/>
                    </a:solidFill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8953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BA2026"/>
                    </a:solidFill>
                  </a:tcPr>
                </a:tc>
              </a:tr>
            </a:tbl>
          </a:graphicData>
        </a:graphic>
      </p:graphicFrame>
      <p:sp>
        <p:nvSpPr>
          <p:cNvPr id="12" name="object 12" descr=""/>
          <p:cNvSpPr/>
          <p:nvPr/>
        </p:nvSpPr>
        <p:spPr>
          <a:xfrm>
            <a:off x="2221246" y="2007402"/>
            <a:ext cx="260350" cy="0"/>
          </a:xfrm>
          <a:custGeom>
            <a:avLst/>
            <a:gdLst/>
            <a:ahLst/>
            <a:cxnLst/>
            <a:rect l="l" t="t" r="r" b="b"/>
            <a:pathLst>
              <a:path w="260350" h="0">
                <a:moveTo>
                  <a:pt x="0" y="0"/>
                </a:moveTo>
                <a:lnTo>
                  <a:pt x="260222" y="0"/>
                </a:lnTo>
              </a:path>
            </a:pathLst>
          </a:custGeom>
          <a:ln w="10673">
            <a:solidFill>
              <a:srgbClr val="221E1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 descr=""/>
          <p:cNvSpPr/>
          <p:nvPr/>
        </p:nvSpPr>
        <p:spPr>
          <a:xfrm>
            <a:off x="2878692" y="2007402"/>
            <a:ext cx="260350" cy="0"/>
          </a:xfrm>
          <a:custGeom>
            <a:avLst/>
            <a:gdLst/>
            <a:ahLst/>
            <a:cxnLst/>
            <a:rect l="l" t="t" r="r" b="b"/>
            <a:pathLst>
              <a:path w="260350" h="0">
                <a:moveTo>
                  <a:pt x="0" y="0"/>
                </a:moveTo>
                <a:lnTo>
                  <a:pt x="260222" y="0"/>
                </a:lnTo>
              </a:path>
            </a:pathLst>
          </a:custGeom>
          <a:ln w="10673">
            <a:solidFill>
              <a:srgbClr val="221E1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 descr=""/>
          <p:cNvSpPr/>
          <p:nvPr/>
        </p:nvSpPr>
        <p:spPr>
          <a:xfrm>
            <a:off x="4796987" y="2007402"/>
            <a:ext cx="347345" cy="0"/>
          </a:xfrm>
          <a:custGeom>
            <a:avLst/>
            <a:gdLst/>
            <a:ahLst/>
            <a:cxnLst/>
            <a:rect l="l" t="t" r="r" b="b"/>
            <a:pathLst>
              <a:path w="347345" h="0">
                <a:moveTo>
                  <a:pt x="0" y="0"/>
                </a:moveTo>
                <a:lnTo>
                  <a:pt x="346963" y="0"/>
                </a:lnTo>
              </a:path>
            </a:pathLst>
          </a:custGeom>
          <a:ln w="10673">
            <a:solidFill>
              <a:srgbClr val="221E1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 descr=""/>
          <p:cNvSpPr/>
          <p:nvPr/>
        </p:nvSpPr>
        <p:spPr>
          <a:xfrm>
            <a:off x="5242445" y="2007402"/>
            <a:ext cx="347345" cy="0"/>
          </a:xfrm>
          <a:custGeom>
            <a:avLst/>
            <a:gdLst/>
            <a:ahLst/>
            <a:cxnLst/>
            <a:rect l="l" t="t" r="r" b="b"/>
            <a:pathLst>
              <a:path w="347345" h="0">
                <a:moveTo>
                  <a:pt x="0" y="0"/>
                </a:moveTo>
                <a:lnTo>
                  <a:pt x="346963" y="0"/>
                </a:lnTo>
              </a:path>
            </a:pathLst>
          </a:custGeom>
          <a:ln w="10673">
            <a:solidFill>
              <a:srgbClr val="221E1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 descr=""/>
          <p:cNvSpPr txBox="1"/>
          <p:nvPr/>
        </p:nvSpPr>
        <p:spPr>
          <a:xfrm>
            <a:off x="10117135" y="1088934"/>
            <a:ext cx="273685" cy="2819400"/>
          </a:xfrm>
          <a:prstGeom prst="rect">
            <a:avLst/>
          </a:prstGeom>
        </p:spPr>
        <p:txBody>
          <a:bodyPr wrap="square" lIns="0" tIns="10795" rIns="0" bIns="0" rtlCol="0" vert="vert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dirty="0" sz="1500" spc="125" b="1">
                <a:solidFill>
                  <a:srgbClr val="BB0003"/>
                </a:solidFill>
                <a:latin typeface="Calibri"/>
                <a:cs typeface="Calibri"/>
              </a:rPr>
              <a:t>The</a:t>
            </a:r>
            <a:r>
              <a:rPr dirty="0" sz="1500" spc="25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95" b="1">
                <a:solidFill>
                  <a:srgbClr val="BB0003"/>
                </a:solidFill>
                <a:latin typeface="Calibri"/>
                <a:cs typeface="Calibri"/>
              </a:rPr>
              <a:t>FAST-</a:t>
            </a:r>
            <a:r>
              <a:rPr dirty="0" sz="1500" spc="245" b="1">
                <a:solidFill>
                  <a:srgbClr val="BB0003"/>
                </a:solidFill>
                <a:latin typeface="Calibri"/>
                <a:cs typeface="Calibri"/>
              </a:rPr>
              <a:t>M</a:t>
            </a:r>
            <a:r>
              <a:rPr dirty="0" sz="1500" spc="3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110" b="1">
                <a:solidFill>
                  <a:srgbClr val="BB0003"/>
                </a:solidFill>
                <a:latin typeface="Calibri"/>
                <a:cs typeface="Calibri"/>
              </a:rPr>
              <a:t>Treatment</a:t>
            </a:r>
            <a:r>
              <a:rPr dirty="0" sz="1500" spc="3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95" b="1">
                <a:solidFill>
                  <a:srgbClr val="BB0003"/>
                </a:solidFill>
                <a:latin typeface="Calibri"/>
                <a:cs typeface="Calibri"/>
              </a:rPr>
              <a:t>Bundle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7" name="object 17" descr=""/>
          <p:cNvGrpSpPr/>
          <p:nvPr/>
        </p:nvGrpSpPr>
        <p:grpSpPr>
          <a:xfrm>
            <a:off x="383109" y="6931803"/>
            <a:ext cx="337185" cy="337185"/>
            <a:chOff x="383109" y="6931803"/>
            <a:chExt cx="337185" cy="337185"/>
          </a:xfrm>
        </p:grpSpPr>
        <p:pic>
          <p:nvPicPr>
            <p:cNvPr id="18" name="object 18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6562" y="6935253"/>
              <a:ext cx="329996" cy="329996"/>
            </a:xfrm>
            <a:prstGeom prst="rect">
              <a:avLst/>
            </a:prstGeom>
          </p:spPr>
        </p:pic>
        <p:sp>
          <p:nvSpPr>
            <p:cNvPr id="19" name="object 19" descr=""/>
            <p:cNvSpPr/>
            <p:nvPr/>
          </p:nvSpPr>
          <p:spPr>
            <a:xfrm>
              <a:off x="386557" y="6935251"/>
              <a:ext cx="330200" cy="330200"/>
            </a:xfrm>
            <a:custGeom>
              <a:avLst/>
              <a:gdLst/>
              <a:ahLst/>
              <a:cxnLst/>
              <a:rect l="l" t="t" r="r" b="b"/>
              <a:pathLst>
                <a:path w="330200" h="330200">
                  <a:moveTo>
                    <a:pt x="164998" y="329996"/>
                  </a:moveTo>
                  <a:lnTo>
                    <a:pt x="208860" y="324102"/>
                  </a:lnTo>
                  <a:lnTo>
                    <a:pt x="248274" y="307468"/>
                  </a:lnTo>
                  <a:lnTo>
                    <a:pt x="281668" y="281668"/>
                  </a:lnTo>
                  <a:lnTo>
                    <a:pt x="307468" y="248274"/>
                  </a:lnTo>
                  <a:lnTo>
                    <a:pt x="324102" y="208860"/>
                  </a:lnTo>
                  <a:lnTo>
                    <a:pt x="329996" y="164998"/>
                  </a:lnTo>
                  <a:lnTo>
                    <a:pt x="324102" y="121136"/>
                  </a:lnTo>
                  <a:lnTo>
                    <a:pt x="307468" y="81722"/>
                  </a:lnTo>
                  <a:lnTo>
                    <a:pt x="281668" y="48328"/>
                  </a:lnTo>
                  <a:lnTo>
                    <a:pt x="248274" y="22527"/>
                  </a:lnTo>
                  <a:lnTo>
                    <a:pt x="208860" y="5894"/>
                  </a:lnTo>
                  <a:lnTo>
                    <a:pt x="164998" y="0"/>
                  </a:lnTo>
                  <a:lnTo>
                    <a:pt x="121136" y="5894"/>
                  </a:lnTo>
                  <a:lnTo>
                    <a:pt x="81722" y="22527"/>
                  </a:lnTo>
                  <a:lnTo>
                    <a:pt x="48328" y="48328"/>
                  </a:lnTo>
                  <a:lnTo>
                    <a:pt x="22527" y="81722"/>
                  </a:lnTo>
                  <a:lnTo>
                    <a:pt x="5894" y="121136"/>
                  </a:lnTo>
                  <a:lnTo>
                    <a:pt x="0" y="164998"/>
                  </a:lnTo>
                  <a:lnTo>
                    <a:pt x="5894" y="208860"/>
                  </a:lnTo>
                  <a:lnTo>
                    <a:pt x="22527" y="248274"/>
                  </a:lnTo>
                  <a:lnTo>
                    <a:pt x="48328" y="281668"/>
                  </a:lnTo>
                  <a:lnTo>
                    <a:pt x="81722" y="307468"/>
                  </a:lnTo>
                  <a:lnTo>
                    <a:pt x="121136" y="324102"/>
                  </a:lnTo>
                  <a:lnTo>
                    <a:pt x="164998" y="329996"/>
                  </a:lnTo>
                  <a:close/>
                </a:path>
              </a:pathLst>
            </a:custGeom>
            <a:ln w="6896">
              <a:solidFill>
                <a:srgbClr val="BB0003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0" name="object 20" descr="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 descr=""/>
          <p:cNvSpPr txBox="1"/>
          <p:nvPr/>
        </p:nvSpPr>
        <p:spPr>
          <a:xfrm>
            <a:off x="10126771" y="512943"/>
            <a:ext cx="14097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340">
                <a:solidFill>
                  <a:srgbClr val="FFFFFF"/>
                </a:solidFill>
                <a:latin typeface="Calibri"/>
                <a:cs typeface="Calibri"/>
              </a:rPr>
              <a:t>11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2" name="object 22" descr=""/>
          <p:cNvSpPr/>
          <p:nvPr/>
        </p:nvSpPr>
        <p:spPr>
          <a:xfrm>
            <a:off x="4171500" y="7139242"/>
            <a:ext cx="3712845" cy="0"/>
          </a:xfrm>
          <a:custGeom>
            <a:avLst/>
            <a:gdLst/>
            <a:ahLst/>
            <a:cxnLst/>
            <a:rect l="l" t="t" r="r" b="b"/>
            <a:pathLst>
              <a:path w="3712845" h="0">
                <a:moveTo>
                  <a:pt x="0" y="0"/>
                </a:moveTo>
                <a:lnTo>
                  <a:pt x="371250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23" name="object 23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49823" y="6920255"/>
            <a:ext cx="380212" cy="407454"/>
          </a:xfrm>
          <a:prstGeom prst="rect">
            <a:avLst/>
          </a:prstGeom>
        </p:spPr>
      </p:pic>
      <p:pic>
        <p:nvPicPr>
          <p:cNvPr id="24" name="object 24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91540" y="6904051"/>
            <a:ext cx="411556" cy="421030"/>
          </a:xfrm>
          <a:prstGeom prst="rect">
            <a:avLst/>
          </a:prstGeom>
        </p:spPr>
      </p:pic>
      <p:grpSp>
        <p:nvGrpSpPr>
          <p:cNvPr id="25" name="object 25" descr=""/>
          <p:cNvGrpSpPr/>
          <p:nvPr/>
        </p:nvGrpSpPr>
        <p:grpSpPr>
          <a:xfrm>
            <a:off x="10032246" y="6905575"/>
            <a:ext cx="328930" cy="422275"/>
            <a:chOff x="10032246" y="6905575"/>
            <a:chExt cx="328930" cy="422275"/>
          </a:xfrm>
        </p:grpSpPr>
        <p:sp>
          <p:nvSpPr>
            <p:cNvPr id="26" name="object 26" descr="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8" name="object 28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821" y="7052177"/>
              <a:ext cx="144016" cy="161583"/>
            </a:xfrm>
            <a:prstGeom prst="rect">
              <a:avLst/>
            </a:prstGeom>
          </p:spPr>
        </p:pic>
      </p:grpSp>
      <p:pic>
        <p:nvPicPr>
          <p:cNvPr id="29" name="object 29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037004" y="6922160"/>
            <a:ext cx="437008" cy="423494"/>
          </a:xfrm>
          <a:prstGeom prst="rect">
            <a:avLst/>
          </a:prstGeom>
        </p:spPr>
      </p:pic>
      <p:sp>
        <p:nvSpPr>
          <p:cNvPr id="30" name="object 30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pc="55"/>
              <a:t>Module</a:t>
            </a:r>
            <a:r>
              <a:rPr dirty="0" spc="80"/>
              <a:t> </a:t>
            </a:r>
            <a:r>
              <a:rPr dirty="0"/>
              <a:t>3b:</a:t>
            </a:r>
            <a:r>
              <a:rPr dirty="0" spc="85"/>
              <a:t> </a:t>
            </a:r>
            <a:r>
              <a:rPr dirty="0" spc="70"/>
              <a:t>The</a:t>
            </a:r>
            <a:r>
              <a:rPr dirty="0" spc="80"/>
              <a:t> </a:t>
            </a:r>
            <a:r>
              <a:rPr dirty="0" spc="60"/>
              <a:t>FAST-</a:t>
            </a:r>
            <a:r>
              <a:rPr dirty="0" spc="175"/>
              <a:t>M</a:t>
            </a:r>
            <a:r>
              <a:rPr dirty="0" spc="85"/>
              <a:t> </a:t>
            </a:r>
            <a:r>
              <a:rPr dirty="0" spc="60"/>
              <a:t>Treatment</a:t>
            </a:r>
            <a:r>
              <a:rPr dirty="0" spc="80"/>
              <a:t> </a:t>
            </a:r>
            <a:r>
              <a:rPr dirty="0" spc="50"/>
              <a:t>Bundle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dirty="0" sz="8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85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dirty="0" sz="800" spc="55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204">
                <a:solidFill>
                  <a:srgbClr val="BB0003"/>
                </a:solidFill>
              </a:rPr>
              <a:t>Fluids</a:t>
            </a:r>
          </a:p>
        </p:txBody>
      </p:sp>
      <p:sp>
        <p:nvSpPr>
          <p:cNvPr id="4" name="object 4" descr=""/>
          <p:cNvSpPr txBox="1"/>
          <p:nvPr/>
        </p:nvSpPr>
        <p:spPr>
          <a:xfrm>
            <a:off x="527300" y="3008882"/>
            <a:ext cx="851725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100" b="1">
                <a:solidFill>
                  <a:srgbClr val="231F20"/>
                </a:solidFill>
                <a:latin typeface="Calibri"/>
                <a:cs typeface="Calibri"/>
              </a:rPr>
              <a:t>Giving</a:t>
            </a:r>
            <a:r>
              <a:rPr dirty="0" sz="1500" spc="30" b="1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0" b="1">
                <a:solidFill>
                  <a:srgbClr val="231F20"/>
                </a:solidFill>
                <a:latin typeface="Calibri"/>
                <a:cs typeface="Calibri"/>
              </a:rPr>
              <a:t>lots</a:t>
            </a:r>
            <a:r>
              <a:rPr dirty="0" sz="1500" spc="30" b="1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5" b="1">
                <a:solidFill>
                  <a:srgbClr val="231F20"/>
                </a:solidFill>
                <a:latin typeface="Calibri"/>
                <a:cs typeface="Calibri"/>
              </a:rPr>
              <a:t>of</a:t>
            </a:r>
            <a:r>
              <a:rPr dirty="0" sz="1500" spc="30" b="1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5" b="1">
                <a:solidFill>
                  <a:srgbClr val="231F20"/>
                </a:solidFill>
                <a:latin typeface="Calibri"/>
                <a:cs typeface="Calibri"/>
              </a:rPr>
              <a:t>fluid</a:t>
            </a:r>
            <a:r>
              <a:rPr dirty="0" sz="1500" spc="30" b="1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0" b="1">
                <a:solidFill>
                  <a:srgbClr val="231F20"/>
                </a:solidFill>
                <a:latin typeface="Calibri"/>
                <a:cs typeface="Calibri"/>
              </a:rPr>
              <a:t>fast</a:t>
            </a:r>
            <a:r>
              <a:rPr dirty="0" sz="1500" spc="30" b="1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65" b="1">
                <a:solidFill>
                  <a:srgbClr val="231F20"/>
                </a:solidFill>
                <a:latin typeface="Calibri"/>
                <a:cs typeface="Calibri"/>
              </a:rPr>
              <a:t>can</a:t>
            </a:r>
            <a:r>
              <a:rPr dirty="0" sz="1500" spc="35" b="1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55" b="1">
                <a:solidFill>
                  <a:srgbClr val="231F20"/>
                </a:solidFill>
                <a:latin typeface="Calibri"/>
                <a:cs typeface="Calibri"/>
              </a:rPr>
              <a:t>be</a:t>
            </a:r>
            <a:r>
              <a:rPr dirty="0" sz="1500" spc="30" b="1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14" b="1">
                <a:solidFill>
                  <a:srgbClr val="231F20"/>
                </a:solidFill>
                <a:latin typeface="Calibri"/>
                <a:cs typeface="Calibri"/>
              </a:rPr>
              <a:t>dangerous</a:t>
            </a:r>
            <a:r>
              <a:rPr dirty="0" sz="1500" spc="30" b="1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5" b="1">
                <a:solidFill>
                  <a:srgbClr val="231F20"/>
                </a:solidFill>
                <a:latin typeface="Calibri"/>
                <a:cs typeface="Calibri"/>
              </a:rPr>
              <a:t>in</a:t>
            </a:r>
            <a:r>
              <a:rPr dirty="0" sz="1500" spc="30" b="1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50" b="1">
                <a:solidFill>
                  <a:srgbClr val="231F20"/>
                </a:solidFill>
                <a:latin typeface="Calibri"/>
                <a:cs typeface="Calibri"/>
              </a:rPr>
              <a:t>some</a:t>
            </a:r>
            <a:r>
              <a:rPr dirty="0" sz="1500" spc="30" b="1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50" b="1">
                <a:solidFill>
                  <a:srgbClr val="231F20"/>
                </a:solidFill>
                <a:latin typeface="Calibri"/>
                <a:cs typeface="Calibri"/>
              </a:rPr>
              <a:t>circumstances</a:t>
            </a:r>
            <a:r>
              <a:rPr dirty="0" sz="1500" spc="30" b="1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40" b="1">
                <a:solidFill>
                  <a:srgbClr val="231F20"/>
                </a:solidFill>
                <a:latin typeface="Calibri"/>
                <a:cs typeface="Calibri"/>
              </a:rPr>
              <a:t>so</a:t>
            </a:r>
            <a:r>
              <a:rPr dirty="0" sz="1500" spc="35" b="1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14" b="1">
                <a:solidFill>
                  <a:srgbClr val="231F20"/>
                </a:solidFill>
                <a:latin typeface="Calibri"/>
                <a:cs typeface="Calibri"/>
              </a:rPr>
              <a:t>caution</a:t>
            </a:r>
            <a:r>
              <a:rPr dirty="0" sz="1500" spc="30" b="1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14" b="1">
                <a:solidFill>
                  <a:srgbClr val="231F20"/>
                </a:solidFill>
                <a:latin typeface="Calibri"/>
                <a:cs typeface="Calibri"/>
              </a:rPr>
              <a:t>should</a:t>
            </a:r>
            <a:r>
              <a:rPr dirty="0" sz="1500" spc="30" b="1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55" b="1">
                <a:solidFill>
                  <a:srgbClr val="231F20"/>
                </a:solidFill>
                <a:latin typeface="Calibri"/>
                <a:cs typeface="Calibri"/>
              </a:rPr>
              <a:t>be</a:t>
            </a:r>
            <a:r>
              <a:rPr dirty="0" sz="1500" spc="30" b="1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0" b="1">
                <a:solidFill>
                  <a:srgbClr val="231F20"/>
                </a:solidFill>
                <a:latin typeface="Calibri"/>
                <a:cs typeface="Calibri"/>
              </a:rPr>
              <a:t>taken: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5" name="object 5" descr=""/>
          <p:cNvSpPr txBox="1"/>
          <p:nvPr/>
        </p:nvSpPr>
        <p:spPr>
          <a:xfrm>
            <a:off x="529037" y="3916209"/>
            <a:ext cx="2313940" cy="1143000"/>
          </a:xfrm>
          <a:prstGeom prst="rect">
            <a:avLst/>
          </a:prstGeom>
        </p:spPr>
        <p:txBody>
          <a:bodyPr wrap="square" lIns="0" tIns="635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dirty="0" sz="1500" spc="50" b="1">
                <a:solidFill>
                  <a:srgbClr val="BB0003"/>
                </a:solidFill>
                <a:latin typeface="Calibri"/>
                <a:cs typeface="Calibri"/>
              </a:rPr>
              <a:t>In</a:t>
            </a:r>
            <a:r>
              <a:rPr dirty="0" sz="1500" spc="3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120" b="1">
                <a:solidFill>
                  <a:srgbClr val="BB0003"/>
                </a:solidFill>
                <a:latin typeface="Calibri"/>
                <a:cs typeface="Calibri"/>
              </a:rPr>
              <a:t>pre-</a:t>
            </a:r>
            <a:r>
              <a:rPr dirty="0" sz="1500" spc="145" b="1">
                <a:solidFill>
                  <a:srgbClr val="BB0003"/>
                </a:solidFill>
                <a:latin typeface="Calibri"/>
                <a:cs typeface="Calibri"/>
              </a:rPr>
              <a:t>eclampsia</a:t>
            </a:r>
            <a:endParaRPr sz="1500">
              <a:latin typeface="Calibri"/>
              <a:cs typeface="Calibri"/>
            </a:endParaRPr>
          </a:p>
          <a:p>
            <a:pPr marL="12700" marR="5080">
              <a:lnSpc>
                <a:spcPct val="122200"/>
              </a:lnSpc>
            </a:pPr>
            <a:r>
              <a:rPr dirty="0" sz="1500" spc="50">
                <a:solidFill>
                  <a:srgbClr val="231F20"/>
                </a:solidFill>
                <a:latin typeface="Calibri"/>
                <a:cs typeface="Calibri"/>
              </a:rPr>
              <a:t>Too</a:t>
            </a:r>
            <a:r>
              <a:rPr dirty="0" sz="1500" spc="12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14">
                <a:solidFill>
                  <a:srgbClr val="231F20"/>
                </a:solidFill>
                <a:latin typeface="Calibri"/>
                <a:cs typeface="Calibri"/>
              </a:rPr>
              <a:t>much</a:t>
            </a:r>
            <a:r>
              <a:rPr dirty="0" sz="1500" spc="12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fluid</a:t>
            </a:r>
            <a:r>
              <a:rPr dirty="0" sz="1500" spc="13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25">
                <a:solidFill>
                  <a:srgbClr val="231F20"/>
                </a:solidFill>
                <a:latin typeface="Calibri"/>
                <a:cs typeface="Calibri"/>
              </a:rPr>
              <a:t>can 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be 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dangerous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30">
                <a:solidFill>
                  <a:srgbClr val="231F20"/>
                </a:solidFill>
                <a:latin typeface="Calibri"/>
                <a:cs typeface="Calibri"/>
              </a:rPr>
              <a:t>as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it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25">
                <a:solidFill>
                  <a:srgbClr val="231F20"/>
                </a:solidFill>
                <a:latin typeface="Calibri"/>
                <a:cs typeface="Calibri"/>
              </a:rPr>
              <a:t>can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14">
                <a:solidFill>
                  <a:srgbClr val="231F20"/>
                </a:solidFill>
                <a:latin typeface="Calibri"/>
                <a:cs typeface="Calibri"/>
              </a:rPr>
              <a:t>cause 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pulmonary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oedema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6" name="object 6" descr=""/>
          <p:cNvSpPr txBox="1"/>
          <p:nvPr/>
        </p:nvSpPr>
        <p:spPr>
          <a:xfrm>
            <a:off x="3671873" y="3916209"/>
            <a:ext cx="2846070" cy="1981200"/>
          </a:xfrm>
          <a:prstGeom prst="rect">
            <a:avLst/>
          </a:prstGeom>
        </p:spPr>
        <p:txBody>
          <a:bodyPr wrap="square" lIns="0" tIns="635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dirty="0" sz="1500" spc="50" b="1">
                <a:solidFill>
                  <a:srgbClr val="BB0003"/>
                </a:solidFill>
                <a:latin typeface="Calibri"/>
                <a:cs typeface="Calibri"/>
              </a:rPr>
              <a:t>In</a:t>
            </a:r>
            <a:r>
              <a:rPr dirty="0" sz="1500" spc="3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110" b="1">
                <a:solidFill>
                  <a:srgbClr val="BB0003"/>
                </a:solidFill>
                <a:latin typeface="Calibri"/>
                <a:cs typeface="Calibri"/>
              </a:rPr>
              <a:t>severe</a:t>
            </a:r>
            <a:r>
              <a:rPr dirty="0" sz="1500" spc="35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110" b="1">
                <a:solidFill>
                  <a:srgbClr val="BB0003"/>
                </a:solidFill>
                <a:latin typeface="Calibri"/>
                <a:cs typeface="Calibri"/>
              </a:rPr>
              <a:t>anaemia</a:t>
            </a:r>
            <a:endParaRPr sz="1500">
              <a:latin typeface="Calibri"/>
              <a:cs typeface="Calibri"/>
            </a:endParaRPr>
          </a:p>
          <a:p>
            <a:pPr marL="12700" marR="5080">
              <a:lnSpc>
                <a:spcPct val="122200"/>
              </a:lnSpc>
            </a:pP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Fluid </a:t>
            </a:r>
            <a:r>
              <a:rPr dirty="0" sz="1500" spc="125">
                <a:solidFill>
                  <a:srgbClr val="231F20"/>
                </a:solidFill>
                <a:latin typeface="Calibri"/>
                <a:cs typeface="Calibri"/>
              </a:rPr>
              <a:t>can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dilute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blood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31F20"/>
                </a:solidFill>
                <a:latin typeface="Calibri"/>
                <a:cs typeface="Calibri"/>
              </a:rPr>
              <a:t>even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further:</a:t>
            </a:r>
            <a:r>
              <a:rPr dirty="0" sz="1500" spc="2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whilst</a:t>
            </a:r>
            <a:r>
              <a:rPr dirty="0" sz="1500" spc="2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fluid</a:t>
            </a:r>
            <a:r>
              <a:rPr dirty="0" sz="1500" spc="2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25">
                <a:solidFill>
                  <a:srgbClr val="231F20"/>
                </a:solidFill>
                <a:latin typeface="Calibri"/>
                <a:cs typeface="Calibri"/>
              </a:rPr>
              <a:t>can</a:t>
            </a:r>
            <a:r>
              <a:rPr dirty="0" sz="1500" spc="2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maintain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blood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pressure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it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0">
                <a:solidFill>
                  <a:srgbClr val="231F20"/>
                </a:solidFill>
                <a:latin typeface="Calibri"/>
                <a:cs typeface="Calibri"/>
              </a:rPr>
              <a:t>must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be recognised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that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an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urgent 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blood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transfusion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is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also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needed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31F20"/>
                </a:solidFill>
                <a:latin typeface="Calibri"/>
                <a:cs typeface="Calibri"/>
              </a:rPr>
              <a:t>to 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correct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woman’s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anaemia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7" name="object 7" descr=""/>
          <p:cNvSpPr txBox="1"/>
          <p:nvPr/>
        </p:nvSpPr>
        <p:spPr>
          <a:xfrm>
            <a:off x="6814709" y="3916209"/>
            <a:ext cx="2847340" cy="1701800"/>
          </a:xfrm>
          <a:prstGeom prst="rect">
            <a:avLst/>
          </a:prstGeom>
        </p:spPr>
        <p:txBody>
          <a:bodyPr wrap="square" lIns="0" tIns="635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dirty="0" sz="1500" spc="50" b="1">
                <a:solidFill>
                  <a:srgbClr val="BB0003"/>
                </a:solidFill>
                <a:latin typeface="Calibri"/>
                <a:cs typeface="Calibri"/>
              </a:rPr>
              <a:t>In</a:t>
            </a:r>
            <a:r>
              <a:rPr dirty="0" sz="1500" spc="2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105" b="1">
                <a:solidFill>
                  <a:srgbClr val="BB0003"/>
                </a:solidFill>
                <a:latin typeface="Calibri"/>
                <a:cs typeface="Calibri"/>
              </a:rPr>
              <a:t>heart</a:t>
            </a:r>
            <a:r>
              <a:rPr dirty="0" sz="1500" spc="25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60" b="1">
                <a:solidFill>
                  <a:srgbClr val="BB0003"/>
                </a:solidFill>
                <a:latin typeface="Calibri"/>
                <a:cs typeface="Calibri"/>
              </a:rPr>
              <a:t>failure</a:t>
            </a:r>
            <a:endParaRPr sz="1500">
              <a:latin typeface="Calibri"/>
              <a:cs typeface="Calibri"/>
            </a:endParaRPr>
          </a:p>
          <a:p>
            <a:pPr marL="12700" marR="5080">
              <a:lnSpc>
                <a:spcPct val="122200"/>
              </a:lnSpc>
            </a:pPr>
            <a:r>
              <a:rPr dirty="0" sz="1500" spc="50">
                <a:solidFill>
                  <a:srgbClr val="231F20"/>
                </a:solidFill>
                <a:latin typeface="Calibri"/>
                <a:cs typeface="Calibri"/>
              </a:rPr>
              <a:t>Too</a:t>
            </a:r>
            <a:r>
              <a:rPr dirty="0" sz="1500" spc="114">
                <a:solidFill>
                  <a:srgbClr val="231F20"/>
                </a:solidFill>
                <a:latin typeface="Calibri"/>
                <a:cs typeface="Calibri"/>
              </a:rPr>
              <a:t> much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fluid</a:t>
            </a:r>
            <a:r>
              <a:rPr dirty="0" sz="1500" spc="114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25">
                <a:solidFill>
                  <a:srgbClr val="231F20"/>
                </a:solidFill>
                <a:latin typeface="Calibri"/>
                <a:cs typeface="Calibri"/>
              </a:rPr>
              <a:t>can</a:t>
            </a:r>
            <a:r>
              <a:rPr dirty="0" sz="1500" spc="114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lead</a:t>
            </a:r>
            <a:r>
              <a:rPr dirty="0" sz="1500" spc="114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31F20"/>
                </a:solidFill>
                <a:latin typeface="Calibri"/>
                <a:cs typeface="Calibri"/>
              </a:rPr>
              <a:t>to 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pulmonary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oedema: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maintaining 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blood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pressure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is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essential</a:t>
            </a:r>
            <a:endParaRPr sz="1500">
              <a:latin typeface="Calibri"/>
              <a:cs typeface="Calibri"/>
            </a:endParaRPr>
          </a:p>
          <a:p>
            <a:pPr marL="12700" marR="309880">
              <a:lnSpc>
                <a:spcPct val="122200"/>
              </a:lnSpc>
            </a:pP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but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20">
                <a:solidFill>
                  <a:srgbClr val="231F20"/>
                </a:solidFill>
                <a:latin typeface="Calibri"/>
                <a:cs typeface="Calibri"/>
              </a:rPr>
              <a:t>be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cautious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0">
                <a:solidFill>
                  <a:srgbClr val="231F20"/>
                </a:solidFill>
                <a:latin typeface="Calibri"/>
                <a:cs typeface="Calibri"/>
              </a:rPr>
              <a:t>about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giving multiple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boluses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of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-10">
                <a:solidFill>
                  <a:srgbClr val="231F20"/>
                </a:solidFill>
                <a:latin typeface="Calibri"/>
                <a:cs typeface="Calibri"/>
              </a:rPr>
              <a:t>fluid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8" name="object 8" descr=""/>
          <p:cNvSpPr/>
          <p:nvPr/>
        </p:nvSpPr>
        <p:spPr>
          <a:xfrm>
            <a:off x="540004" y="3528021"/>
            <a:ext cx="2995930" cy="200660"/>
          </a:xfrm>
          <a:custGeom>
            <a:avLst/>
            <a:gdLst/>
            <a:ahLst/>
            <a:cxnLst/>
            <a:rect l="l" t="t" r="r" b="b"/>
            <a:pathLst>
              <a:path w="2995929" h="200660">
                <a:moveTo>
                  <a:pt x="2995675" y="0"/>
                </a:moveTo>
                <a:lnTo>
                  <a:pt x="0" y="0"/>
                </a:lnTo>
                <a:lnTo>
                  <a:pt x="0" y="200533"/>
                </a:lnTo>
                <a:lnTo>
                  <a:pt x="2995675" y="200533"/>
                </a:lnTo>
                <a:lnTo>
                  <a:pt x="2995675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 descr=""/>
          <p:cNvSpPr/>
          <p:nvPr/>
        </p:nvSpPr>
        <p:spPr>
          <a:xfrm>
            <a:off x="3682834" y="3528021"/>
            <a:ext cx="2995930" cy="200660"/>
          </a:xfrm>
          <a:custGeom>
            <a:avLst/>
            <a:gdLst/>
            <a:ahLst/>
            <a:cxnLst/>
            <a:rect l="l" t="t" r="r" b="b"/>
            <a:pathLst>
              <a:path w="2995929" h="200660">
                <a:moveTo>
                  <a:pt x="2995675" y="0"/>
                </a:moveTo>
                <a:lnTo>
                  <a:pt x="0" y="0"/>
                </a:lnTo>
                <a:lnTo>
                  <a:pt x="0" y="200533"/>
                </a:lnTo>
                <a:lnTo>
                  <a:pt x="2995675" y="200533"/>
                </a:lnTo>
                <a:lnTo>
                  <a:pt x="2995675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 descr=""/>
          <p:cNvSpPr/>
          <p:nvPr/>
        </p:nvSpPr>
        <p:spPr>
          <a:xfrm>
            <a:off x="6825665" y="3528021"/>
            <a:ext cx="2995930" cy="200660"/>
          </a:xfrm>
          <a:custGeom>
            <a:avLst/>
            <a:gdLst/>
            <a:ahLst/>
            <a:cxnLst/>
            <a:rect l="l" t="t" r="r" b="b"/>
            <a:pathLst>
              <a:path w="2995929" h="200660">
                <a:moveTo>
                  <a:pt x="2995676" y="0"/>
                </a:moveTo>
                <a:lnTo>
                  <a:pt x="0" y="0"/>
                </a:lnTo>
                <a:lnTo>
                  <a:pt x="0" y="200533"/>
                </a:lnTo>
                <a:lnTo>
                  <a:pt x="2995676" y="200533"/>
                </a:lnTo>
                <a:lnTo>
                  <a:pt x="2995676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 descr=""/>
          <p:cNvSpPr/>
          <p:nvPr/>
        </p:nvSpPr>
        <p:spPr>
          <a:xfrm>
            <a:off x="2549969" y="2007402"/>
            <a:ext cx="260350" cy="0"/>
          </a:xfrm>
          <a:custGeom>
            <a:avLst/>
            <a:gdLst/>
            <a:ahLst/>
            <a:cxnLst/>
            <a:rect l="l" t="t" r="r" b="b"/>
            <a:pathLst>
              <a:path w="260350" h="0">
                <a:moveTo>
                  <a:pt x="0" y="0"/>
                </a:moveTo>
                <a:lnTo>
                  <a:pt x="260222" y="0"/>
                </a:lnTo>
              </a:path>
            </a:pathLst>
          </a:custGeom>
          <a:ln w="10673">
            <a:solidFill>
              <a:srgbClr val="221E1F"/>
            </a:solidFill>
          </a:ln>
        </p:spPr>
        <p:txBody>
          <a:bodyPr wrap="square" lIns="0" tIns="0" rIns="0" bIns="0" rtlCol="0"/>
          <a:lstStyle/>
          <a:p/>
        </p:txBody>
      </p:sp>
      <p:graphicFrame>
        <p:nvGraphicFramePr>
          <p:cNvPr id="12" name="object 12" descr=""/>
          <p:cNvGraphicFramePr>
            <a:graphicFrameLocks noGrp="1"/>
          </p:cNvGraphicFramePr>
          <p:nvPr/>
        </p:nvGraphicFramePr>
        <p:xfrm>
          <a:off x="527471" y="1505422"/>
          <a:ext cx="9095740" cy="10350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6490"/>
                <a:gridCol w="494665"/>
                <a:gridCol w="677544"/>
                <a:gridCol w="379094"/>
                <a:gridCol w="1500505"/>
                <a:gridCol w="970914"/>
                <a:gridCol w="582929"/>
                <a:gridCol w="755650"/>
                <a:gridCol w="2527299"/>
              </a:tblGrid>
              <a:tr h="269875">
                <a:tc rowSpan="3">
                  <a:txBody>
                    <a:bodyPr/>
                    <a:lstStyle/>
                    <a:p>
                      <a:pPr marL="33528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dirty="0" sz="6250" spc="5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F</a:t>
                      </a:r>
                      <a:endParaRPr sz="6250">
                        <a:latin typeface="Calibri"/>
                        <a:cs typeface="Calibri"/>
                      </a:endParaRPr>
                    </a:p>
                  </a:txBody>
                  <a:tcPr marL="0" marR="0" marB="0" marT="2857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BA2026"/>
                    </a:solidFill>
                  </a:tcPr>
                </a:tc>
                <a:tc gridSpan="8"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dirty="0" sz="1100" spc="9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FLUIDS</a:t>
                      </a:r>
                      <a:r>
                        <a:rPr dirty="0" sz="1100" spc="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42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(caution</a:t>
                      </a:r>
                      <a:r>
                        <a:rPr dirty="0" baseline="2525" sz="1650" spc="37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89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in</a:t>
                      </a:r>
                      <a:r>
                        <a:rPr dirty="0" baseline="2525" sz="1650" spc="37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pre-</a:t>
                      </a:r>
                      <a:r>
                        <a:rPr dirty="0" baseline="2525" sz="1650" spc="172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eclampsia,</a:t>
                      </a:r>
                      <a:r>
                        <a:rPr dirty="0" baseline="2525" sz="1650" spc="37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severe</a:t>
                      </a:r>
                      <a:r>
                        <a:rPr dirty="0" baseline="2525" sz="1650" spc="37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anaemia</a:t>
                      </a:r>
                      <a:r>
                        <a:rPr dirty="0" baseline="2525" sz="1650" spc="3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6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and</a:t>
                      </a:r>
                      <a:r>
                        <a:rPr dirty="0" baseline="2525" sz="1650" spc="37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3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heart</a:t>
                      </a:r>
                      <a:r>
                        <a:rPr dirty="0" baseline="2525" sz="1650" spc="37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82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failure)</a:t>
                      </a:r>
                      <a:endParaRPr baseline="2525" sz="1650">
                        <a:latin typeface="Calibri"/>
                        <a:cs typeface="Calibri"/>
                      </a:endParaRPr>
                    </a:p>
                  </a:txBody>
                  <a:tcPr marL="0" marR="0" marB="0" marT="6604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0099DA"/>
                    </a:solidFill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269875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2857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BA2026"/>
                    </a:solidFill>
                  </a:tcPr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r>
                        <a:rPr dirty="0" sz="1050" spc="4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Date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6858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8E8F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64490">
                        <a:lnSpc>
                          <a:spcPct val="100000"/>
                        </a:lnSpc>
                        <a:spcBef>
                          <a:spcPts val="660"/>
                        </a:spcBef>
                        <a:tabLst>
                          <a:tab pos="693420" algn="l"/>
                        </a:tabLst>
                      </a:pPr>
                      <a:r>
                        <a:rPr dirty="0" sz="1050" spc="-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/</a:t>
                      </a:r>
                      <a:r>
                        <a:rPr dirty="0" sz="10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	</a:t>
                      </a:r>
                      <a:r>
                        <a:rPr dirty="0" sz="1050" spc="-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/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8382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r>
                        <a:rPr dirty="0" sz="1050" spc="6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Time</a:t>
                      </a:r>
                      <a:r>
                        <a:rPr dirty="0" sz="10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started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6858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8E8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r>
                        <a:rPr dirty="0" sz="1050" spc="-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: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8382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r>
                        <a:rPr dirty="0" sz="1050" spc="-1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Initials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6858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8E8F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134620" marR="59055">
                        <a:lnSpc>
                          <a:spcPct val="125200"/>
                        </a:lnSpc>
                        <a:spcBef>
                          <a:spcPts val="705"/>
                        </a:spcBef>
                      </a:pPr>
                      <a:r>
                        <a:rPr dirty="0" sz="1000" spc="7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Give</a:t>
                      </a:r>
                      <a:r>
                        <a:rPr dirty="0" sz="1000" spc="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16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500</a:t>
                      </a:r>
                      <a:r>
                        <a:rPr dirty="0" sz="1000" spc="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6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ml</a:t>
                      </a:r>
                      <a:r>
                        <a:rPr dirty="0" sz="1000" spc="2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7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crystalloid</a:t>
                      </a:r>
                      <a:r>
                        <a:rPr dirty="0" sz="1000" spc="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immediately. </a:t>
                      </a:r>
                      <a:r>
                        <a:rPr dirty="0" sz="1000" spc="7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Repeat</a:t>
                      </a:r>
                      <a:r>
                        <a:rPr dirty="0" sz="1000" spc="1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16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500</a:t>
                      </a:r>
                      <a:r>
                        <a:rPr dirty="0" sz="1000" spc="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6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ml</a:t>
                      </a:r>
                      <a:r>
                        <a:rPr dirty="0" sz="1000" spc="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8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boluses</a:t>
                      </a:r>
                      <a:r>
                        <a:rPr dirty="0" sz="1000" spc="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5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to</a:t>
                      </a:r>
                      <a:r>
                        <a:rPr dirty="0" sz="1000" spc="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8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dirty="0" sz="1000" spc="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7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maximum </a:t>
                      </a:r>
                      <a:r>
                        <a:rPr dirty="0" sz="1000" spc="5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of</a:t>
                      </a:r>
                      <a:r>
                        <a:rPr dirty="0" sz="1000" spc="3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13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30</a:t>
                      </a:r>
                      <a:r>
                        <a:rPr dirty="0" sz="1000" spc="3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6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ml/kg</a:t>
                      </a:r>
                      <a:r>
                        <a:rPr dirty="0" sz="1000" spc="3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if</a:t>
                      </a:r>
                      <a:r>
                        <a:rPr dirty="0" sz="1000" spc="4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7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hypotension</a:t>
                      </a:r>
                      <a:r>
                        <a:rPr dirty="0" sz="1000" spc="3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7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persists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B="0" marT="8953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BA2026"/>
                    </a:solidFill>
                  </a:tcPr>
                </a:tc>
              </a:tr>
              <a:tr h="495300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2857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BA202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63500" marR="130175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dirty="0" sz="10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Details </a:t>
                      </a:r>
                      <a:r>
                        <a:rPr dirty="0" sz="10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/</a:t>
                      </a:r>
                      <a:r>
                        <a:rPr dirty="0" sz="10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reason not</a:t>
                      </a:r>
                      <a:r>
                        <a:rPr dirty="0" sz="1050" spc="4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7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completed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11493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8E8F7"/>
                    </a:solidFill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8953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BA2026"/>
                    </a:solidFill>
                  </a:tcPr>
                </a:tc>
              </a:tr>
            </a:tbl>
          </a:graphicData>
        </a:graphic>
      </p:graphicFrame>
      <p:sp>
        <p:nvSpPr>
          <p:cNvPr id="13" name="object 13" descr=""/>
          <p:cNvSpPr/>
          <p:nvPr/>
        </p:nvSpPr>
        <p:spPr>
          <a:xfrm>
            <a:off x="2221246" y="2007402"/>
            <a:ext cx="260350" cy="0"/>
          </a:xfrm>
          <a:custGeom>
            <a:avLst/>
            <a:gdLst/>
            <a:ahLst/>
            <a:cxnLst/>
            <a:rect l="l" t="t" r="r" b="b"/>
            <a:pathLst>
              <a:path w="260350" h="0">
                <a:moveTo>
                  <a:pt x="0" y="0"/>
                </a:moveTo>
                <a:lnTo>
                  <a:pt x="260222" y="0"/>
                </a:lnTo>
              </a:path>
            </a:pathLst>
          </a:custGeom>
          <a:ln w="10673">
            <a:solidFill>
              <a:srgbClr val="221E1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 descr=""/>
          <p:cNvSpPr/>
          <p:nvPr/>
        </p:nvSpPr>
        <p:spPr>
          <a:xfrm>
            <a:off x="2878692" y="2007402"/>
            <a:ext cx="260350" cy="0"/>
          </a:xfrm>
          <a:custGeom>
            <a:avLst/>
            <a:gdLst/>
            <a:ahLst/>
            <a:cxnLst/>
            <a:rect l="l" t="t" r="r" b="b"/>
            <a:pathLst>
              <a:path w="260350" h="0">
                <a:moveTo>
                  <a:pt x="0" y="0"/>
                </a:moveTo>
                <a:lnTo>
                  <a:pt x="260222" y="0"/>
                </a:lnTo>
              </a:path>
            </a:pathLst>
          </a:custGeom>
          <a:ln w="10673">
            <a:solidFill>
              <a:srgbClr val="221E1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 descr=""/>
          <p:cNvSpPr/>
          <p:nvPr/>
        </p:nvSpPr>
        <p:spPr>
          <a:xfrm>
            <a:off x="4796987" y="2007402"/>
            <a:ext cx="347345" cy="0"/>
          </a:xfrm>
          <a:custGeom>
            <a:avLst/>
            <a:gdLst/>
            <a:ahLst/>
            <a:cxnLst/>
            <a:rect l="l" t="t" r="r" b="b"/>
            <a:pathLst>
              <a:path w="347345" h="0">
                <a:moveTo>
                  <a:pt x="0" y="0"/>
                </a:moveTo>
                <a:lnTo>
                  <a:pt x="346963" y="0"/>
                </a:lnTo>
              </a:path>
            </a:pathLst>
          </a:custGeom>
          <a:ln w="10673">
            <a:solidFill>
              <a:srgbClr val="221E1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 descr=""/>
          <p:cNvSpPr/>
          <p:nvPr/>
        </p:nvSpPr>
        <p:spPr>
          <a:xfrm>
            <a:off x="5242445" y="2007402"/>
            <a:ext cx="347345" cy="0"/>
          </a:xfrm>
          <a:custGeom>
            <a:avLst/>
            <a:gdLst/>
            <a:ahLst/>
            <a:cxnLst/>
            <a:rect l="l" t="t" r="r" b="b"/>
            <a:pathLst>
              <a:path w="347345" h="0">
                <a:moveTo>
                  <a:pt x="0" y="0"/>
                </a:moveTo>
                <a:lnTo>
                  <a:pt x="346963" y="0"/>
                </a:lnTo>
              </a:path>
            </a:pathLst>
          </a:custGeom>
          <a:ln w="10673">
            <a:solidFill>
              <a:srgbClr val="221E1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17" descr=""/>
          <p:cNvSpPr txBox="1"/>
          <p:nvPr/>
        </p:nvSpPr>
        <p:spPr>
          <a:xfrm>
            <a:off x="10117135" y="1088934"/>
            <a:ext cx="273685" cy="2819400"/>
          </a:xfrm>
          <a:prstGeom prst="rect">
            <a:avLst/>
          </a:prstGeom>
        </p:spPr>
        <p:txBody>
          <a:bodyPr wrap="square" lIns="0" tIns="10795" rIns="0" bIns="0" rtlCol="0" vert="vert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dirty="0" sz="1500" spc="125" b="1">
                <a:solidFill>
                  <a:srgbClr val="BB0003"/>
                </a:solidFill>
                <a:latin typeface="Calibri"/>
                <a:cs typeface="Calibri"/>
              </a:rPr>
              <a:t>The</a:t>
            </a:r>
            <a:r>
              <a:rPr dirty="0" sz="1500" spc="25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95" b="1">
                <a:solidFill>
                  <a:srgbClr val="BB0003"/>
                </a:solidFill>
                <a:latin typeface="Calibri"/>
                <a:cs typeface="Calibri"/>
              </a:rPr>
              <a:t>FAST-</a:t>
            </a:r>
            <a:r>
              <a:rPr dirty="0" sz="1500" spc="245" b="1">
                <a:solidFill>
                  <a:srgbClr val="BB0003"/>
                </a:solidFill>
                <a:latin typeface="Calibri"/>
                <a:cs typeface="Calibri"/>
              </a:rPr>
              <a:t>M</a:t>
            </a:r>
            <a:r>
              <a:rPr dirty="0" sz="1500" spc="3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110" b="1">
                <a:solidFill>
                  <a:srgbClr val="BB0003"/>
                </a:solidFill>
                <a:latin typeface="Calibri"/>
                <a:cs typeface="Calibri"/>
              </a:rPr>
              <a:t>Treatment</a:t>
            </a:r>
            <a:r>
              <a:rPr dirty="0" sz="1500" spc="3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95" b="1">
                <a:solidFill>
                  <a:srgbClr val="BB0003"/>
                </a:solidFill>
                <a:latin typeface="Calibri"/>
                <a:cs typeface="Calibri"/>
              </a:rPr>
              <a:t>Bundle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8" name="object 18" descr=""/>
          <p:cNvGrpSpPr/>
          <p:nvPr/>
        </p:nvGrpSpPr>
        <p:grpSpPr>
          <a:xfrm>
            <a:off x="383109" y="6931803"/>
            <a:ext cx="337185" cy="337185"/>
            <a:chOff x="383109" y="6931803"/>
            <a:chExt cx="337185" cy="337185"/>
          </a:xfrm>
        </p:grpSpPr>
        <p:pic>
          <p:nvPicPr>
            <p:cNvPr id="19" name="object 19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6562" y="6935253"/>
              <a:ext cx="329996" cy="329996"/>
            </a:xfrm>
            <a:prstGeom prst="rect">
              <a:avLst/>
            </a:prstGeom>
          </p:spPr>
        </p:pic>
        <p:sp>
          <p:nvSpPr>
            <p:cNvPr id="20" name="object 20" descr=""/>
            <p:cNvSpPr/>
            <p:nvPr/>
          </p:nvSpPr>
          <p:spPr>
            <a:xfrm>
              <a:off x="386557" y="6935251"/>
              <a:ext cx="330200" cy="330200"/>
            </a:xfrm>
            <a:custGeom>
              <a:avLst/>
              <a:gdLst/>
              <a:ahLst/>
              <a:cxnLst/>
              <a:rect l="l" t="t" r="r" b="b"/>
              <a:pathLst>
                <a:path w="330200" h="330200">
                  <a:moveTo>
                    <a:pt x="164998" y="329996"/>
                  </a:moveTo>
                  <a:lnTo>
                    <a:pt x="208860" y="324102"/>
                  </a:lnTo>
                  <a:lnTo>
                    <a:pt x="248274" y="307468"/>
                  </a:lnTo>
                  <a:lnTo>
                    <a:pt x="281668" y="281668"/>
                  </a:lnTo>
                  <a:lnTo>
                    <a:pt x="307468" y="248274"/>
                  </a:lnTo>
                  <a:lnTo>
                    <a:pt x="324102" y="208860"/>
                  </a:lnTo>
                  <a:lnTo>
                    <a:pt x="329996" y="164998"/>
                  </a:lnTo>
                  <a:lnTo>
                    <a:pt x="324102" y="121136"/>
                  </a:lnTo>
                  <a:lnTo>
                    <a:pt x="307468" y="81722"/>
                  </a:lnTo>
                  <a:lnTo>
                    <a:pt x="281668" y="48328"/>
                  </a:lnTo>
                  <a:lnTo>
                    <a:pt x="248274" y="22527"/>
                  </a:lnTo>
                  <a:lnTo>
                    <a:pt x="208860" y="5894"/>
                  </a:lnTo>
                  <a:lnTo>
                    <a:pt x="164998" y="0"/>
                  </a:lnTo>
                  <a:lnTo>
                    <a:pt x="121136" y="5894"/>
                  </a:lnTo>
                  <a:lnTo>
                    <a:pt x="81722" y="22527"/>
                  </a:lnTo>
                  <a:lnTo>
                    <a:pt x="48328" y="48328"/>
                  </a:lnTo>
                  <a:lnTo>
                    <a:pt x="22527" y="81722"/>
                  </a:lnTo>
                  <a:lnTo>
                    <a:pt x="5894" y="121136"/>
                  </a:lnTo>
                  <a:lnTo>
                    <a:pt x="0" y="164998"/>
                  </a:lnTo>
                  <a:lnTo>
                    <a:pt x="5894" y="208860"/>
                  </a:lnTo>
                  <a:lnTo>
                    <a:pt x="22527" y="248274"/>
                  </a:lnTo>
                  <a:lnTo>
                    <a:pt x="48328" y="281668"/>
                  </a:lnTo>
                  <a:lnTo>
                    <a:pt x="81722" y="307468"/>
                  </a:lnTo>
                  <a:lnTo>
                    <a:pt x="121136" y="324102"/>
                  </a:lnTo>
                  <a:lnTo>
                    <a:pt x="164998" y="329996"/>
                  </a:lnTo>
                  <a:close/>
                </a:path>
              </a:pathLst>
            </a:custGeom>
            <a:ln w="6896">
              <a:solidFill>
                <a:srgbClr val="BB0003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1" name="object 21" descr="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 descr=""/>
          <p:cNvSpPr txBox="1"/>
          <p:nvPr/>
        </p:nvSpPr>
        <p:spPr>
          <a:xfrm>
            <a:off x="10101053" y="512943"/>
            <a:ext cx="19240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80">
                <a:solidFill>
                  <a:srgbClr val="FFFFFF"/>
                </a:solidFill>
                <a:latin typeface="Calibri"/>
                <a:cs typeface="Calibri"/>
              </a:rPr>
              <a:t>12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3" name="object 23" descr=""/>
          <p:cNvSpPr/>
          <p:nvPr/>
        </p:nvSpPr>
        <p:spPr>
          <a:xfrm>
            <a:off x="4171500" y="7139242"/>
            <a:ext cx="3712845" cy="0"/>
          </a:xfrm>
          <a:custGeom>
            <a:avLst/>
            <a:gdLst/>
            <a:ahLst/>
            <a:cxnLst/>
            <a:rect l="l" t="t" r="r" b="b"/>
            <a:pathLst>
              <a:path w="3712845" h="0">
                <a:moveTo>
                  <a:pt x="0" y="0"/>
                </a:moveTo>
                <a:lnTo>
                  <a:pt x="371250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24" name="object 24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49823" y="6920255"/>
            <a:ext cx="380212" cy="407454"/>
          </a:xfrm>
          <a:prstGeom prst="rect">
            <a:avLst/>
          </a:prstGeom>
        </p:spPr>
      </p:pic>
      <p:pic>
        <p:nvPicPr>
          <p:cNvPr id="25" name="object 25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91540" y="6904051"/>
            <a:ext cx="411556" cy="421030"/>
          </a:xfrm>
          <a:prstGeom prst="rect">
            <a:avLst/>
          </a:prstGeom>
        </p:spPr>
      </p:pic>
      <p:grpSp>
        <p:nvGrpSpPr>
          <p:cNvPr id="26" name="object 26" descr=""/>
          <p:cNvGrpSpPr/>
          <p:nvPr/>
        </p:nvGrpSpPr>
        <p:grpSpPr>
          <a:xfrm>
            <a:off x="10032246" y="6905575"/>
            <a:ext cx="328930" cy="422275"/>
            <a:chOff x="10032246" y="6905575"/>
            <a:chExt cx="328930" cy="422275"/>
          </a:xfrm>
        </p:grpSpPr>
        <p:sp>
          <p:nvSpPr>
            <p:cNvPr id="27" name="object 27" descr="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9" name="object 29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821" y="7052177"/>
              <a:ext cx="144016" cy="161583"/>
            </a:xfrm>
            <a:prstGeom prst="rect">
              <a:avLst/>
            </a:prstGeom>
          </p:spPr>
        </p:pic>
      </p:grpSp>
      <p:pic>
        <p:nvPicPr>
          <p:cNvPr id="30" name="object 30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037004" y="6922160"/>
            <a:ext cx="437008" cy="423494"/>
          </a:xfrm>
          <a:prstGeom prst="rect">
            <a:avLst/>
          </a:prstGeom>
        </p:spPr>
      </p:pic>
      <p:sp>
        <p:nvSpPr>
          <p:cNvPr id="31" name="object 31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pc="55"/>
              <a:t>Module</a:t>
            </a:r>
            <a:r>
              <a:rPr dirty="0" spc="80"/>
              <a:t> </a:t>
            </a:r>
            <a:r>
              <a:rPr dirty="0"/>
              <a:t>3b:</a:t>
            </a:r>
            <a:r>
              <a:rPr dirty="0" spc="85"/>
              <a:t> </a:t>
            </a:r>
            <a:r>
              <a:rPr dirty="0" spc="70"/>
              <a:t>The</a:t>
            </a:r>
            <a:r>
              <a:rPr dirty="0" spc="80"/>
              <a:t> </a:t>
            </a:r>
            <a:r>
              <a:rPr dirty="0" spc="60"/>
              <a:t>FAST-</a:t>
            </a:r>
            <a:r>
              <a:rPr dirty="0" spc="175"/>
              <a:t>M</a:t>
            </a:r>
            <a:r>
              <a:rPr dirty="0" spc="85"/>
              <a:t> </a:t>
            </a:r>
            <a:r>
              <a:rPr dirty="0" spc="60"/>
              <a:t>Treatment</a:t>
            </a:r>
            <a:r>
              <a:rPr dirty="0" spc="80"/>
              <a:t> </a:t>
            </a:r>
            <a:r>
              <a:rPr dirty="0" spc="50"/>
              <a:t>Bundle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dirty="0" sz="8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85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dirty="0" sz="800" spc="55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215">
                <a:solidFill>
                  <a:srgbClr val="F87D1F"/>
                </a:solidFill>
              </a:rPr>
              <a:t>Antibiotics</a:t>
            </a:r>
          </a:p>
        </p:txBody>
      </p:sp>
      <p:sp>
        <p:nvSpPr>
          <p:cNvPr id="4" name="object 4" descr=""/>
          <p:cNvSpPr txBox="1"/>
          <p:nvPr/>
        </p:nvSpPr>
        <p:spPr>
          <a:xfrm>
            <a:off x="527300" y="3498800"/>
            <a:ext cx="2879725" cy="8636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Whilst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fluids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are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essential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-25">
                <a:solidFill>
                  <a:srgbClr val="231F20"/>
                </a:solidFill>
                <a:latin typeface="Calibri"/>
                <a:cs typeface="Calibri"/>
              </a:rPr>
              <a:t>for </a:t>
            </a:r>
            <a:r>
              <a:rPr dirty="0" sz="1500" spc="100">
                <a:solidFill>
                  <a:srgbClr val="231F20"/>
                </a:solidFill>
                <a:latin typeface="Calibri"/>
                <a:cs typeface="Calibri"/>
              </a:rPr>
              <a:t>support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in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sepsis,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antibiotics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30">
                <a:solidFill>
                  <a:srgbClr val="231F20"/>
                </a:solidFill>
                <a:latin typeface="Calibri"/>
                <a:cs typeface="Calibri"/>
              </a:rPr>
              <a:t>are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key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treatment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5" name="object 5" descr=""/>
          <p:cNvSpPr/>
          <p:nvPr/>
        </p:nvSpPr>
        <p:spPr>
          <a:xfrm>
            <a:off x="2559452" y="1979466"/>
            <a:ext cx="260350" cy="0"/>
          </a:xfrm>
          <a:custGeom>
            <a:avLst/>
            <a:gdLst/>
            <a:ahLst/>
            <a:cxnLst/>
            <a:rect l="l" t="t" r="r" b="b"/>
            <a:pathLst>
              <a:path w="260350" h="0">
                <a:moveTo>
                  <a:pt x="0" y="0"/>
                </a:moveTo>
                <a:lnTo>
                  <a:pt x="260222" y="0"/>
                </a:lnTo>
              </a:path>
            </a:pathLst>
          </a:custGeom>
          <a:ln w="10673">
            <a:solidFill>
              <a:srgbClr val="221E1F"/>
            </a:solidFill>
          </a:ln>
        </p:spPr>
        <p:txBody>
          <a:bodyPr wrap="square" lIns="0" tIns="0" rIns="0" bIns="0" rtlCol="0"/>
          <a:lstStyle/>
          <a:p/>
        </p:txBody>
      </p:sp>
      <p:graphicFrame>
        <p:nvGraphicFramePr>
          <p:cNvPr id="6" name="object 6" descr=""/>
          <p:cNvGraphicFramePr>
            <a:graphicFrameLocks noGrp="1"/>
          </p:cNvGraphicFramePr>
          <p:nvPr/>
        </p:nvGraphicFramePr>
        <p:xfrm>
          <a:off x="536954" y="1477487"/>
          <a:ext cx="9095740" cy="10350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6490"/>
                <a:gridCol w="494665"/>
                <a:gridCol w="677544"/>
                <a:gridCol w="379094"/>
                <a:gridCol w="1500505"/>
                <a:gridCol w="970914"/>
                <a:gridCol w="582929"/>
                <a:gridCol w="755650"/>
                <a:gridCol w="2527299"/>
              </a:tblGrid>
              <a:tr h="269875">
                <a:tc rowSpan="3">
                  <a:txBody>
                    <a:bodyPr/>
                    <a:lstStyle/>
                    <a:p>
                      <a:pPr marL="27559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dirty="0" sz="6250" spc="51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</a:t>
                      </a:r>
                      <a:endParaRPr sz="6250">
                        <a:latin typeface="Calibri"/>
                        <a:cs typeface="Calibri"/>
                      </a:endParaRPr>
                    </a:p>
                  </a:txBody>
                  <a:tcPr marL="0" marR="0" marB="0" marT="2857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F5821F"/>
                    </a:solidFill>
                  </a:tcPr>
                </a:tc>
                <a:tc gridSpan="8"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dirty="0" sz="1100" spc="8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ANTIBIOTICS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B="0" marT="6604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0099DA"/>
                    </a:solidFill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269875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2857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F5821F"/>
                    </a:solidFill>
                  </a:tcPr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r>
                        <a:rPr dirty="0" sz="1050" spc="4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Date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6858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8E8F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64490">
                        <a:lnSpc>
                          <a:spcPct val="100000"/>
                        </a:lnSpc>
                        <a:spcBef>
                          <a:spcPts val="660"/>
                        </a:spcBef>
                        <a:tabLst>
                          <a:tab pos="693420" algn="l"/>
                        </a:tabLst>
                      </a:pPr>
                      <a:r>
                        <a:rPr dirty="0" sz="1050" spc="-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/</a:t>
                      </a:r>
                      <a:r>
                        <a:rPr dirty="0" sz="10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	</a:t>
                      </a:r>
                      <a:r>
                        <a:rPr dirty="0" sz="1050" spc="-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/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8382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r>
                        <a:rPr dirty="0" sz="1050" spc="6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Time</a:t>
                      </a:r>
                      <a:r>
                        <a:rPr dirty="0" sz="10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started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6858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8E8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r>
                        <a:rPr dirty="0" sz="1050" spc="-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: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8382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r>
                        <a:rPr dirty="0" sz="1050" spc="-1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Initials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6858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8E8F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30"/>
                        </a:spcBef>
                      </a:pPr>
                      <a:endParaRPr sz="1050">
                        <a:latin typeface="Times New Roman"/>
                        <a:cs typeface="Times New Roman"/>
                      </a:endParaRPr>
                    </a:p>
                    <a:p>
                      <a:pPr marL="31496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1050" spc="8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Give</a:t>
                      </a:r>
                      <a:r>
                        <a:rPr dirty="0" sz="1050" spc="1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6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antibiotics.</a:t>
                      </a:r>
                      <a:endParaRPr sz="1050">
                        <a:latin typeface="Calibri"/>
                        <a:cs typeface="Calibri"/>
                      </a:endParaRPr>
                    </a:p>
                    <a:p>
                      <a:pPr marL="31496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dirty="0" sz="1050" spc="114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See</a:t>
                      </a:r>
                      <a:r>
                        <a:rPr dirty="0" sz="1050" spc="7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below </a:t>
                      </a:r>
                      <a:r>
                        <a:rPr dirty="0" sz="10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for</a:t>
                      </a:r>
                      <a:r>
                        <a:rPr dirty="0" sz="1050" spc="7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9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guidance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6731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BA2026"/>
                    </a:solidFill>
                  </a:tcPr>
                </a:tc>
              </a:tr>
              <a:tr h="495300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2857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F5821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62865" marR="13081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dirty="0" sz="10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Details </a:t>
                      </a:r>
                      <a:r>
                        <a:rPr dirty="0" sz="10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/</a:t>
                      </a:r>
                      <a:r>
                        <a:rPr dirty="0" sz="10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reason not</a:t>
                      </a:r>
                      <a:r>
                        <a:rPr dirty="0" sz="1050" spc="4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7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completed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11493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8E8F7"/>
                    </a:solidFill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6731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BA2026"/>
                    </a:solidFill>
                  </a:tcPr>
                </a:tc>
              </a:tr>
            </a:tbl>
          </a:graphicData>
        </a:graphic>
      </p:graphicFrame>
      <p:sp>
        <p:nvSpPr>
          <p:cNvPr id="7" name="object 7" descr=""/>
          <p:cNvSpPr/>
          <p:nvPr/>
        </p:nvSpPr>
        <p:spPr>
          <a:xfrm>
            <a:off x="2230729" y="1979466"/>
            <a:ext cx="260350" cy="0"/>
          </a:xfrm>
          <a:custGeom>
            <a:avLst/>
            <a:gdLst/>
            <a:ahLst/>
            <a:cxnLst/>
            <a:rect l="l" t="t" r="r" b="b"/>
            <a:pathLst>
              <a:path w="260350" h="0">
                <a:moveTo>
                  <a:pt x="0" y="0"/>
                </a:moveTo>
                <a:lnTo>
                  <a:pt x="260222" y="0"/>
                </a:lnTo>
              </a:path>
            </a:pathLst>
          </a:custGeom>
          <a:ln w="10673">
            <a:solidFill>
              <a:srgbClr val="221E1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 descr=""/>
          <p:cNvSpPr/>
          <p:nvPr/>
        </p:nvSpPr>
        <p:spPr>
          <a:xfrm>
            <a:off x="2888175" y="1979466"/>
            <a:ext cx="260350" cy="0"/>
          </a:xfrm>
          <a:custGeom>
            <a:avLst/>
            <a:gdLst/>
            <a:ahLst/>
            <a:cxnLst/>
            <a:rect l="l" t="t" r="r" b="b"/>
            <a:pathLst>
              <a:path w="260350" h="0">
                <a:moveTo>
                  <a:pt x="0" y="0"/>
                </a:moveTo>
                <a:lnTo>
                  <a:pt x="260222" y="0"/>
                </a:lnTo>
              </a:path>
            </a:pathLst>
          </a:custGeom>
          <a:ln w="10673">
            <a:solidFill>
              <a:srgbClr val="221E1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 descr=""/>
          <p:cNvSpPr/>
          <p:nvPr/>
        </p:nvSpPr>
        <p:spPr>
          <a:xfrm>
            <a:off x="4806470" y="1979466"/>
            <a:ext cx="347345" cy="0"/>
          </a:xfrm>
          <a:custGeom>
            <a:avLst/>
            <a:gdLst/>
            <a:ahLst/>
            <a:cxnLst/>
            <a:rect l="l" t="t" r="r" b="b"/>
            <a:pathLst>
              <a:path w="347345" h="0">
                <a:moveTo>
                  <a:pt x="0" y="0"/>
                </a:moveTo>
                <a:lnTo>
                  <a:pt x="346963" y="0"/>
                </a:lnTo>
              </a:path>
            </a:pathLst>
          </a:custGeom>
          <a:ln w="10673">
            <a:solidFill>
              <a:srgbClr val="221E1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 descr=""/>
          <p:cNvSpPr/>
          <p:nvPr/>
        </p:nvSpPr>
        <p:spPr>
          <a:xfrm>
            <a:off x="5251929" y="1979466"/>
            <a:ext cx="347345" cy="0"/>
          </a:xfrm>
          <a:custGeom>
            <a:avLst/>
            <a:gdLst/>
            <a:ahLst/>
            <a:cxnLst/>
            <a:rect l="l" t="t" r="r" b="b"/>
            <a:pathLst>
              <a:path w="347345" h="0">
                <a:moveTo>
                  <a:pt x="0" y="0"/>
                </a:moveTo>
                <a:lnTo>
                  <a:pt x="346963" y="0"/>
                </a:lnTo>
              </a:path>
            </a:pathLst>
          </a:custGeom>
          <a:ln w="10673">
            <a:solidFill>
              <a:srgbClr val="221E1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 descr=""/>
          <p:cNvSpPr txBox="1"/>
          <p:nvPr/>
        </p:nvSpPr>
        <p:spPr>
          <a:xfrm>
            <a:off x="3670136" y="3498800"/>
            <a:ext cx="2530475" cy="14224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Urgent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administration </a:t>
            </a:r>
            <a:r>
              <a:rPr dirty="0" sz="1500" spc="40">
                <a:solidFill>
                  <a:srgbClr val="231F20"/>
                </a:solidFill>
                <a:latin typeface="Calibri"/>
                <a:cs typeface="Calibri"/>
              </a:rPr>
              <a:t>of 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antibiotics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is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essential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-25">
                <a:solidFill>
                  <a:srgbClr val="231F20"/>
                </a:solidFill>
                <a:latin typeface="Calibri"/>
                <a:cs typeface="Calibri"/>
              </a:rPr>
              <a:t>in </a:t>
            </a:r>
            <a:r>
              <a:rPr dirty="0" sz="1500" spc="125">
                <a:solidFill>
                  <a:srgbClr val="231F20"/>
                </a:solidFill>
                <a:latin typeface="Calibri"/>
                <a:cs typeface="Calibri"/>
              </a:rPr>
              <a:t>suspected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sepsis: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risk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40">
                <a:solidFill>
                  <a:srgbClr val="231F20"/>
                </a:solidFill>
                <a:latin typeface="Calibri"/>
                <a:cs typeface="Calibri"/>
              </a:rPr>
              <a:t>of 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death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increases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31F20"/>
                </a:solidFill>
                <a:latin typeface="Calibri"/>
                <a:cs typeface="Calibri"/>
              </a:rPr>
              <a:t>longer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treatment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is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delayed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2" name="object 12" descr=""/>
          <p:cNvSpPr txBox="1"/>
          <p:nvPr/>
        </p:nvSpPr>
        <p:spPr>
          <a:xfrm>
            <a:off x="6812972" y="3498800"/>
            <a:ext cx="2807335" cy="2540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362585">
              <a:lnSpc>
                <a:spcPct val="122200"/>
              </a:lnSpc>
              <a:spcBef>
                <a:spcPts val="100"/>
              </a:spcBef>
            </a:pP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When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31F20"/>
                </a:solidFill>
                <a:latin typeface="Calibri"/>
                <a:cs typeface="Calibri"/>
              </a:rPr>
              <a:t>first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0">
                <a:solidFill>
                  <a:srgbClr val="231F20"/>
                </a:solidFill>
                <a:latin typeface="Calibri"/>
                <a:cs typeface="Calibri"/>
              </a:rPr>
              <a:t>diagnosed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-20">
                <a:solidFill>
                  <a:srgbClr val="231F20"/>
                </a:solidFill>
                <a:latin typeface="Calibri"/>
                <a:cs typeface="Calibri"/>
              </a:rPr>
              <a:t>with 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sepsis,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it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is 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sensible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start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treatment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for</a:t>
            </a:r>
            <a:r>
              <a:rPr dirty="0" sz="1500" spc="10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20">
                <a:solidFill>
                  <a:srgbClr val="231F20"/>
                </a:solidFill>
                <a:latin typeface="Calibri"/>
                <a:cs typeface="Calibri"/>
              </a:rPr>
              <a:t>sepsis</a:t>
            </a:r>
            <a:r>
              <a:rPr dirty="0" sz="1500" spc="10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40">
                <a:solidFill>
                  <a:srgbClr val="231F20"/>
                </a:solidFill>
                <a:latin typeface="Calibri"/>
                <a:cs typeface="Calibri"/>
              </a:rPr>
              <a:t>of 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unknown</a:t>
            </a:r>
            <a:r>
              <a:rPr dirty="0" sz="1500" spc="15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source,</a:t>
            </a:r>
            <a:r>
              <a:rPr dirty="0" sz="1500" spc="1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whilst</a:t>
            </a:r>
            <a:r>
              <a:rPr dirty="0" sz="1500" spc="1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31F20"/>
                </a:solidFill>
                <a:latin typeface="Calibri"/>
                <a:cs typeface="Calibri"/>
              </a:rPr>
              <a:t>you 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continue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your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assessment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establish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source: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endParaRPr sz="1500">
              <a:latin typeface="Calibri"/>
              <a:cs typeface="Calibri"/>
            </a:endParaRPr>
          </a:p>
          <a:p>
            <a:pPr marL="12700" marR="5080">
              <a:lnSpc>
                <a:spcPct val="122200"/>
              </a:lnSpc>
            </a:pP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treatment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of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20">
                <a:solidFill>
                  <a:srgbClr val="231F20"/>
                </a:solidFill>
                <a:latin typeface="Calibri"/>
                <a:cs typeface="Calibri"/>
              </a:rPr>
              <a:t>sepsis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of </a:t>
            </a:r>
            <a:r>
              <a:rPr dirty="0" sz="1500" spc="50">
                <a:solidFill>
                  <a:srgbClr val="231F20"/>
                </a:solidFill>
                <a:latin typeface="Calibri"/>
                <a:cs typeface="Calibri"/>
              </a:rPr>
              <a:t>unknown 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source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is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deliberately 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broad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31F20"/>
                </a:solidFill>
                <a:latin typeface="Calibri"/>
                <a:cs typeface="Calibri"/>
              </a:rPr>
              <a:t>to 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cover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most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25">
                <a:solidFill>
                  <a:srgbClr val="231F20"/>
                </a:solidFill>
                <a:latin typeface="Calibri"/>
                <a:cs typeface="Calibri"/>
              </a:rPr>
              <a:t>causes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3" name="object 13" descr=""/>
          <p:cNvSpPr/>
          <p:nvPr/>
        </p:nvSpPr>
        <p:spPr>
          <a:xfrm>
            <a:off x="540004" y="3211398"/>
            <a:ext cx="2995930" cy="200660"/>
          </a:xfrm>
          <a:custGeom>
            <a:avLst/>
            <a:gdLst/>
            <a:ahLst/>
            <a:cxnLst/>
            <a:rect l="l" t="t" r="r" b="b"/>
            <a:pathLst>
              <a:path w="2995929" h="200660">
                <a:moveTo>
                  <a:pt x="2995675" y="0"/>
                </a:moveTo>
                <a:lnTo>
                  <a:pt x="0" y="0"/>
                </a:lnTo>
                <a:lnTo>
                  <a:pt x="0" y="200533"/>
                </a:lnTo>
                <a:lnTo>
                  <a:pt x="2995675" y="200533"/>
                </a:lnTo>
                <a:lnTo>
                  <a:pt x="2995675" y="0"/>
                </a:lnTo>
                <a:close/>
              </a:path>
            </a:pathLst>
          </a:custGeom>
          <a:solidFill>
            <a:srgbClr val="F87D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 descr=""/>
          <p:cNvSpPr/>
          <p:nvPr/>
        </p:nvSpPr>
        <p:spPr>
          <a:xfrm>
            <a:off x="3682834" y="3211398"/>
            <a:ext cx="2995930" cy="200660"/>
          </a:xfrm>
          <a:custGeom>
            <a:avLst/>
            <a:gdLst/>
            <a:ahLst/>
            <a:cxnLst/>
            <a:rect l="l" t="t" r="r" b="b"/>
            <a:pathLst>
              <a:path w="2995929" h="200660">
                <a:moveTo>
                  <a:pt x="2995675" y="0"/>
                </a:moveTo>
                <a:lnTo>
                  <a:pt x="0" y="0"/>
                </a:lnTo>
                <a:lnTo>
                  <a:pt x="0" y="200533"/>
                </a:lnTo>
                <a:lnTo>
                  <a:pt x="2995675" y="200533"/>
                </a:lnTo>
                <a:lnTo>
                  <a:pt x="2995675" y="0"/>
                </a:lnTo>
                <a:close/>
              </a:path>
            </a:pathLst>
          </a:custGeom>
          <a:solidFill>
            <a:srgbClr val="F87D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 descr=""/>
          <p:cNvSpPr/>
          <p:nvPr/>
        </p:nvSpPr>
        <p:spPr>
          <a:xfrm>
            <a:off x="6825665" y="3211398"/>
            <a:ext cx="2995930" cy="200660"/>
          </a:xfrm>
          <a:custGeom>
            <a:avLst/>
            <a:gdLst/>
            <a:ahLst/>
            <a:cxnLst/>
            <a:rect l="l" t="t" r="r" b="b"/>
            <a:pathLst>
              <a:path w="2995929" h="200660">
                <a:moveTo>
                  <a:pt x="2995676" y="0"/>
                </a:moveTo>
                <a:lnTo>
                  <a:pt x="0" y="0"/>
                </a:lnTo>
                <a:lnTo>
                  <a:pt x="0" y="200533"/>
                </a:lnTo>
                <a:lnTo>
                  <a:pt x="2995676" y="200533"/>
                </a:lnTo>
                <a:lnTo>
                  <a:pt x="2995676" y="0"/>
                </a:lnTo>
                <a:close/>
              </a:path>
            </a:pathLst>
          </a:custGeom>
          <a:solidFill>
            <a:srgbClr val="F87D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 descr=""/>
          <p:cNvSpPr txBox="1"/>
          <p:nvPr/>
        </p:nvSpPr>
        <p:spPr>
          <a:xfrm>
            <a:off x="10117135" y="1088934"/>
            <a:ext cx="273685" cy="2819400"/>
          </a:xfrm>
          <a:prstGeom prst="rect">
            <a:avLst/>
          </a:prstGeom>
        </p:spPr>
        <p:txBody>
          <a:bodyPr wrap="square" lIns="0" tIns="10795" rIns="0" bIns="0" rtlCol="0" vert="vert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dirty="0" sz="1500" spc="125" b="1">
                <a:solidFill>
                  <a:srgbClr val="BB0003"/>
                </a:solidFill>
                <a:latin typeface="Calibri"/>
                <a:cs typeface="Calibri"/>
              </a:rPr>
              <a:t>The</a:t>
            </a:r>
            <a:r>
              <a:rPr dirty="0" sz="1500" spc="25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95" b="1">
                <a:solidFill>
                  <a:srgbClr val="BB0003"/>
                </a:solidFill>
                <a:latin typeface="Calibri"/>
                <a:cs typeface="Calibri"/>
              </a:rPr>
              <a:t>FAST-</a:t>
            </a:r>
            <a:r>
              <a:rPr dirty="0" sz="1500" spc="245" b="1">
                <a:solidFill>
                  <a:srgbClr val="BB0003"/>
                </a:solidFill>
                <a:latin typeface="Calibri"/>
                <a:cs typeface="Calibri"/>
              </a:rPr>
              <a:t>M</a:t>
            </a:r>
            <a:r>
              <a:rPr dirty="0" sz="1500" spc="3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110" b="1">
                <a:solidFill>
                  <a:srgbClr val="BB0003"/>
                </a:solidFill>
                <a:latin typeface="Calibri"/>
                <a:cs typeface="Calibri"/>
              </a:rPr>
              <a:t>Treatment</a:t>
            </a:r>
            <a:r>
              <a:rPr dirty="0" sz="1500" spc="3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95" b="1">
                <a:solidFill>
                  <a:srgbClr val="BB0003"/>
                </a:solidFill>
                <a:latin typeface="Calibri"/>
                <a:cs typeface="Calibri"/>
              </a:rPr>
              <a:t>Bundle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7" name="object 17" descr=""/>
          <p:cNvGrpSpPr/>
          <p:nvPr/>
        </p:nvGrpSpPr>
        <p:grpSpPr>
          <a:xfrm>
            <a:off x="383109" y="6931803"/>
            <a:ext cx="337185" cy="337185"/>
            <a:chOff x="383109" y="6931803"/>
            <a:chExt cx="337185" cy="337185"/>
          </a:xfrm>
        </p:grpSpPr>
        <p:pic>
          <p:nvPicPr>
            <p:cNvPr id="18" name="object 18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6562" y="6935253"/>
              <a:ext cx="329996" cy="329996"/>
            </a:xfrm>
            <a:prstGeom prst="rect">
              <a:avLst/>
            </a:prstGeom>
          </p:spPr>
        </p:pic>
        <p:sp>
          <p:nvSpPr>
            <p:cNvPr id="19" name="object 19" descr=""/>
            <p:cNvSpPr/>
            <p:nvPr/>
          </p:nvSpPr>
          <p:spPr>
            <a:xfrm>
              <a:off x="386557" y="6935251"/>
              <a:ext cx="330200" cy="330200"/>
            </a:xfrm>
            <a:custGeom>
              <a:avLst/>
              <a:gdLst/>
              <a:ahLst/>
              <a:cxnLst/>
              <a:rect l="l" t="t" r="r" b="b"/>
              <a:pathLst>
                <a:path w="330200" h="330200">
                  <a:moveTo>
                    <a:pt x="164998" y="329996"/>
                  </a:moveTo>
                  <a:lnTo>
                    <a:pt x="208860" y="324102"/>
                  </a:lnTo>
                  <a:lnTo>
                    <a:pt x="248274" y="307468"/>
                  </a:lnTo>
                  <a:lnTo>
                    <a:pt x="281668" y="281668"/>
                  </a:lnTo>
                  <a:lnTo>
                    <a:pt x="307468" y="248274"/>
                  </a:lnTo>
                  <a:lnTo>
                    <a:pt x="324102" y="208860"/>
                  </a:lnTo>
                  <a:lnTo>
                    <a:pt x="329996" y="164998"/>
                  </a:lnTo>
                  <a:lnTo>
                    <a:pt x="324102" y="121136"/>
                  </a:lnTo>
                  <a:lnTo>
                    <a:pt x="307468" y="81722"/>
                  </a:lnTo>
                  <a:lnTo>
                    <a:pt x="281668" y="48328"/>
                  </a:lnTo>
                  <a:lnTo>
                    <a:pt x="248274" y="22527"/>
                  </a:lnTo>
                  <a:lnTo>
                    <a:pt x="208860" y="5894"/>
                  </a:lnTo>
                  <a:lnTo>
                    <a:pt x="164998" y="0"/>
                  </a:lnTo>
                  <a:lnTo>
                    <a:pt x="121136" y="5894"/>
                  </a:lnTo>
                  <a:lnTo>
                    <a:pt x="81722" y="22527"/>
                  </a:lnTo>
                  <a:lnTo>
                    <a:pt x="48328" y="48328"/>
                  </a:lnTo>
                  <a:lnTo>
                    <a:pt x="22527" y="81722"/>
                  </a:lnTo>
                  <a:lnTo>
                    <a:pt x="5894" y="121136"/>
                  </a:lnTo>
                  <a:lnTo>
                    <a:pt x="0" y="164998"/>
                  </a:lnTo>
                  <a:lnTo>
                    <a:pt x="5894" y="208860"/>
                  </a:lnTo>
                  <a:lnTo>
                    <a:pt x="22527" y="248274"/>
                  </a:lnTo>
                  <a:lnTo>
                    <a:pt x="48328" y="281668"/>
                  </a:lnTo>
                  <a:lnTo>
                    <a:pt x="81722" y="307468"/>
                  </a:lnTo>
                  <a:lnTo>
                    <a:pt x="121136" y="324102"/>
                  </a:lnTo>
                  <a:lnTo>
                    <a:pt x="164998" y="329996"/>
                  </a:lnTo>
                  <a:close/>
                </a:path>
              </a:pathLst>
            </a:custGeom>
            <a:ln w="6896">
              <a:solidFill>
                <a:srgbClr val="BB0003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0" name="object 20" descr="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 descr=""/>
          <p:cNvSpPr txBox="1"/>
          <p:nvPr/>
        </p:nvSpPr>
        <p:spPr>
          <a:xfrm>
            <a:off x="10099529" y="512943"/>
            <a:ext cx="19494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70">
                <a:solidFill>
                  <a:srgbClr val="FFFFFF"/>
                </a:solidFill>
                <a:latin typeface="Calibri"/>
                <a:cs typeface="Calibri"/>
              </a:rPr>
              <a:t>13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2" name="object 22" descr=""/>
          <p:cNvSpPr/>
          <p:nvPr/>
        </p:nvSpPr>
        <p:spPr>
          <a:xfrm>
            <a:off x="4171500" y="7139242"/>
            <a:ext cx="3712845" cy="0"/>
          </a:xfrm>
          <a:custGeom>
            <a:avLst/>
            <a:gdLst/>
            <a:ahLst/>
            <a:cxnLst/>
            <a:rect l="l" t="t" r="r" b="b"/>
            <a:pathLst>
              <a:path w="3712845" h="0">
                <a:moveTo>
                  <a:pt x="0" y="0"/>
                </a:moveTo>
                <a:lnTo>
                  <a:pt x="371250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23" name="object 23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49823" y="6920255"/>
            <a:ext cx="380212" cy="407454"/>
          </a:xfrm>
          <a:prstGeom prst="rect">
            <a:avLst/>
          </a:prstGeom>
        </p:spPr>
      </p:pic>
      <p:pic>
        <p:nvPicPr>
          <p:cNvPr id="24" name="object 24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91540" y="6904051"/>
            <a:ext cx="411556" cy="421030"/>
          </a:xfrm>
          <a:prstGeom prst="rect">
            <a:avLst/>
          </a:prstGeom>
        </p:spPr>
      </p:pic>
      <p:grpSp>
        <p:nvGrpSpPr>
          <p:cNvPr id="25" name="object 25" descr=""/>
          <p:cNvGrpSpPr/>
          <p:nvPr/>
        </p:nvGrpSpPr>
        <p:grpSpPr>
          <a:xfrm>
            <a:off x="10032246" y="6905575"/>
            <a:ext cx="328930" cy="422275"/>
            <a:chOff x="10032246" y="6905575"/>
            <a:chExt cx="328930" cy="422275"/>
          </a:xfrm>
        </p:grpSpPr>
        <p:sp>
          <p:nvSpPr>
            <p:cNvPr id="26" name="object 26" descr="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8" name="object 28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821" y="7052177"/>
              <a:ext cx="144016" cy="161583"/>
            </a:xfrm>
            <a:prstGeom prst="rect">
              <a:avLst/>
            </a:prstGeom>
          </p:spPr>
        </p:pic>
      </p:grpSp>
      <p:pic>
        <p:nvPicPr>
          <p:cNvPr id="29" name="object 29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037004" y="6922160"/>
            <a:ext cx="437008" cy="423494"/>
          </a:xfrm>
          <a:prstGeom prst="rect">
            <a:avLst/>
          </a:prstGeom>
        </p:spPr>
      </p:pic>
      <p:sp>
        <p:nvSpPr>
          <p:cNvPr id="30" name="object 30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pc="55"/>
              <a:t>Module</a:t>
            </a:r>
            <a:r>
              <a:rPr dirty="0" spc="80"/>
              <a:t> </a:t>
            </a:r>
            <a:r>
              <a:rPr dirty="0"/>
              <a:t>3b:</a:t>
            </a:r>
            <a:r>
              <a:rPr dirty="0" spc="85"/>
              <a:t> </a:t>
            </a:r>
            <a:r>
              <a:rPr dirty="0" spc="70"/>
              <a:t>The</a:t>
            </a:r>
            <a:r>
              <a:rPr dirty="0" spc="80"/>
              <a:t> </a:t>
            </a:r>
            <a:r>
              <a:rPr dirty="0" spc="60"/>
              <a:t>FAST-</a:t>
            </a:r>
            <a:r>
              <a:rPr dirty="0" spc="175"/>
              <a:t>M</a:t>
            </a:r>
            <a:r>
              <a:rPr dirty="0" spc="85"/>
              <a:t> </a:t>
            </a:r>
            <a:r>
              <a:rPr dirty="0" spc="60"/>
              <a:t>Treatment</a:t>
            </a:r>
            <a:r>
              <a:rPr dirty="0" spc="80"/>
              <a:t> </a:t>
            </a:r>
            <a:r>
              <a:rPr dirty="0" spc="50"/>
              <a:t>Bundle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dirty="0" sz="8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85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dirty="0" sz="800" spc="55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215">
                <a:solidFill>
                  <a:srgbClr val="F87D1F"/>
                </a:solidFill>
              </a:rPr>
              <a:t>Antibiotics</a:t>
            </a:r>
          </a:p>
        </p:txBody>
      </p:sp>
      <p:sp>
        <p:nvSpPr>
          <p:cNvPr id="4" name="object 4" descr=""/>
          <p:cNvSpPr txBox="1"/>
          <p:nvPr/>
        </p:nvSpPr>
        <p:spPr>
          <a:xfrm>
            <a:off x="4595799" y="3093779"/>
            <a:ext cx="5146675" cy="2489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Treatment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for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20">
                <a:solidFill>
                  <a:srgbClr val="231F20"/>
                </a:solidFill>
                <a:latin typeface="Calibri"/>
                <a:cs typeface="Calibri"/>
              </a:rPr>
              <a:t>sepsis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of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unknown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source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 is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10">
                <a:solidFill>
                  <a:srgbClr val="231F20"/>
                </a:solidFill>
                <a:latin typeface="Calibri"/>
                <a:cs typeface="Calibri"/>
              </a:rPr>
              <a:t>recommend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25">
                <a:solidFill>
                  <a:srgbClr val="231F20"/>
                </a:solidFill>
                <a:latin typeface="Calibri"/>
                <a:cs typeface="Calibri"/>
              </a:rPr>
              <a:t>as:</a:t>
            </a:r>
            <a:endParaRPr sz="15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765"/>
              </a:spcBef>
            </a:pPr>
            <a:endParaRPr sz="150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buChar char="•"/>
              <a:tabLst>
                <a:tab pos="240665" algn="l"/>
              </a:tabLst>
            </a:pP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Ceftriaxone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2g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IV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14">
                <a:solidFill>
                  <a:srgbClr val="231F20"/>
                </a:solidFill>
                <a:latin typeface="Calibri"/>
                <a:cs typeface="Calibri"/>
              </a:rPr>
              <a:t>once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daily</a:t>
            </a:r>
            <a:endParaRPr sz="1500">
              <a:latin typeface="Calibri"/>
              <a:cs typeface="Calibri"/>
            </a:endParaRPr>
          </a:p>
          <a:p>
            <a:pPr marL="241300">
              <a:lnSpc>
                <a:spcPct val="100000"/>
              </a:lnSpc>
              <a:spcBef>
                <a:spcPts val="400"/>
              </a:spcBef>
            </a:pPr>
            <a:r>
              <a:rPr dirty="0" sz="1500" spc="85" b="1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endParaRPr sz="150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400"/>
              </a:spcBef>
              <a:buChar char="•"/>
              <a:tabLst>
                <a:tab pos="240665" algn="l"/>
              </a:tabLst>
            </a:pP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Metronidazole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90">
                <a:solidFill>
                  <a:srgbClr val="231F20"/>
                </a:solidFill>
                <a:latin typeface="Calibri"/>
                <a:cs typeface="Calibri"/>
              </a:rPr>
              <a:t>500mg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IV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30">
                <a:solidFill>
                  <a:srgbClr val="231F20"/>
                </a:solidFill>
                <a:latin typeface="Calibri"/>
                <a:cs typeface="Calibri"/>
              </a:rPr>
              <a:t>TDS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31F20"/>
                </a:solidFill>
                <a:latin typeface="Calibri"/>
                <a:cs typeface="Calibri"/>
              </a:rPr>
              <a:t>(or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90">
                <a:solidFill>
                  <a:srgbClr val="231F20"/>
                </a:solidFill>
                <a:latin typeface="Calibri"/>
                <a:cs typeface="Calibri"/>
              </a:rPr>
              <a:t>400mg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40">
                <a:solidFill>
                  <a:srgbClr val="231F20"/>
                </a:solidFill>
                <a:latin typeface="Calibri"/>
                <a:cs typeface="Calibri"/>
              </a:rPr>
              <a:t>PO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TDS)</a:t>
            </a:r>
            <a:endParaRPr sz="1500">
              <a:latin typeface="Calibri"/>
              <a:cs typeface="Calibri"/>
            </a:endParaRPr>
          </a:p>
          <a:p>
            <a:pPr marL="241300">
              <a:lnSpc>
                <a:spcPct val="100000"/>
              </a:lnSpc>
              <a:spcBef>
                <a:spcPts val="400"/>
              </a:spcBef>
            </a:pPr>
            <a:r>
              <a:rPr dirty="0" sz="1500" spc="85" b="1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endParaRPr sz="1500">
              <a:latin typeface="Calibri"/>
              <a:cs typeface="Calibri"/>
            </a:endParaRPr>
          </a:p>
          <a:p>
            <a:pPr marL="241300" marR="469900" indent="-228600">
              <a:lnSpc>
                <a:spcPct val="122200"/>
              </a:lnSpc>
              <a:spcBef>
                <a:spcPts val="5"/>
              </a:spcBef>
              <a:buChar char="•"/>
              <a:tabLst>
                <a:tab pos="241300" algn="l"/>
              </a:tabLst>
            </a:pP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Gentamicin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0">
                <a:solidFill>
                  <a:srgbClr val="231F20"/>
                </a:solidFill>
                <a:latin typeface="Calibri"/>
                <a:cs typeface="Calibri"/>
              </a:rPr>
              <a:t>5mg/kg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IV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30">
                <a:solidFill>
                  <a:srgbClr val="231F20"/>
                </a:solidFill>
                <a:latin typeface="Calibri"/>
                <a:cs typeface="Calibri"/>
              </a:rPr>
              <a:t>as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10">
                <a:solidFill>
                  <a:srgbClr val="231F20"/>
                </a:solidFill>
                <a:latin typeface="Calibri"/>
                <a:cs typeface="Calibri"/>
              </a:rPr>
              <a:t>one-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off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20">
                <a:solidFill>
                  <a:srgbClr val="231F20"/>
                </a:solidFill>
                <a:latin typeface="Calibri"/>
                <a:cs typeface="Calibri"/>
              </a:rPr>
              <a:t>dose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if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the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patient </a:t>
            </a:r>
            <a:r>
              <a:rPr dirty="0" sz="1500" spc="100">
                <a:solidFill>
                  <a:srgbClr val="231F20"/>
                </a:solidFill>
                <a:latin typeface="Calibri"/>
                <a:cs typeface="Calibri"/>
              </a:rPr>
              <a:t>has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high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heart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rate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or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low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blood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pressure 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(haemodynamically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unstable)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5" name="object 5" descr=""/>
          <p:cNvSpPr/>
          <p:nvPr/>
        </p:nvSpPr>
        <p:spPr>
          <a:xfrm>
            <a:off x="2559452" y="1979466"/>
            <a:ext cx="260350" cy="0"/>
          </a:xfrm>
          <a:custGeom>
            <a:avLst/>
            <a:gdLst/>
            <a:ahLst/>
            <a:cxnLst/>
            <a:rect l="l" t="t" r="r" b="b"/>
            <a:pathLst>
              <a:path w="260350" h="0">
                <a:moveTo>
                  <a:pt x="0" y="0"/>
                </a:moveTo>
                <a:lnTo>
                  <a:pt x="260222" y="0"/>
                </a:lnTo>
              </a:path>
            </a:pathLst>
          </a:custGeom>
          <a:ln w="10673">
            <a:solidFill>
              <a:srgbClr val="221E1F"/>
            </a:solidFill>
          </a:ln>
        </p:spPr>
        <p:txBody>
          <a:bodyPr wrap="square" lIns="0" tIns="0" rIns="0" bIns="0" rtlCol="0"/>
          <a:lstStyle/>
          <a:p/>
        </p:txBody>
      </p:sp>
      <p:graphicFrame>
        <p:nvGraphicFramePr>
          <p:cNvPr id="6" name="object 6" descr=""/>
          <p:cNvGraphicFramePr>
            <a:graphicFrameLocks noGrp="1"/>
          </p:cNvGraphicFramePr>
          <p:nvPr/>
        </p:nvGraphicFramePr>
        <p:xfrm>
          <a:off x="536954" y="1477487"/>
          <a:ext cx="9095740" cy="10350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6490"/>
                <a:gridCol w="494665"/>
                <a:gridCol w="677544"/>
                <a:gridCol w="379094"/>
                <a:gridCol w="1500505"/>
                <a:gridCol w="970914"/>
                <a:gridCol w="582929"/>
                <a:gridCol w="755650"/>
                <a:gridCol w="2527299"/>
              </a:tblGrid>
              <a:tr h="269875">
                <a:tc rowSpan="3">
                  <a:txBody>
                    <a:bodyPr/>
                    <a:lstStyle/>
                    <a:p>
                      <a:pPr marL="27559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dirty="0" sz="6250" spc="51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</a:t>
                      </a:r>
                      <a:endParaRPr sz="6250">
                        <a:latin typeface="Calibri"/>
                        <a:cs typeface="Calibri"/>
                      </a:endParaRPr>
                    </a:p>
                  </a:txBody>
                  <a:tcPr marL="0" marR="0" marB="0" marT="2857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F5821F"/>
                    </a:solidFill>
                  </a:tcPr>
                </a:tc>
                <a:tc gridSpan="8"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dirty="0" sz="1100" spc="8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ANTIBIOTICS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B="0" marT="6604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0099DA"/>
                    </a:solidFill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269875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2857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F5821F"/>
                    </a:solidFill>
                  </a:tcPr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r>
                        <a:rPr dirty="0" sz="1050" spc="4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Date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6858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8E8F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64490">
                        <a:lnSpc>
                          <a:spcPct val="100000"/>
                        </a:lnSpc>
                        <a:spcBef>
                          <a:spcPts val="660"/>
                        </a:spcBef>
                        <a:tabLst>
                          <a:tab pos="693420" algn="l"/>
                        </a:tabLst>
                      </a:pPr>
                      <a:r>
                        <a:rPr dirty="0" sz="1050" spc="-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/</a:t>
                      </a:r>
                      <a:r>
                        <a:rPr dirty="0" sz="10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	</a:t>
                      </a:r>
                      <a:r>
                        <a:rPr dirty="0" sz="1050" spc="-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/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8382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r>
                        <a:rPr dirty="0" sz="1050" spc="6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Time</a:t>
                      </a:r>
                      <a:r>
                        <a:rPr dirty="0" sz="10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started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6858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8E8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r>
                        <a:rPr dirty="0" sz="1050" spc="-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: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8382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r>
                        <a:rPr dirty="0" sz="1050" spc="-1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Initials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6858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8E8F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30"/>
                        </a:spcBef>
                      </a:pPr>
                      <a:endParaRPr sz="1050">
                        <a:latin typeface="Times New Roman"/>
                        <a:cs typeface="Times New Roman"/>
                      </a:endParaRPr>
                    </a:p>
                    <a:p>
                      <a:pPr marL="31496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1050" spc="8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Give</a:t>
                      </a:r>
                      <a:r>
                        <a:rPr dirty="0" sz="1050" spc="1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6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antibiotics.</a:t>
                      </a:r>
                      <a:endParaRPr sz="1050">
                        <a:latin typeface="Calibri"/>
                        <a:cs typeface="Calibri"/>
                      </a:endParaRPr>
                    </a:p>
                    <a:p>
                      <a:pPr marL="31496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dirty="0" sz="1050" spc="114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See</a:t>
                      </a:r>
                      <a:r>
                        <a:rPr dirty="0" sz="1050" spc="7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below </a:t>
                      </a:r>
                      <a:r>
                        <a:rPr dirty="0" sz="10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for</a:t>
                      </a:r>
                      <a:r>
                        <a:rPr dirty="0" sz="1050" spc="7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9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guidance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6731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BA2026"/>
                    </a:solidFill>
                  </a:tcPr>
                </a:tc>
              </a:tr>
              <a:tr h="495300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2857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F5821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62865" marR="13081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dirty="0" sz="10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Details </a:t>
                      </a:r>
                      <a:r>
                        <a:rPr dirty="0" sz="10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/</a:t>
                      </a:r>
                      <a:r>
                        <a:rPr dirty="0" sz="10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reason not</a:t>
                      </a:r>
                      <a:r>
                        <a:rPr dirty="0" sz="1050" spc="4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7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completed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11493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8E8F7"/>
                    </a:solidFill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6731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BA2026"/>
                    </a:solidFill>
                  </a:tcPr>
                </a:tc>
              </a:tr>
            </a:tbl>
          </a:graphicData>
        </a:graphic>
      </p:graphicFrame>
      <p:sp>
        <p:nvSpPr>
          <p:cNvPr id="7" name="object 7" descr=""/>
          <p:cNvSpPr/>
          <p:nvPr/>
        </p:nvSpPr>
        <p:spPr>
          <a:xfrm>
            <a:off x="2230729" y="1979466"/>
            <a:ext cx="260350" cy="0"/>
          </a:xfrm>
          <a:custGeom>
            <a:avLst/>
            <a:gdLst/>
            <a:ahLst/>
            <a:cxnLst/>
            <a:rect l="l" t="t" r="r" b="b"/>
            <a:pathLst>
              <a:path w="260350" h="0">
                <a:moveTo>
                  <a:pt x="0" y="0"/>
                </a:moveTo>
                <a:lnTo>
                  <a:pt x="260222" y="0"/>
                </a:lnTo>
              </a:path>
            </a:pathLst>
          </a:custGeom>
          <a:ln w="10673">
            <a:solidFill>
              <a:srgbClr val="221E1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 descr=""/>
          <p:cNvSpPr/>
          <p:nvPr/>
        </p:nvSpPr>
        <p:spPr>
          <a:xfrm>
            <a:off x="2888175" y="1979466"/>
            <a:ext cx="260350" cy="0"/>
          </a:xfrm>
          <a:custGeom>
            <a:avLst/>
            <a:gdLst/>
            <a:ahLst/>
            <a:cxnLst/>
            <a:rect l="l" t="t" r="r" b="b"/>
            <a:pathLst>
              <a:path w="260350" h="0">
                <a:moveTo>
                  <a:pt x="0" y="0"/>
                </a:moveTo>
                <a:lnTo>
                  <a:pt x="260222" y="0"/>
                </a:lnTo>
              </a:path>
            </a:pathLst>
          </a:custGeom>
          <a:ln w="10673">
            <a:solidFill>
              <a:srgbClr val="221E1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 descr=""/>
          <p:cNvSpPr/>
          <p:nvPr/>
        </p:nvSpPr>
        <p:spPr>
          <a:xfrm>
            <a:off x="4806470" y="1979466"/>
            <a:ext cx="347345" cy="0"/>
          </a:xfrm>
          <a:custGeom>
            <a:avLst/>
            <a:gdLst/>
            <a:ahLst/>
            <a:cxnLst/>
            <a:rect l="l" t="t" r="r" b="b"/>
            <a:pathLst>
              <a:path w="347345" h="0">
                <a:moveTo>
                  <a:pt x="0" y="0"/>
                </a:moveTo>
                <a:lnTo>
                  <a:pt x="346963" y="0"/>
                </a:lnTo>
              </a:path>
            </a:pathLst>
          </a:custGeom>
          <a:ln w="10673">
            <a:solidFill>
              <a:srgbClr val="221E1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 descr=""/>
          <p:cNvSpPr/>
          <p:nvPr/>
        </p:nvSpPr>
        <p:spPr>
          <a:xfrm>
            <a:off x="5251929" y="1979466"/>
            <a:ext cx="347345" cy="0"/>
          </a:xfrm>
          <a:custGeom>
            <a:avLst/>
            <a:gdLst/>
            <a:ahLst/>
            <a:cxnLst/>
            <a:rect l="l" t="t" r="r" b="b"/>
            <a:pathLst>
              <a:path w="347345" h="0">
                <a:moveTo>
                  <a:pt x="0" y="0"/>
                </a:moveTo>
                <a:lnTo>
                  <a:pt x="346963" y="0"/>
                </a:lnTo>
              </a:path>
            </a:pathLst>
          </a:custGeom>
          <a:ln w="10673">
            <a:solidFill>
              <a:srgbClr val="221E1F"/>
            </a:solidFill>
          </a:ln>
        </p:spPr>
        <p:txBody>
          <a:bodyPr wrap="square" lIns="0" tIns="0" rIns="0" bIns="0" rtlCol="0"/>
          <a:lstStyle/>
          <a:p/>
        </p:txBody>
      </p:sp>
      <p:graphicFrame>
        <p:nvGraphicFramePr>
          <p:cNvPr id="11" name="object 11" descr=""/>
          <p:cNvGraphicFramePr>
            <a:graphicFrameLocks noGrp="1"/>
          </p:cNvGraphicFramePr>
          <p:nvPr/>
        </p:nvGraphicFramePr>
        <p:xfrm>
          <a:off x="539906" y="3114294"/>
          <a:ext cx="3930650" cy="338962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45560"/>
              </a:tblGrid>
              <a:tr h="302260">
                <a:tc>
                  <a:txBody>
                    <a:bodyPr/>
                    <a:lstStyle/>
                    <a:p>
                      <a:pPr marL="70485"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r>
                        <a:rPr dirty="0" sz="1250" spc="8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ANTIBIOTIC</a:t>
                      </a:r>
                      <a:r>
                        <a:rPr dirty="0" sz="1250" spc="3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250" spc="7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RECOMMENDATION</a:t>
                      </a:r>
                      <a:endParaRPr sz="1250">
                        <a:latin typeface="Calibri"/>
                        <a:cs typeface="Calibri"/>
                      </a:endParaRPr>
                    </a:p>
                  </a:txBody>
                  <a:tcPr marL="0" marR="0" marB="0" marT="7175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F58232"/>
                    </a:solidFill>
                  </a:tcPr>
                </a:tc>
              </a:tr>
              <a:tr h="344170">
                <a:tc>
                  <a:txBody>
                    <a:bodyPr/>
                    <a:lstStyle/>
                    <a:p>
                      <a:pPr marL="70485">
                        <a:lnSpc>
                          <a:spcPct val="100000"/>
                        </a:lnSpc>
                        <a:spcBef>
                          <a:spcPts val="890"/>
                        </a:spcBef>
                      </a:pPr>
                      <a:r>
                        <a:rPr dirty="0" sz="950" spc="8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Consider: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11303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FFE8D4"/>
                    </a:solidFill>
                  </a:tcPr>
                </a:tc>
              </a:tr>
              <a:tr h="2743200">
                <a:tc>
                  <a:txBody>
                    <a:bodyPr/>
                    <a:lstStyle/>
                    <a:p>
                      <a:pPr marL="150495" marR="1057275">
                        <a:lnSpc>
                          <a:spcPct val="122800"/>
                        </a:lnSpc>
                        <a:spcBef>
                          <a:spcPts val="685"/>
                        </a:spcBef>
                      </a:pPr>
                      <a:r>
                        <a:rPr dirty="0" sz="950" spc="8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Immediate</a:t>
                      </a:r>
                      <a:r>
                        <a:rPr dirty="0" sz="950" spc="3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9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treatment</a:t>
                      </a:r>
                      <a:r>
                        <a:rPr dirty="0" sz="950" spc="3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5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for</a:t>
                      </a:r>
                      <a:r>
                        <a:rPr dirty="0" sz="950" spc="4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7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maternal</a:t>
                      </a:r>
                      <a:r>
                        <a:rPr dirty="0" sz="950" spc="3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10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sepsis</a:t>
                      </a:r>
                      <a:r>
                        <a:rPr dirty="0" sz="950" spc="3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4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of </a:t>
                      </a:r>
                      <a:r>
                        <a:rPr dirty="0" sz="950" spc="7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unknown</a:t>
                      </a:r>
                      <a:r>
                        <a:rPr dirty="0" sz="950" spc="4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-1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origin:</a:t>
                      </a:r>
                      <a:endParaRPr sz="950">
                        <a:latin typeface="Calibri"/>
                        <a:cs typeface="Calibri"/>
                      </a:endParaRPr>
                    </a:p>
                    <a:p>
                      <a:pPr marL="226695" indent="-76200">
                        <a:lnSpc>
                          <a:spcPct val="100000"/>
                        </a:lnSpc>
                        <a:spcBef>
                          <a:spcPts val="260"/>
                        </a:spcBef>
                        <a:buChar char="•"/>
                        <a:tabLst>
                          <a:tab pos="226695" algn="l"/>
                        </a:tabLst>
                      </a:pPr>
                      <a:r>
                        <a:rPr dirty="0" sz="950" spc="6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Ceftriaxone</a:t>
                      </a:r>
                      <a:r>
                        <a:rPr dirty="0" sz="9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7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2g</a:t>
                      </a:r>
                      <a:r>
                        <a:rPr dirty="0" sz="9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IV </a:t>
                      </a:r>
                      <a:r>
                        <a:rPr dirty="0" sz="950" spc="114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OD</a:t>
                      </a:r>
                      <a:r>
                        <a:rPr dirty="0" sz="9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7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plus</a:t>
                      </a:r>
                      <a:r>
                        <a:rPr dirty="0" sz="9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6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metronidazole</a:t>
                      </a:r>
                      <a:r>
                        <a:rPr dirty="0" sz="9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13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500mg</a:t>
                      </a:r>
                      <a:r>
                        <a:rPr dirty="0" sz="9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IV</a:t>
                      </a:r>
                      <a:r>
                        <a:rPr dirty="0" sz="9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7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TDS</a:t>
                      </a:r>
                      <a:endParaRPr sz="950">
                        <a:latin typeface="Calibri"/>
                        <a:cs typeface="Calibri"/>
                      </a:endParaRPr>
                    </a:p>
                    <a:p>
                      <a:pPr marL="216535" marR="158115" indent="-66040">
                        <a:lnSpc>
                          <a:spcPct val="122800"/>
                        </a:lnSpc>
                        <a:spcBef>
                          <a:spcPts val="395"/>
                        </a:spcBef>
                        <a:buFont typeface="Calibri"/>
                        <a:buChar char="•"/>
                        <a:tabLst>
                          <a:tab pos="216535" algn="l"/>
                          <a:tab pos="226695" algn="l"/>
                        </a:tabLst>
                      </a:pPr>
                      <a:r>
                        <a:rPr dirty="0" sz="95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sz="950" spc="9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Add</a:t>
                      </a:r>
                      <a:r>
                        <a:rPr dirty="0" sz="9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7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dirty="0" sz="9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8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one-</a:t>
                      </a:r>
                      <a:r>
                        <a:rPr dirty="0" sz="950" spc="7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off</a:t>
                      </a:r>
                      <a:r>
                        <a:rPr dirty="0" sz="9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9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dose</a:t>
                      </a:r>
                      <a:r>
                        <a:rPr dirty="0" sz="9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of </a:t>
                      </a:r>
                      <a:r>
                        <a:rPr dirty="0" sz="950" spc="7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gentamicin</a:t>
                      </a:r>
                      <a:r>
                        <a:rPr dirty="0" sz="9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7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5mg/kg</a:t>
                      </a:r>
                      <a:r>
                        <a:rPr dirty="0" sz="950" spc="6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IV</a:t>
                      </a:r>
                      <a:r>
                        <a:rPr dirty="0" sz="9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if</a:t>
                      </a:r>
                      <a:r>
                        <a:rPr dirty="0" sz="9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6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the</a:t>
                      </a:r>
                      <a:r>
                        <a:rPr dirty="0" sz="9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6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patient</a:t>
                      </a:r>
                      <a:r>
                        <a:rPr dirty="0" sz="9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4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is </a:t>
                      </a:r>
                      <a:r>
                        <a:rPr dirty="0" sz="950" spc="7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haemodynamically</a:t>
                      </a:r>
                      <a:r>
                        <a:rPr dirty="0" sz="950" spc="7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unstable</a:t>
                      </a:r>
                      <a:endParaRPr sz="950">
                        <a:latin typeface="Calibri"/>
                        <a:cs typeface="Calibri"/>
                      </a:endParaRPr>
                    </a:p>
                    <a:p>
                      <a:pPr marL="150495" marR="325755">
                        <a:lnSpc>
                          <a:spcPct val="122800"/>
                        </a:lnSpc>
                        <a:spcBef>
                          <a:spcPts val="400"/>
                        </a:spcBef>
                      </a:pPr>
                      <a:r>
                        <a:rPr dirty="0" sz="95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If</a:t>
                      </a:r>
                      <a:r>
                        <a:rPr dirty="0" sz="950" spc="2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9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the</a:t>
                      </a:r>
                      <a:r>
                        <a:rPr dirty="0" sz="950" spc="2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8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above</a:t>
                      </a:r>
                      <a:r>
                        <a:rPr dirty="0" sz="950" spc="2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8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regimen</a:t>
                      </a:r>
                      <a:r>
                        <a:rPr dirty="0" sz="950" spc="2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7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is</a:t>
                      </a:r>
                      <a:r>
                        <a:rPr dirty="0" sz="950" spc="2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7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not</a:t>
                      </a:r>
                      <a:r>
                        <a:rPr dirty="0" sz="950" spc="3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6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available</a:t>
                      </a:r>
                      <a:r>
                        <a:rPr dirty="0" sz="950" spc="2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6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or</a:t>
                      </a:r>
                      <a:r>
                        <a:rPr dirty="0" sz="950" spc="2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9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the</a:t>
                      </a:r>
                      <a:r>
                        <a:rPr dirty="0" sz="950" spc="2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8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patient</a:t>
                      </a:r>
                      <a:r>
                        <a:rPr dirty="0" sz="950" spc="2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7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is</a:t>
                      </a:r>
                      <a:r>
                        <a:rPr dirty="0" sz="950" spc="3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5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not </a:t>
                      </a:r>
                      <a:r>
                        <a:rPr dirty="0" sz="950" spc="7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improving</a:t>
                      </a:r>
                      <a:r>
                        <a:rPr dirty="0" sz="950" spc="3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7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after</a:t>
                      </a:r>
                      <a:r>
                        <a:rPr dirty="0" sz="950" spc="3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13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48</a:t>
                      </a:r>
                      <a:r>
                        <a:rPr dirty="0" sz="950" spc="3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5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hours:</a:t>
                      </a:r>
                      <a:endParaRPr sz="950">
                        <a:latin typeface="Calibri"/>
                        <a:cs typeface="Calibri"/>
                      </a:endParaRPr>
                    </a:p>
                    <a:p>
                      <a:pPr marL="216535" marR="789940" indent="-66040">
                        <a:lnSpc>
                          <a:spcPct val="122800"/>
                        </a:lnSpc>
                        <a:spcBef>
                          <a:spcPts val="395"/>
                        </a:spcBef>
                        <a:buFont typeface="Calibri"/>
                        <a:buChar char="•"/>
                        <a:tabLst>
                          <a:tab pos="216535" algn="l"/>
                          <a:tab pos="226695" algn="l"/>
                        </a:tabLst>
                      </a:pPr>
                      <a:r>
                        <a:rPr dirty="0" sz="95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sz="950" spc="8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Seek</a:t>
                      </a:r>
                      <a:r>
                        <a:rPr dirty="0" sz="9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urgent </a:t>
                      </a:r>
                      <a:r>
                        <a:rPr dirty="0" sz="950" spc="9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advice</a:t>
                      </a:r>
                      <a:r>
                        <a:rPr dirty="0" sz="9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from </a:t>
                      </a:r>
                      <a:r>
                        <a:rPr dirty="0" sz="950" spc="7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dirty="0" sz="9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6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senior</a:t>
                      </a:r>
                      <a:r>
                        <a:rPr dirty="0" sz="9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8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decision-</a:t>
                      </a:r>
                      <a:r>
                        <a:rPr dirty="0" sz="950" spc="7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maker </a:t>
                      </a:r>
                      <a:r>
                        <a:rPr dirty="0" sz="950" spc="6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(nurse</a:t>
                      </a:r>
                      <a:r>
                        <a:rPr dirty="0" sz="9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/</a:t>
                      </a:r>
                      <a:r>
                        <a:rPr dirty="0" sz="950" spc="6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midwife </a:t>
                      </a:r>
                      <a:r>
                        <a:rPr dirty="0" sz="9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/</a:t>
                      </a:r>
                      <a:r>
                        <a:rPr dirty="0" sz="950" spc="6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clinician)</a:t>
                      </a:r>
                      <a:endParaRPr sz="950">
                        <a:latin typeface="Calibri"/>
                        <a:cs typeface="Calibri"/>
                      </a:endParaRPr>
                    </a:p>
                    <a:p>
                      <a:pPr marL="150495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r>
                        <a:rPr dirty="0" sz="95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If</a:t>
                      </a:r>
                      <a:r>
                        <a:rPr dirty="0" sz="950" spc="3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7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maternal</a:t>
                      </a:r>
                      <a:r>
                        <a:rPr dirty="0" sz="950" spc="3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7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infection</a:t>
                      </a:r>
                      <a:r>
                        <a:rPr dirty="0" sz="950" spc="3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10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source</a:t>
                      </a:r>
                      <a:r>
                        <a:rPr dirty="0" sz="950" spc="3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7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is</a:t>
                      </a:r>
                      <a:r>
                        <a:rPr dirty="0" sz="950" spc="3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6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known,</a:t>
                      </a:r>
                      <a:r>
                        <a:rPr dirty="0" sz="950" spc="3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6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or</a:t>
                      </a:r>
                      <a:r>
                        <a:rPr dirty="0" sz="950" spc="3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11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as</a:t>
                      </a:r>
                      <a:r>
                        <a:rPr dirty="0" sz="950" spc="3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9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soon</a:t>
                      </a:r>
                      <a:r>
                        <a:rPr dirty="0" sz="950" spc="3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11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as</a:t>
                      </a:r>
                      <a:r>
                        <a:rPr dirty="0" sz="950" spc="3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2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it</a:t>
                      </a:r>
                      <a:endParaRPr sz="950">
                        <a:latin typeface="Calibri"/>
                        <a:cs typeface="Calibri"/>
                      </a:endParaRPr>
                    </a:p>
                    <a:p>
                      <a:pPr marL="150495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dirty="0" sz="950" spc="7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is</a:t>
                      </a:r>
                      <a:r>
                        <a:rPr dirty="0" sz="950" spc="2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5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identified:</a:t>
                      </a:r>
                      <a:endParaRPr sz="950">
                        <a:latin typeface="Calibri"/>
                        <a:cs typeface="Calibri"/>
                      </a:endParaRPr>
                    </a:p>
                    <a:p>
                      <a:pPr marL="226695" marR="151765" indent="-76200">
                        <a:lnSpc>
                          <a:spcPct val="122800"/>
                        </a:lnSpc>
                        <a:spcBef>
                          <a:spcPts val="400"/>
                        </a:spcBef>
                        <a:buChar char="•"/>
                        <a:tabLst>
                          <a:tab pos="228600" algn="l"/>
                        </a:tabLst>
                      </a:pPr>
                      <a:r>
                        <a:rPr dirty="0" sz="950" spc="8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Adapt</a:t>
                      </a:r>
                      <a:r>
                        <a:rPr dirty="0" sz="9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6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the</a:t>
                      </a:r>
                      <a:r>
                        <a:rPr dirty="0" sz="9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6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antibiotic</a:t>
                      </a:r>
                      <a:r>
                        <a:rPr dirty="0" sz="9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9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choice</a:t>
                      </a:r>
                      <a:r>
                        <a:rPr dirty="0" sz="9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6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to</a:t>
                      </a:r>
                      <a:r>
                        <a:rPr dirty="0" sz="9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7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cover</a:t>
                      </a:r>
                      <a:r>
                        <a:rPr dirty="0" sz="9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6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that</a:t>
                      </a:r>
                      <a:r>
                        <a:rPr dirty="0" sz="9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8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source</a:t>
                      </a:r>
                      <a:r>
                        <a:rPr dirty="0" sz="9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specifically, </a:t>
                      </a:r>
                      <a:r>
                        <a:rPr dirty="0" sz="9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	</a:t>
                      </a:r>
                      <a:r>
                        <a:rPr dirty="0" sz="950" spc="8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according</a:t>
                      </a:r>
                      <a:r>
                        <a:rPr dirty="0" sz="950" spc="6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to local</a:t>
                      </a:r>
                      <a:r>
                        <a:rPr dirty="0" sz="950" spc="6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guidelines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8699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2" name="object 12" descr=""/>
          <p:cNvSpPr txBox="1"/>
          <p:nvPr/>
        </p:nvSpPr>
        <p:spPr>
          <a:xfrm>
            <a:off x="10117135" y="1088934"/>
            <a:ext cx="273685" cy="2819400"/>
          </a:xfrm>
          <a:prstGeom prst="rect">
            <a:avLst/>
          </a:prstGeom>
        </p:spPr>
        <p:txBody>
          <a:bodyPr wrap="square" lIns="0" tIns="10795" rIns="0" bIns="0" rtlCol="0" vert="vert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dirty="0" sz="1500" spc="125" b="1">
                <a:solidFill>
                  <a:srgbClr val="BB0003"/>
                </a:solidFill>
                <a:latin typeface="Calibri"/>
                <a:cs typeface="Calibri"/>
              </a:rPr>
              <a:t>The</a:t>
            </a:r>
            <a:r>
              <a:rPr dirty="0" sz="1500" spc="25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95" b="1">
                <a:solidFill>
                  <a:srgbClr val="BB0003"/>
                </a:solidFill>
                <a:latin typeface="Calibri"/>
                <a:cs typeface="Calibri"/>
              </a:rPr>
              <a:t>FAST-</a:t>
            </a:r>
            <a:r>
              <a:rPr dirty="0" sz="1500" spc="245" b="1">
                <a:solidFill>
                  <a:srgbClr val="BB0003"/>
                </a:solidFill>
                <a:latin typeface="Calibri"/>
                <a:cs typeface="Calibri"/>
              </a:rPr>
              <a:t>M</a:t>
            </a:r>
            <a:r>
              <a:rPr dirty="0" sz="1500" spc="3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110" b="1">
                <a:solidFill>
                  <a:srgbClr val="BB0003"/>
                </a:solidFill>
                <a:latin typeface="Calibri"/>
                <a:cs typeface="Calibri"/>
              </a:rPr>
              <a:t>Treatment</a:t>
            </a:r>
            <a:r>
              <a:rPr dirty="0" sz="1500" spc="3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95" b="1">
                <a:solidFill>
                  <a:srgbClr val="BB0003"/>
                </a:solidFill>
                <a:latin typeface="Calibri"/>
                <a:cs typeface="Calibri"/>
              </a:rPr>
              <a:t>Bundle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3" name="object 13" descr=""/>
          <p:cNvGrpSpPr/>
          <p:nvPr/>
        </p:nvGrpSpPr>
        <p:grpSpPr>
          <a:xfrm>
            <a:off x="383109" y="6931803"/>
            <a:ext cx="337185" cy="337185"/>
            <a:chOff x="383109" y="6931803"/>
            <a:chExt cx="337185" cy="337185"/>
          </a:xfrm>
        </p:grpSpPr>
        <p:pic>
          <p:nvPicPr>
            <p:cNvPr id="14" name="object 1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6562" y="6935253"/>
              <a:ext cx="329996" cy="329996"/>
            </a:xfrm>
            <a:prstGeom prst="rect">
              <a:avLst/>
            </a:prstGeom>
          </p:spPr>
        </p:pic>
        <p:sp>
          <p:nvSpPr>
            <p:cNvPr id="15" name="object 15" descr=""/>
            <p:cNvSpPr/>
            <p:nvPr/>
          </p:nvSpPr>
          <p:spPr>
            <a:xfrm>
              <a:off x="386557" y="6935251"/>
              <a:ext cx="330200" cy="330200"/>
            </a:xfrm>
            <a:custGeom>
              <a:avLst/>
              <a:gdLst/>
              <a:ahLst/>
              <a:cxnLst/>
              <a:rect l="l" t="t" r="r" b="b"/>
              <a:pathLst>
                <a:path w="330200" h="330200">
                  <a:moveTo>
                    <a:pt x="164998" y="329996"/>
                  </a:moveTo>
                  <a:lnTo>
                    <a:pt x="208860" y="324102"/>
                  </a:lnTo>
                  <a:lnTo>
                    <a:pt x="248274" y="307468"/>
                  </a:lnTo>
                  <a:lnTo>
                    <a:pt x="281668" y="281668"/>
                  </a:lnTo>
                  <a:lnTo>
                    <a:pt x="307468" y="248274"/>
                  </a:lnTo>
                  <a:lnTo>
                    <a:pt x="324102" y="208860"/>
                  </a:lnTo>
                  <a:lnTo>
                    <a:pt x="329996" y="164998"/>
                  </a:lnTo>
                  <a:lnTo>
                    <a:pt x="324102" y="121136"/>
                  </a:lnTo>
                  <a:lnTo>
                    <a:pt x="307468" y="81722"/>
                  </a:lnTo>
                  <a:lnTo>
                    <a:pt x="281668" y="48328"/>
                  </a:lnTo>
                  <a:lnTo>
                    <a:pt x="248274" y="22527"/>
                  </a:lnTo>
                  <a:lnTo>
                    <a:pt x="208860" y="5894"/>
                  </a:lnTo>
                  <a:lnTo>
                    <a:pt x="164998" y="0"/>
                  </a:lnTo>
                  <a:lnTo>
                    <a:pt x="121136" y="5894"/>
                  </a:lnTo>
                  <a:lnTo>
                    <a:pt x="81722" y="22527"/>
                  </a:lnTo>
                  <a:lnTo>
                    <a:pt x="48328" y="48328"/>
                  </a:lnTo>
                  <a:lnTo>
                    <a:pt x="22527" y="81722"/>
                  </a:lnTo>
                  <a:lnTo>
                    <a:pt x="5894" y="121136"/>
                  </a:lnTo>
                  <a:lnTo>
                    <a:pt x="0" y="164998"/>
                  </a:lnTo>
                  <a:lnTo>
                    <a:pt x="5894" y="208860"/>
                  </a:lnTo>
                  <a:lnTo>
                    <a:pt x="22527" y="248274"/>
                  </a:lnTo>
                  <a:lnTo>
                    <a:pt x="48328" y="281668"/>
                  </a:lnTo>
                  <a:lnTo>
                    <a:pt x="81722" y="307468"/>
                  </a:lnTo>
                  <a:lnTo>
                    <a:pt x="121136" y="324102"/>
                  </a:lnTo>
                  <a:lnTo>
                    <a:pt x="164998" y="329996"/>
                  </a:lnTo>
                  <a:close/>
                </a:path>
              </a:pathLst>
            </a:custGeom>
            <a:ln w="6896">
              <a:solidFill>
                <a:srgbClr val="BB0003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6" name="object 16" descr="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 descr=""/>
          <p:cNvSpPr txBox="1"/>
          <p:nvPr/>
        </p:nvSpPr>
        <p:spPr>
          <a:xfrm>
            <a:off x="10097910" y="512943"/>
            <a:ext cx="19875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55">
                <a:solidFill>
                  <a:srgbClr val="FFFFFF"/>
                </a:solidFill>
                <a:latin typeface="Calibri"/>
                <a:cs typeface="Calibri"/>
              </a:rPr>
              <a:t>14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8" name="object 18" descr=""/>
          <p:cNvSpPr/>
          <p:nvPr/>
        </p:nvSpPr>
        <p:spPr>
          <a:xfrm>
            <a:off x="4171500" y="7139242"/>
            <a:ext cx="3712845" cy="0"/>
          </a:xfrm>
          <a:custGeom>
            <a:avLst/>
            <a:gdLst/>
            <a:ahLst/>
            <a:cxnLst/>
            <a:rect l="l" t="t" r="r" b="b"/>
            <a:pathLst>
              <a:path w="3712845" h="0">
                <a:moveTo>
                  <a:pt x="0" y="0"/>
                </a:moveTo>
                <a:lnTo>
                  <a:pt x="371250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19" name="object 19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49823" y="6920255"/>
            <a:ext cx="380212" cy="407454"/>
          </a:xfrm>
          <a:prstGeom prst="rect">
            <a:avLst/>
          </a:prstGeom>
        </p:spPr>
      </p:pic>
      <p:pic>
        <p:nvPicPr>
          <p:cNvPr id="20" name="object 20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91540" y="6904051"/>
            <a:ext cx="411556" cy="421030"/>
          </a:xfrm>
          <a:prstGeom prst="rect">
            <a:avLst/>
          </a:prstGeom>
        </p:spPr>
      </p:pic>
      <p:grpSp>
        <p:nvGrpSpPr>
          <p:cNvPr id="21" name="object 21" descr=""/>
          <p:cNvGrpSpPr/>
          <p:nvPr/>
        </p:nvGrpSpPr>
        <p:grpSpPr>
          <a:xfrm>
            <a:off x="10032246" y="6905575"/>
            <a:ext cx="328930" cy="422275"/>
            <a:chOff x="10032246" y="6905575"/>
            <a:chExt cx="328930" cy="422275"/>
          </a:xfrm>
        </p:grpSpPr>
        <p:sp>
          <p:nvSpPr>
            <p:cNvPr id="22" name="object 22" descr="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4" name="object 24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821" y="7052177"/>
              <a:ext cx="144016" cy="161583"/>
            </a:xfrm>
            <a:prstGeom prst="rect">
              <a:avLst/>
            </a:prstGeom>
          </p:spPr>
        </p:pic>
      </p:grpSp>
      <p:pic>
        <p:nvPicPr>
          <p:cNvPr id="25" name="object 25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037004" y="6922160"/>
            <a:ext cx="437008" cy="423494"/>
          </a:xfrm>
          <a:prstGeom prst="rect">
            <a:avLst/>
          </a:prstGeom>
        </p:spPr>
      </p:pic>
      <p:sp>
        <p:nvSpPr>
          <p:cNvPr id="26" name="object 26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pc="55"/>
              <a:t>Module</a:t>
            </a:r>
            <a:r>
              <a:rPr dirty="0" spc="80"/>
              <a:t> </a:t>
            </a:r>
            <a:r>
              <a:rPr dirty="0"/>
              <a:t>3b:</a:t>
            </a:r>
            <a:r>
              <a:rPr dirty="0" spc="85"/>
              <a:t> </a:t>
            </a:r>
            <a:r>
              <a:rPr dirty="0" spc="70"/>
              <a:t>The</a:t>
            </a:r>
            <a:r>
              <a:rPr dirty="0" spc="80"/>
              <a:t> </a:t>
            </a:r>
            <a:r>
              <a:rPr dirty="0" spc="60"/>
              <a:t>FAST-</a:t>
            </a:r>
            <a:r>
              <a:rPr dirty="0" spc="175"/>
              <a:t>M</a:t>
            </a:r>
            <a:r>
              <a:rPr dirty="0" spc="85"/>
              <a:t> </a:t>
            </a:r>
            <a:r>
              <a:rPr dirty="0" spc="60"/>
              <a:t>Treatment</a:t>
            </a:r>
            <a:r>
              <a:rPr dirty="0" spc="80"/>
              <a:t> </a:t>
            </a:r>
            <a:r>
              <a:rPr dirty="0" spc="50"/>
              <a:t>Bundle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dirty="0" sz="8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85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dirty="0" sz="800" spc="55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215">
                <a:solidFill>
                  <a:srgbClr val="F87D1F"/>
                </a:solidFill>
              </a:rPr>
              <a:t>Antibiotics</a:t>
            </a:r>
          </a:p>
        </p:txBody>
      </p:sp>
      <p:sp>
        <p:nvSpPr>
          <p:cNvPr id="4" name="object 4" descr=""/>
          <p:cNvSpPr txBox="1"/>
          <p:nvPr/>
        </p:nvSpPr>
        <p:spPr>
          <a:xfrm>
            <a:off x="4595799" y="3093779"/>
            <a:ext cx="5234305" cy="3048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Char char="•"/>
              <a:tabLst>
                <a:tab pos="240665" algn="l"/>
              </a:tabLst>
            </a:pP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Remember,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that 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patients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25">
                <a:solidFill>
                  <a:srgbClr val="231F20"/>
                </a:solidFill>
                <a:latin typeface="Calibri"/>
                <a:cs typeface="Calibri"/>
              </a:rPr>
              <a:t>can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20">
                <a:solidFill>
                  <a:srgbClr val="231F20"/>
                </a:solidFill>
                <a:latin typeface="Calibri"/>
                <a:cs typeface="Calibri"/>
              </a:rPr>
              <a:t>be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allergic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to </a:t>
            </a:r>
            <a:r>
              <a:rPr dirty="0" sz="1500" spc="50">
                <a:solidFill>
                  <a:srgbClr val="231F20"/>
                </a:solidFill>
                <a:latin typeface="Calibri"/>
                <a:cs typeface="Calibri"/>
              </a:rPr>
              <a:t>penicillin</a:t>
            </a:r>
            <a:endParaRPr sz="15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65"/>
              </a:spcBef>
              <a:buClr>
                <a:srgbClr val="231F20"/>
              </a:buClr>
              <a:buFont typeface="Calibri"/>
              <a:buChar char="•"/>
            </a:pPr>
            <a:endParaRPr sz="1500">
              <a:latin typeface="Calibri"/>
              <a:cs typeface="Calibri"/>
            </a:endParaRPr>
          </a:p>
          <a:p>
            <a:pPr marL="241300" marR="95885" indent="-228600">
              <a:lnSpc>
                <a:spcPct val="122200"/>
              </a:lnSpc>
              <a:spcBef>
                <a:spcPts val="5"/>
              </a:spcBef>
              <a:buChar char="•"/>
              <a:tabLst>
                <a:tab pos="241300" algn="l"/>
              </a:tabLst>
            </a:pP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If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patient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0">
                <a:solidFill>
                  <a:srgbClr val="231F20"/>
                </a:solidFill>
                <a:latin typeface="Calibri"/>
                <a:cs typeface="Calibri"/>
              </a:rPr>
              <a:t>has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had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an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allergic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(anaphylactic)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reaction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dirty="0" sz="1500" spc="12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penicillin</a:t>
            </a:r>
            <a:r>
              <a:rPr dirty="0" sz="1500" spc="12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before,</a:t>
            </a:r>
            <a:r>
              <a:rPr dirty="0" sz="1500" spc="12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ceftriaxone</a:t>
            </a:r>
            <a:r>
              <a:rPr dirty="0" sz="1500" spc="12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should</a:t>
            </a:r>
            <a:r>
              <a:rPr dirty="0" sz="1500" spc="120">
                <a:solidFill>
                  <a:srgbClr val="231F20"/>
                </a:solidFill>
                <a:latin typeface="Calibri"/>
                <a:cs typeface="Calibri"/>
              </a:rPr>
              <a:t> be</a:t>
            </a:r>
            <a:r>
              <a:rPr dirty="0" sz="1500" spc="12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31F20"/>
                </a:solidFill>
                <a:latin typeface="Calibri"/>
                <a:cs typeface="Calibri"/>
              </a:rPr>
              <a:t>avoided: </a:t>
            </a:r>
            <a:r>
              <a:rPr dirty="0" sz="1500" spc="100">
                <a:solidFill>
                  <a:srgbClr val="231F20"/>
                </a:solidFill>
                <a:latin typeface="Calibri"/>
                <a:cs typeface="Calibri"/>
              </a:rPr>
              <a:t>vancomycin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or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clindamycin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should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20">
                <a:solidFill>
                  <a:srgbClr val="231F20"/>
                </a:solidFill>
                <a:latin typeface="Calibri"/>
                <a:cs typeface="Calibri"/>
              </a:rPr>
              <a:t>be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14">
                <a:solidFill>
                  <a:srgbClr val="231F20"/>
                </a:solidFill>
                <a:latin typeface="Calibri"/>
                <a:cs typeface="Calibri"/>
              </a:rPr>
              <a:t>used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-20">
                <a:solidFill>
                  <a:srgbClr val="231F20"/>
                </a:solidFill>
                <a:latin typeface="Calibri"/>
                <a:cs typeface="Calibri"/>
              </a:rPr>
              <a:t>with 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gentamicin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in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0">
                <a:solidFill>
                  <a:srgbClr val="231F20"/>
                </a:solidFill>
                <a:latin typeface="Calibri"/>
                <a:cs typeface="Calibri"/>
              </a:rPr>
              <a:t>these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circumstances,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0">
                <a:solidFill>
                  <a:srgbClr val="231F20"/>
                </a:solidFill>
                <a:latin typeface="Calibri"/>
                <a:cs typeface="Calibri"/>
              </a:rPr>
              <a:t>according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local 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availability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guidance</a:t>
            </a:r>
            <a:endParaRPr sz="15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65"/>
              </a:spcBef>
              <a:buClr>
                <a:srgbClr val="231F20"/>
              </a:buClr>
              <a:buFont typeface="Calibri"/>
              <a:buChar char="•"/>
            </a:pPr>
            <a:endParaRPr sz="1500">
              <a:latin typeface="Calibri"/>
              <a:cs typeface="Calibri"/>
            </a:endParaRPr>
          </a:p>
          <a:p>
            <a:pPr marL="241300" marR="5080" indent="-228600">
              <a:lnSpc>
                <a:spcPct val="122200"/>
              </a:lnSpc>
              <a:buChar char="•"/>
              <a:tabLst>
                <a:tab pos="241300" algn="l"/>
              </a:tabLst>
            </a:pP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If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patient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20">
                <a:solidFill>
                  <a:srgbClr val="231F20"/>
                </a:solidFill>
                <a:latin typeface="Calibri"/>
                <a:cs typeface="Calibri"/>
              </a:rPr>
              <a:t>does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have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an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anaphylactic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31F20"/>
                </a:solidFill>
                <a:latin typeface="Calibri"/>
                <a:cs typeface="Calibri"/>
              </a:rPr>
              <a:t>reaction, 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immediate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treatment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should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20">
                <a:solidFill>
                  <a:srgbClr val="231F20"/>
                </a:solidFill>
                <a:latin typeface="Calibri"/>
                <a:cs typeface="Calibri"/>
              </a:rPr>
              <a:t>be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given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with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adrenaline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-25">
                <a:solidFill>
                  <a:srgbClr val="231F20"/>
                </a:solidFill>
                <a:latin typeface="Calibri"/>
                <a:cs typeface="Calibri"/>
              </a:rPr>
              <a:t>IM,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hydrocortisone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IV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chlorphenamine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35">
                <a:solidFill>
                  <a:srgbClr val="231F20"/>
                </a:solidFill>
                <a:latin typeface="Calibri"/>
                <a:cs typeface="Calibri"/>
              </a:rPr>
              <a:t>IV</a:t>
            </a:r>
            <a:endParaRPr sz="1500">
              <a:latin typeface="Calibri"/>
              <a:cs typeface="Calibri"/>
            </a:endParaRPr>
          </a:p>
        </p:txBody>
      </p:sp>
      <p:graphicFrame>
        <p:nvGraphicFramePr>
          <p:cNvPr id="5" name="object 5" descr=""/>
          <p:cNvGraphicFramePr>
            <a:graphicFrameLocks noGrp="1"/>
          </p:cNvGraphicFramePr>
          <p:nvPr/>
        </p:nvGraphicFramePr>
        <p:xfrm>
          <a:off x="539906" y="3114294"/>
          <a:ext cx="3930650" cy="338962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45560"/>
              </a:tblGrid>
              <a:tr h="302260">
                <a:tc>
                  <a:txBody>
                    <a:bodyPr/>
                    <a:lstStyle/>
                    <a:p>
                      <a:pPr marL="70485"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r>
                        <a:rPr dirty="0" sz="1250" spc="8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ANTIBIOTIC</a:t>
                      </a:r>
                      <a:r>
                        <a:rPr dirty="0" sz="1250" spc="3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250" spc="7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RECOMMENDATION</a:t>
                      </a:r>
                      <a:endParaRPr sz="1250">
                        <a:latin typeface="Calibri"/>
                        <a:cs typeface="Calibri"/>
                      </a:endParaRPr>
                    </a:p>
                  </a:txBody>
                  <a:tcPr marL="0" marR="0" marB="0" marT="7175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F58232"/>
                    </a:solidFill>
                  </a:tcPr>
                </a:tc>
              </a:tr>
              <a:tr h="344170">
                <a:tc>
                  <a:txBody>
                    <a:bodyPr/>
                    <a:lstStyle/>
                    <a:p>
                      <a:pPr marL="70485">
                        <a:lnSpc>
                          <a:spcPct val="100000"/>
                        </a:lnSpc>
                        <a:spcBef>
                          <a:spcPts val="890"/>
                        </a:spcBef>
                      </a:pPr>
                      <a:r>
                        <a:rPr dirty="0" sz="950" spc="8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Consider: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11303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FFE8D4"/>
                    </a:solidFill>
                  </a:tcPr>
                </a:tc>
              </a:tr>
              <a:tr h="2743200">
                <a:tc>
                  <a:txBody>
                    <a:bodyPr/>
                    <a:lstStyle/>
                    <a:p>
                      <a:pPr marL="150495" marR="1057275">
                        <a:lnSpc>
                          <a:spcPct val="122800"/>
                        </a:lnSpc>
                        <a:spcBef>
                          <a:spcPts val="685"/>
                        </a:spcBef>
                      </a:pPr>
                      <a:r>
                        <a:rPr dirty="0" sz="950" spc="8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Immediate</a:t>
                      </a:r>
                      <a:r>
                        <a:rPr dirty="0" sz="950" spc="3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9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treatment</a:t>
                      </a:r>
                      <a:r>
                        <a:rPr dirty="0" sz="950" spc="3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5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for</a:t>
                      </a:r>
                      <a:r>
                        <a:rPr dirty="0" sz="950" spc="4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7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maternal</a:t>
                      </a:r>
                      <a:r>
                        <a:rPr dirty="0" sz="950" spc="3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10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sepsis</a:t>
                      </a:r>
                      <a:r>
                        <a:rPr dirty="0" sz="950" spc="3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4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of </a:t>
                      </a:r>
                      <a:r>
                        <a:rPr dirty="0" sz="950" spc="7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unknown</a:t>
                      </a:r>
                      <a:r>
                        <a:rPr dirty="0" sz="950" spc="4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-1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origin:</a:t>
                      </a:r>
                      <a:endParaRPr sz="950">
                        <a:latin typeface="Calibri"/>
                        <a:cs typeface="Calibri"/>
                      </a:endParaRPr>
                    </a:p>
                    <a:p>
                      <a:pPr marL="226695" indent="-76200">
                        <a:lnSpc>
                          <a:spcPct val="100000"/>
                        </a:lnSpc>
                        <a:spcBef>
                          <a:spcPts val="260"/>
                        </a:spcBef>
                        <a:buChar char="•"/>
                        <a:tabLst>
                          <a:tab pos="226695" algn="l"/>
                        </a:tabLst>
                      </a:pPr>
                      <a:r>
                        <a:rPr dirty="0" sz="950" spc="6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Ceftriaxone</a:t>
                      </a:r>
                      <a:r>
                        <a:rPr dirty="0" sz="9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7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2g</a:t>
                      </a:r>
                      <a:r>
                        <a:rPr dirty="0" sz="9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IV </a:t>
                      </a:r>
                      <a:r>
                        <a:rPr dirty="0" sz="950" spc="114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OD</a:t>
                      </a:r>
                      <a:r>
                        <a:rPr dirty="0" sz="9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7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plus</a:t>
                      </a:r>
                      <a:r>
                        <a:rPr dirty="0" sz="9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6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metronidazole</a:t>
                      </a:r>
                      <a:r>
                        <a:rPr dirty="0" sz="9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13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500mg</a:t>
                      </a:r>
                      <a:r>
                        <a:rPr dirty="0" sz="9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IV</a:t>
                      </a:r>
                      <a:r>
                        <a:rPr dirty="0" sz="9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7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TDS</a:t>
                      </a:r>
                      <a:endParaRPr sz="950">
                        <a:latin typeface="Calibri"/>
                        <a:cs typeface="Calibri"/>
                      </a:endParaRPr>
                    </a:p>
                    <a:p>
                      <a:pPr marL="216535" marR="158115" indent="-66040">
                        <a:lnSpc>
                          <a:spcPct val="122800"/>
                        </a:lnSpc>
                        <a:spcBef>
                          <a:spcPts val="395"/>
                        </a:spcBef>
                        <a:buFont typeface="Calibri"/>
                        <a:buChar char="•"/>
                        <a:tabLst>
                          <a:tab pos="216535" algn="l"/>
                          <a:tab pos="226695" algn="l"/>
                        </a:tabLst>
                      </a:pPr>
                      <a:r>
                        <a:rPr dirty="0" sz="95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sz="950" spc="9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Add</a:t>
                      </a:r>
                      <a:r>
                        <a:rPr dirty="0" sz="9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7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dirty="0" sz="9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8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one-</a:t>
                      </a:r>
                      <a:r>
                        <a:rPr dirty="0" sz="950" spc="7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off</a:t>
                      </a:r>
                      <a:r>
                        <a:rPr dirty="0" sz="9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9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dose</a:t>
                      </a:r>
                      <a:r>
                        <a:rPr dirty="0" sz="9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of </a:t>
                      </a:r>
                      <a:r>
                        <a:rPr dirty="0" sz="950" spc="7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gentamicin</a:t>
                      </a:r>
                      <a:r>
                        <a:rPr dirty="0" sz="9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7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5mg/kg</a:t>
                      </a:r>
                      <a:r>
                        <a:rPr dirty="0" sz="950" spc="6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IV</a:t>
                      </a:r>
                      <a:r>
                        <a:rPr dirty="0" sz="9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if</a:t>
                      </a:r>
                      <a:r>
                        <a:rPr dirty="0" sz="9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6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the</a:t>
                      </a:r>
                      <a:r>
                        <a:rPr dirty="0" sz="9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6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patient</a:t>
                      </a:r>
                      <a:r>
                        <a:rPr dirty="0" sz="9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4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is </a:t>
                      </a:r>
                      <a:r>
                        <a:rPr dirty="0" sz="950" spc="7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haemodynamically</a:t>
                      </a:r>
                      <a:r>
                        <a:rPr dirty="0" sz="950" spc="7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unstable</a:t>
                      </a:r>
                      <a:endParaRPr sz="950">
                        <a:latin typeface="Calibri"/>
                        <a:cs typeface="Calibri"/>
                      </a:endParaRPr>
                    </a:p>
                    <a:p>
                      <a:pPr marL="150495" marR="325755">
                        <a:lnSpc>
                          <a:spcPct val="122800"/>
                        </a:lnSpc>
                        <a:spcBef>
                          <a:spcPts val="400"/>
                        </a:spcBef>
                      </a:pPr>
                      <a:r>
                        <a:rPr dirty="0" sz="95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If</a:t>
                      </a:r>
                      <a:r>
                        <a:rPr dirty="0" sz="950" spc="2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9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the</a:t>
                      </a:r>
                      <a:r>
                        <a:rPr dirty="0" sz="950" spc="2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8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above</a:t>
                      </a:r>
                      <a:r>
                        <a:rPr dirty="0" sz="950" spc="2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8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regimen</a:t>
                      </a:r>
                      <a:r>
                        <a:rPr dirty="0" sz="950" spc="2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7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is</a:t>
                      </a:r>
                      <a:r>
                        <a:rPr dirty="0" sz="950" spc="2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7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not</a:t>
                      </a:r>
                      <a:r>
                        <a:rPr dirty="0" sz="950" spc="3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6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available</a:t>
                      </a:r>
                      <a:r>
                        <a:rPr dirty="0" sz="950" spc="2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6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or</a:t>
                      </a:r>
                      <a:r>
                        <a:rPr dirty="0" sz="950" spc="2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9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the</a:t>
                      </a:r>
                      <a:r>
                        <a:rPr dirty="0" sz="950" spc="2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8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patient</a:t>
                      </a:r>
                      <a:r>
                        <a:rPr dirty="0" sz="950" spc="2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7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is</a:t>
                      </a:r>
                      <a:r>
                        <a:rPr dirty="0" sz="950" spc="3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5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not </a:t>
                      </a:r>
                      <a:r>
                        <a:rPr dirty="0" sz="950" spc="7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improving</a:t>
                      </a:r>
                      <a:r>
                        <a:rPr dirty="0" sz="950" spc="3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7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after</a:t>
                      </a:r>
                      <a:r>
                        <a:rPr dirty="0" sz="950" spc="3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13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48</a:t>
                      </a:r>
                      <a:r>
                        <a:rPr dirty="0" sz="950" spc="3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5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hours:</a:t>
                      </a:r>
                      <a:endParaRPr sz="950">
                        <a:latin typeface="Calibri"/>
                        <a:cs typeface="Calibri"/>
                      </a:endParaRPr>
                    </a:p>
                    <a:p>
                      <a:pPr marL="216535" marR="789940" indent="-66040">
                        <a:lnSpc>
                          <a:spcPct val="122800"/>
                        </a:lnSpc>
                        <a:spcBef>
                          <a:spcPts val="395"/>
                        </a:spcBef>
                        <a:buFont typeface="Calibri"/>
                        <a:buChar char="•"/>
                        <a:tabLst>
                          <a:tab pos="216535" algn="l"/>
                          <a:tab pos="226695" algn="l"/>
                        </a:tabLst>
                      </a:pPr>
                      <a:r>
                        <a:rPr dirty="0" sz="95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sz="950" spc="8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Seek</a:t>
                      </a:r>
                      <a:r>
                        <a:rPr dirty="0" sz="9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urgent </a:t>
                      </a:r>
                      <a:r>
                        <a:rPr dirty="0" sz="950" spc="9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advice</a:t>
                      </a:r>
                      <a:r>
                        <a:rPr dirty="0" sz="9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from </a:t>
                      </a:r>
                      <a:r>
                        <a:rPr dirty="0" sz="950" spc="7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dirty="0" sz="9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6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senior</a:t>
                      </a:r>
                      <a:r>
                        <a:rPr dirty="0" sz="9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8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decision-</a:t>
                      </a:r>
                      <a:r>
                        <a:rPr dirty="0" sz="950" spc="7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maker </a:t>
                      </a:r>
                      <a:r>
                        <a:rPr dirty="0" sz="950" spc="6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(nurse</a:t>
                      </a:r>
                      <a:r>
                        <a:rPr dirty="0" sz="9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/</a:t>
                      </a:r>
                      <a:r>
                        <a:rPr dirty="0" sz="950" spc="6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midwife </a:t>
                      </a:r>
                      <a:r>
                        <a:rPr dirty="0" sz="9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/</a:t>
                      </a:r>
                      <a:r>
                        <a:rPr dirty="0" sz="950" spc="6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clinician)</a:t>
                      </a:r>
                      <a:endParaRPr sz="950">
                        <a:latin typeface="Calibri"/>
                        <a:cs typeface="Calibri"/>
                      </a:endParaRPr>
                    </a:p>
                    <a:p>
                      <a:pPr marL="150495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r>
                        <a:rPr dirty="0" sz="95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If</a:t>
                      </a:r>
                      <a:r>
                        <a:rPr dirty="0" sz="950" spc="3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7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maternal</a:t>
                      </a:r>
                      <a:r>
                        <a:rPr dirty="0" sz="950" spc="3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7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infection</a:t>
                      </a:r>
                      <a:r>
                        <a:rPr dirty="0" sz="950" spc="3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10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source</a:t>
                      </a:r>
                      <a:r>
                        <a:rPr dirty="0" sz="950" spc="3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7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is</a:t>
                      </a:r>
                      <a:r>
                        <a:rPr dirty="0" sz="950" spc="3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6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known,</a:t>
                      </a:r>
                      <a:r>
                        <a:rPr dirty="0" sz="950" spc="3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6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or</a:t>
                      </a:r>
                      <a:r>
                        <a:rPr dirty="0" sz="950" spc="3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11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as</a:t>
                      </a:r>
                      <a:r>
                        <a:rPr dirty="0" sz="950" spc="3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9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soon</a:t>
                      </a:r>
                      <a:r>
                        <a:rPr dirty="0" sz="950" spc="3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11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as</a:t>
                      </a:r>
                      <a:r>
                        <a:rPr dirty="0" sz="950" spc="3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2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it</a:t>
                      </a:r>
                      <a:endParaRPr sz="950">
                        <a:latin typeface="Calibri"/>
                        <a:cs typeface="Calibri"/>
                      </a:endParaRPr>
                    </a:p>
                    <a:p>
                      <a:pPr marL="150495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dirty="0" sz="950" spc="75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is</a:t>
                      </a:r>
                      <a:r>
                        <a:rPr dirty="0" sz="950" spc="2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5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identified:</a:t>
                      </a:r>
                      <a:endParaRPr sz="950">
                        <a:latin typeface="Calibri"/>
                        <a:cs typeface="Calibri"/>
                      </a:endParaRPr>
                    </a:p>
                    <a:p>
                      <a:pPr marL="226695" marR="151765" indent="-76200">
                        <a:lnSpc>
                          <a:spcPct val="122800"/>
                        </a:lnSpc>
                        <a:spcBef>
                          <a:spcPts val="400"/>
                        </a:spcBef>
                        <a:buChar char="•"/>
                        <a:tabLst>
                          <a:tab pos="228600" algn="l"/>
                        </a:tabLst>
                      </a:pPr>
                      <a:r>
                        <a:rPr dirty="0" sz="950" spc="8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Adapt</a:t>
                      </a:r>
                      <a:r>
                        <a:rPr dirty="0" sz="9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6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the</a:t>
                      </a:r>
                      <a:r>
                        <a:rPr dirty="0" sz="9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6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antibiotic</a:t>
                      </a:r>
                      <a:r>
                        <a:rPr dirty="0" sz="9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9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choice</a:t>
                      </a:r>
                      <a:r>
                        <a:rPr dirty="0" sz="9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6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to</a:t>
                      </a:r>
                      <a:r>
                        <a:rPr dirty="0" sz="9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7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cover</a:t>
                      </a:r>
                      <a:r>
                        <a:rPr dirty="0" sz="9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6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that</a:t>
                      </a:r>
                      <a:r>
                        <a:rPr dirty="0" sz="9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8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source</a:t>
                      </a:r>
                      <a:r>
                        <a:rPr dirty="0" sz="9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specifically, </a:t>
                      </a:r>
                      <a:r>
                        <a:rPr dirty="0" sz="9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	</a:t>
                      </a:r>
                      <a:r>
                        <a:rPr dirty="0" sz="950" spc="8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according</a:t>
                      </a:r>
                      <a:r>
                        <a:rPr dirty="0" sz="950" spc="6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to local</a:t>
                      </a:r>
                      <a:r>
                        <a:rPr dirty="0" sz="950" spc="6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9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guidelines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8699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6" name="object 6" descr=""/>
          <p:cNvSpPr/>
          <p:nvPr/>
        </p:nvSpPr>
        <p:spPr>
          <a:xfrm>
            <a:off x="2559452" y="1979466"/>
            <a:ext cx="260350" cy="0"/>
          </a:xfrm>
          <a:custGeom>
            <a:avLst/>
            <a:gdLst/>
            <a:ahLst/>
            <a:cxnLst/>
            <a:rect l="l" t="t" r="r" b="b"/>
            <a:pathLst>
              <a:path w="260350" h="0">
                <a:moveTo>
                  <a:pt x="0" y="0"/>
                </a:moveTo>
                <a:lnTo>
                  <a:pt x="260222" y="0"/>
                </a:lnTo>
              </a:path>
            </a:pathLst>
          </a:custGeom>
          <a:ln w="10673">
            <a:solidFill>
              <a:srgbClr val="221E1F"/>
            </a:solidFill>
          </a:ln>
        </p:spPr>
        <p:txBody>
          <a:bodyPr wrap="square" lIns="0" tIns="0" rIns="0" bIns="0" rtlCol="0"/>
          <a:lstStyle/>
          <a:p/>
        </p:txBody>
      </p:sp>
      <p:graphicFrame>
        <p:nvGraphicFramePr>
          <p:cNvPr id="7" name="object 7" descr=""/>
          <p:cNvGraphicFramePr>
            <a:graphicFrameLocks noGrp="1"/>
          </p:cNvGraphicFramePr>
          <p:nvPr/>
        </p:nvGraphicFramePr>
        <p:xfrm>
          <a:off x="536954" y="1477487"/>
          <a:ext cx="9095740" cy="10350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6490"/>
                <a:gridCol w="494665"/>
                <a:gridCol w="677544"/>
                <a:gridCol w="379094"/>
                <a:gridCol w="1500505"/>
                <a:gridCol w="970914"/>
                <a:gridCol w="582929"/>
                <a:gridCol w="755650"/>
                <a:gridCol w="2527299"/>
              </a:tblGrid>
              <a:tr h="269875">
                <a:tc rowSpan="3">
                  <a:txBody>
                    <a:bodyPr/>
                    <a:lstStyle/>
                    <a:p>
                      <a:pPr marL="27559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dirty="0" sz="6250" spc="51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</a:t>
                      </a:r>
                      <a:endParaRPr sz="6250">
                        <a:latin typeface="Calibri"/>
                        <a:cs typeface="Calibri"/>
                      </a:endParaRPr>
                    </a:p>
                  </a:txBody>
                  <a:tcPr marL="0" marR="0" marB="0" marT="2857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F5821F"/>
                    </a:solidFill>
                  </a:tcPr>
                </a:tc>
                <a:tc gridSpan="8"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dirty="0" sz="1100" spc="8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ANTIBIOTICS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B="0" marT="6604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0099DA"/>
                    </a:solidFill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269875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2857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F5821F"/>
                    </a:solidFill>
                  </a:tcPr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r>
                        <a:rPr dirty="0" sz="1050" spc="4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Date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6858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8E8F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64490">
                        <a:lnSpc>
                          <a:spcPct val="100000"/>
                        </a:lnSpc>
                        <a:spcBef>
                          <a:spcPts val="660"/>
                        </a:spcBef>
                        <a:tabLst>
                          <a:tab pos="693420" algn="l"/>
                        </a:tabLst>
                      </a:pPr>
                      <a:r>
                        <a:rPr dirty="0" sz="1050" spc="-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/</a:t>
                      </a:r>
                      <a:r>
                        <a:rPr dirty="0" sz="10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	</a:t>
                      </a:r>
                      <a:r>
                        <a:rPr dirty="0" sz="1050" spc="-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/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8382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r>
                        <a:rPr dirty="0" sz="1050" spc="6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Time</a:t>
                      </a:r>
                      <a:r>
                        <a:rPr dirty="0" sz="10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started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6858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8E8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r>
                        <a:rPr dirty="0" sz="1050" spc="-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: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8382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r>
                        <a:rPr dirty="0" sz="1050" spc="-1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Initials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6858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8E8F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30"/>
                        </a:spcBef>
                      </a:pPr>
                      <a:endParaRPr sz="1050">
                        <a:latin typeface="Times New Roman"/>
                        <a:cs typeface="Times New Roman"/>
                      </a:endParaRPr>
                    </a:p>
                    <a:p>
                      <a:pPr marL="31496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1050" spc="8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Give</a:t>
                      </a:r>
                      <a:r>
                        <a:rPr dirty="0" sz="1050" spc="1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6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antibiotics.</a:t>
                      </a:r>
                      <a:endParaRPr sz="1050">
                        <a:latin typeface="Calibri"/>
                        <a:cs typeface="Calibri"/>
                      </a:endParaRPr>
                    </a:p>
                    <a:p>
                      <a:pPr marL="31496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dirty="0" sz="1050" spc="114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See</a:t>
                      </a:r>
                      <a:r>
                        <a:rPr dirty="0" sz="1050" spc="7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below </a:t>
                      </a:r>
                      <a:r>
                        <a:rPr dirty="0" sz="10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for</a:t>
                      </a:r>
                      <a:r>
                        <a:rPr dirty="0" sz="1050" spc="7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9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guidance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6731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BA2026"/>
                    </a:solidFill>
                  </a:tcPr>
                </a:tc>
              </a:tr>
              <a:tr h="495300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2857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F5821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62865" marR="13081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dirty="0" sz="10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Details </a:t>
                      </a:r>
                      <a:r>
                        <a:rPr dirty="0" sz="10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/</a:t>
                      </a:r>
                      <a:r>
                        <a:rPr dirty="0" sz="10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reason not</a:t>
                      </a:r>
                      <a:r>
                        <a:rPr dirty="0" sz="1050" spc="4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7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completed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11493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8E8F7"/>
                    </a:solidFill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6731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BA2026"/>
                    </a:solidFill>
                  </a:tcPr>
                </a:tc>
              </a:tr>
            </a:tbl>
          </a:graphicData>
        </a:graphic>
      </p:graphicFrame>
      <p:sp>
        <p:nvSpPr>
          <p:cNvPr id="8" name="object 8" descr=""/>
          <p:cNvSpPr/>
          <p:nvPr/>
        </p:nvSpPr>
        <p:spPr>
          <a:xfrm>
            <a:off x="2230729" y="1979466"/>
            <a:ext cx="260350" cy="0"/>
          </a:xfrm>
          <a:custGeom>
            <a:avLst/>
            <a:gdLst/>
            <a:ahLst/>
            <a:cxnLst/>
            <a:rect l="l" t="t" r="r" b="b"/>
            <a:pathLst>
              <a:path w="260350" h="0">
                <a:moveTo>
                  <a:pt x="0" y="0"/>
                </a:moveTo>
                <a:lnTo>
                  <a:pt x="260222" y="0"/>
                </a:lnTo>
              </a:path>
            </a:pathLst>
          </a:custGeom>
          <a:ln w="10673">
            <a:solidFill>
              <a:srgbClr val="221E1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 descr=""/>
          <p:cNvSpPr/>
          <p:nvPr/>
        </p:nvSpPr>
        <p:spPr>
          <a:xfrm>
            <a:off x="2888175" y="1979466"/>
            <a:ext cx="260350" cy="0"/>
          </a:xfrm>
          <a:custGeom>
            <a:avLst/>
            <a:gdLst/>
            <a:ahLst/>
            <a:cxnLst/>
            <a:rect l="l" t="t" r="r" b="b"/>
            <a:pathLst>
              <a:path w="260350" h="0">
                <a:moveTo>
                  <a:pt x="0" y="0"/>
                </a:moveTo>
                <a:lnTo>
                  <a:pt x="260222" y="0"/>
                </a:lnTo>
              </a:path>
            </a:pathLst>
          </a:custGeom>
          <a:ln w="10673">
            <a:solidFill>
              <a:srgbClr val="221E1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 descr=""/>
          <p:cNvSpPr/>
          <p:nvPr/>
        </p:nvSpPr>
        <p:spPr>
          <a:xfrm>
            <a:off x="4806470" y="1979466"/>
            <a:ext cx="347345" cy="0"/>
          </a:xfrm>
          <a:custGeom>
            <a:avLst/>
            <a:gdLst/>
            <a:ahLst/>
            <a:cxnLst/>
            <a:rect l="l" t="t" r="r" b="b"/>
            <a:pathLst>
              <a:path w="347345" h="0">
                <a:moveTo>
                  <a:pt x="0" y="0"/>
                </a:moveTo>
                <a:lnTo>
                  <a:pt x="346963" y="0"/>
                </a:lnTo>
              </a:path>
            </a:pathLst>
          </a:custGeom>
          <a:ln w="10673">
            <a:solidFill>
              <a:srgbClr val="221E1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 descr=""/>
          <p:cNvSpPr/>
          <p:nvPr/>
        </p:nvSpPr>
        <p:spPr>
          <a:xfrm>
            <a:off x="5251929" y="1979466"/>
            <a:ext cx="347345" cy="0"/>
          </a:xfrm>
          <a:custGeom>
            <a:avLst/>
            <a:gdLst/>
            <a:ahLst/>
            <a:cxnLst/>
            <a:rect l="l" t="t" r="r" b="b"/>
            <a:pathLst>
              <a:path w="347345" h="0">
                <a:moveTo>
                  <a:pt x="0" y="0"/>
                </a:moveTo>
                <a:lnTo>
                  <a:pt x="346963" y="0"/>
                </a:lnTo>
              </a:path>
            </a:pathLst>
          </a:custGeom>
          <a:ln w="10673">
            <a:solidFill>
              <a:srgbClr val="221E1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 descr=""/>
          <p:cNvSpPr txBox="1"/>
          <p:nvPr/>
        </p:nvSpPr>
        <p:spPr>
          <a:xfrm>
            <a:off x="10117135" y="1088934"/>
            <a:ext cx="273685" cy="2819400"/>
          </a:xfrm>
          <a:prstGeom prst="rect">
            <a:avLst/>
          </a:prstGeom>
        </p:spPr>
        <p:txBody>
          <a:bodyPr wrap="square" lIns="0" tIns="10795" rIns="0" bIns="0" rtlCol="0" vert="vert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dirty="0" sz="1500" spc="125" b="1">
                <a:solidFill>
                  <a:srgbClr val="BB0003"/>
                </a:solidFill>
                <a:latin typeface="Calibri"/>
                <a:cs typeface="Calibri"/>
              </a:rPr>
              <a:t>The</a:t>
            </a:r>
            <a:r>
              <a:rPr dirty="0" sz="1500" spc="25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95" b="1">
                <a:solidFill>
                  <a:srgbClr val="BB0003"/>
                </a:solidFill>
                <a:latin typeface="Calibri"/>
                <a:cs typeface="Calibri"/>
              </a:rPr>
              <a:t>FAST-</a:t>
            </a:r>
            <a:r>
              <a:rPr dirty="0" sz="1500" spc="245" b="1">
                <a:solidFill>
                  <a:srgbClr val="BB0003"/>
                </a:solidFill>
                <a:latin typeface="Calibri"/>
                <a:cs typeface="Calibri"/>
              </a:rPr>
              <a:t>M</a:t>
            </a:r>
            <a:r>
              <a:rPr dirty="0" sz="1500" spc="3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110" b="1">
                <a:solidFill>
                  <a:srgbClr val="BB0003"/>
                </a:solidFill>
                <a:latin typeface="Calibri"/>
                <a:cs typeface="Calibri"/>
              </a:rPr>
              <a:t>Treatment</a:t>
            </a:r>
            <a:r>
              <a:rPr dirty="0" sz="1500" spc="3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95" b="1">
                <a:solidFill>
                  <a:srgbClr val="BB0003"/>
                </a:solidFill>
                <a:latin typeface="Calibri"/>
                <a:cs typeface="Calibri"/>
              </a:rPr>
              <a:t>Bundle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3" name="object 13" descr=""/>
          <p:cNvGrpSpPr/>
          <p:nvPr/>
        </p:nvGrpSpPr>
        <p:grpSpPr>
          <a:xfrm>
            <a:off x="383109" y="6931803"/>
            <a:ext cx="337185" cy="337185"/>
            <a:chOff x="383109" y="6931803"/>
            <a:chExt cx="337185" cy="337185"/>
          </a:xfrm>
        </p:grpSpPr>
        <p:pic>
          <p:nvPicPr>
            <p:cNvPr id="14" name="object 1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6562" y="6935253"/>
              <a:ext cx="329996" cy="329996"/>
            </a:xfrm>
            <a:prstGeom prst="rect">
              <a:avLst/>
            </a:prstGeom>
          </p:spPr>
        </p:pic>
        <p:sp>
          <p:nvSpPr>
            <p:cNvPr id="15" name="object 15" descr=""/>
            <p:cNvSpPr/>
            <p:nvPr/>
          </p:nvSpPr>
          <p:spPr>
            <a:xfrm>
              <a:off x="386557" y="6935251"/>
              <a:ext cx="330200" cy="330200"/>
            </a:xfrm>
            <a:custGeom>
              <a:avLst/>
              <a:gdLst/>
              <a:ahLst/>
              <a:cxnLst/>
              <a:rect l="l" t="t" r="r" b="b"/>
              <a:pathLst>
                <a:path w="330200" h="330200">
                  <a:moveTo>
                    <a:pt x="164998" y="329996"/>
                  </a:moveTo>
                  <a:lnTo>
                    <a:pt x="208860" y="324102"/>
                  </a:lnTo>
                  <a:lnTo>
                    <a:pt x="248274" y="307468"/>
                  </a:lnTo>
                  <a:lnTo>
                    <a:pt x="281668" y="281668"/>
                  </a:lnTo>
                  <a:lnTo>
                    <a:pt x="307468" y="248274"/>
                  </a:lnTo>
                  <a:lnTo>
                    <a:pt x="324102" y="208860"/>
                  </a:lnTo>
                  <a:lnTo>
                    <a:pt x="329996" y="164998"/>
                  </a:lnTo>
                  <a:lnTo>
                    <a:pt x="324102" y="121136"/>
                  </a:lnTo>
                  <a:lnTo>
                    <a:pt x="307468" y="81722"/>
                  </a:lnTo>
                  <a:lnTo>
                    <a:pt x="281668" y="48328"/>
                  </a:lnTo>
                  <a:lnTo>
                    <a:pt x="248274" y="22527"/>
                  </a:lnTo>
                  <a:lnTo>
                    <a:pt x="208860" y="5894"/>
                  </a:lnTo>
                  <a:lnTo>
                    <a:pt x="164998" y="0"/>
                  </a:lnTo>
                  <a:lnTo>
                    <a:pt x="121136" y="5894"/>
                  </a:lnTo>
                  <a:lnTo>
                    <a:pt x="81722" y="22527"/>
                  </a:lnTo>
                  <a:lnTo>
                    <a:pt x="48328" y="48328"/>
                  </a:lnTo>
                  <a:lnTo>
                    <a:pt x="22527" y="81722"/>
                  </a:lnTo>
                  <a:lnTo>
                    <a:pt x="5894" y="121136"/>
                  </a:lnTo>
                  <a:lnTo>
                    <a:pt x="0" y="164998"/>
                  </a:lnTo>
                  <a:lnTo>
                    <a:pt x="5894" y="208860"/>
                  </a:lnTo>
                  <a:lnTo>
                    <a:pt x="22527" y="248274"/>
                  </a:lnTo>
                  <a:lnTo>
                    <a:pt x="48328" y="281668"/>
                  </a:lnTo>
                  <a:lnTo>
                    <a:pt x="81722" y="307468"/>
                  </a:lnTo>
                  <a:lnTo>
                    <a:pt x="121136" y="324102"/>
                  </a:lnTo>
                  <a:lnTo>
                    <a:pt x="164998" y="329996"/>
                  </a:lnTo>
                  <a:close/>
                </a:path>
              </a:pathLst>
            </a:custGeom>
            <a:ln w="6896">
              <a:solidFill>
                <a:srgbClr val="BB0003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6" name="object 16" descr="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 descr=""/>
          <p:cNvSpPr txBox="1"/>
          <p:nvPr/>
        </p:nvSpPr>
        <p:spPr>
          <a:xfrm>
            <a:off x="10097242" y="512943"/>
            <a:ext cx="20002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50">
                <a:solidFill>
                  <a:srgbClr val="FFFFFF"/>
                </a:solidFill>
                <a:latin typeface="Calibri"/>
                <a:cs typeface="Calibri"/>
              </a:rPr>
              <a:t>15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8" name="object 18" descr=""/>
          <p:cNvSpPr/>
          <p:nvPr/>
        </p:nvSpPr>
        <p:spPr>
          <a:xfrm>
            <a:off x="4171500" y="7139242"/>
            <a:ext cx="3712845" cy="0"/>
          </a:xfrm>
          <a:custGeom>
            <a:avLst/>
            <a:gdLst/>
            <a:ahLst/>
            <a:cxnLst/>
            <a:rect l="l" t="t" r="r" b="b"/>
            <a:pathLst>
              <a:path w="3712845" h="0">
                <a:moveTo>
                  <a:pt x="0" y="0"/>
                </a:moveTo>
                <a:lnTo>
                  <a:pt x="371250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19" name="object 19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49823" y="6920255"/>
            <a:ext cx="380212" cy="407454"/>
          </a:xfrm>
          <a:prstGeom prst="rect">
            <a:avLst/>
          </a:prstGeom>
        </p:spPr>
      </p:pic>
      <p:pic>
        <p:nvPicPr>
          <p:cNvPr id="20" name="object 20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91540" y="6904051"/>
            <a:ext cx="411556" cy="421030"/>
          </a:xfrm>
          <a:prstGeom prst="rect">
            <a:avLst/>
          </a:prstGeom>
        </p:spPr>
      </p:pic>
      <p:grpSp>
        <p:nvGrpSpPr>
          <p:cNvPr id="21" name="object 21" descr=""/>
          <p:cNvGrpSpPr/>
          <p:nvPr/>
        </p:nvGrpSpPr>
        <p:grpSpPr>
          <a:xfrm>
            <a:off x="10032246" y="6905575"/>
            <a:ext cx="328930" cy="422275"/>
            <a:chOff x="10032246" y="6905575"/>
            <a:chExt cx="328930" cy="422275"/>
          </a:xfrm>
        </p:grpSpPr>
        <p:sp>
          <p:nvSpPr>
            <p:cNvPr id="22" name="object 22" descr="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4" name="object 24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821" y="7052177"/>
              <a:ext cx="144016" cy="161583"/>
            </a:xfrm>
            <a:prstGeom prst="rect">
              <a:avLst/>
            </a:prstGeom>
          </p:spPr>
        </p:pic>
      </p:grpSp>
      <p:pic>
        <p:nvPicPr>
          <p:cNvPr id="25" name="object 25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037004" y="6922160"/>
            <a:ext cx="437008" cy="423494"/>
          </a:xfrm>
          <a:prstGeom prst="rect">
            <a:avLst/>
          </a:prstGeom>
        </p:spPr>
      </p:pic>
      <p:sp>
        <p:nvSpPr>
          <p:cNvPr id="26" name="object 26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pc="55"/>
              <a:t>Module</a:t>
            </a:r>
            <a:r>
              <a:rPr dirty="0" spc="80"/>
              <a:t> </a:t>
            </a:r>
            <a:r>
              <a:rPr dirty="0"/>
              <a:t>3b:</a:t>
            </a:r>
            <a:r>
              <a:rPr dirty="0" spc="85"/>
              <a:t> </a:t>
            </a:r>
            <a:r>
              <a:rPr dirty="0" spc="70"/>
              <a:t>The</a:t>
            </a:r>
            <a:r>
              <a:rPr dirty="0" spc="80"/>
              <a:t> </a:t>
            </a:r>
            <a:r>
              <a:rPr dirty="0" spc="60"/>
              <a:t>FAST-</a:t>
            </a:r>
            <a:r>
              <a:rPr dirty="0" spc="175"/>
              <a:t>M</a:t>
            </a:r>
            <a:r>
              <a:rPr dirty="0" spc="85"/>
              <a:t> </a:t>
            </a:r>
            <a:r>
              <a:rPr dirty="0" spc="60"/>
              <a:t>Treatment</a:t>
            </a:r>
            <a:r>
              <a:rPr dirty="0" spc="80"/>
              <a:t> </a:t>
            </a:r>
            <a:r>
              <a:rPr dirty="0" spc="50"/>
              <a:t>Bundle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dirty="0" sz="8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85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dirty="0" sz="800" spc="55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215">
                <a:solidFill>
                  <a:srgbClr val="F87D1F"/>
                </a:solidFill>
              </a:rPr>
              <a:t>Antibiotics</a:t>
            </a:r>
          </a:p>
        </p:txBody>
      </p:sp>
      <p:sp>
        <p:nvSpPr>
          <p:cNvPr id="4" name="object 4" descr=""/>
          <p:cNvSpPr txBox="1"/>
          <p:nvPr/>
        </p:nvSpPr>
        <p:spPr>
          <a:xfrm>
            <a:off x="527300" y="3496363"/>
            <a:ext cx="2645410" cy="14224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treatment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guidelines </a:t>
            </a:r>
            <a:r>
              <a:rPr dirty="0" sz="1500" spc="-25">
                <a:solidFill>
                  <a:srgbClr val="231F20"/>
                </a:solidFill>
                <a:latin typeface="Calibri"/>
                <a:cs typeface="Calibri"/>
              </a:rPr>
              <a:t>for </a:t>
            </a:r>
            <a:r>
              <a:rPr dirty="0" sz="1500" spc="120">
                <a:solidFill>
                  <a:srgbClr val="231F20"/>
                </a:solidFill>
                <a:latin typeface="Calibri"/>
                <a:cs typeface="Calibri"/>
              </a:rPr>
              <a:t>sepsis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of 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unknown 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source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30">
                <a:solidFill>
                  <a:srgbClr val="231F20"/>
                </a:solidFill>
                <a:latin typeface="Calibri"/>
                <a:cs typeface="Calibri"/>
              </a:rPr>
              <a:t>are 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included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in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APT-</a:t>
            </a:r>
            <a:r>
              <a:rPr dirty="0" sz="1500" spc="145">
                <a:solidFill>
                  <a:srgbClr val="231F20"/>
                </a:solidFill>
                <a:latin typeface="Calibri"/>
                <a:cs typeface="Calibri"/>
              </a:rPr>
              <a:t>Sepsis 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Gestation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Wheel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poster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for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reference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on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40">
                <a:solidFill>
                  <a:srgbClr val="231F20"/>
                </a:solidFill>
                <a:latin typeface="Calibri"/>
                <a:cs typeface="Calibri"/>
              </a:rPr>
              <a:t>ward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5" name="object 5" descr=""/>
          <p:cNvGrpSpPr/>
          <p:nvPr/>
        </p:nvGrpSpPr>
        <p:grpSpPr>
          <a:xfrm>
            <a:off x="3718599" y="2554564"/>
            <a:ext cx="6388735" cy="4093845"/>
            <a:chOff x="3718599" y="2554564"/>
            <a:chExt cx="6388735" cy="4093845"/>
          </a:xfrm>
        </p:grpSpPr>
        <p:pic>
          <p:nvPicPr>
            <p:cNvPr id="6" name="object 6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207568" y="2554564"/>
              <a:ext cx="3899508" cy="4093297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718599" y="3365995"/>
              <a:ext cx="3035831" cy="2862008"/>
            </a:xfrm>
            <a:prstGeom prst="rect">
              <a:avLst/>
            </a:prstGeom>
          </p:spPr>
        </p:pic>
      </p:grpSp>
      <p:grpSp>
        <p:nvGrpSpPr>
          <p:cNvPr id="8" name="object 8" descr=""/>
          <p:cNvGrpSpPr/>
          <p:nvPr/>
        </p:nvGrpSpPr>
        <p:grpSpPr>
          <a:xfrm>
            <a:off x="2559452" y="1751812"/>
            <a:ext cx="4466590" cy="766445"/>
            <a:chOff x="2559452" y="1751812"/>
            <a:chExt cx="4466590" cy="766445"/>
          </a:xfrm>
        </p:grpSpPr>
        <p:sp>
          <p:nvSpPr>
            <p:cNvPr id="9" name="object 9" descr=""/>
            <p:cNvSpPr/>
            <p:nvPr/>
          </p:nvSpPr>
          <p:spPr>
            <a:xfrm>
              <a:off x="2838869" y="1751812"/>
              <a:ext cx="4186554" cy="766445"/>
            </a:xfrm>
            <a:custGeom>
              <a:avLst/>
              <a:gdLst/>
              <a:ahLst/>
              <a:cxnLst/>
              <a:rect l="l" t="t" r="r" b="b"/>
              <a:pathLst>
                <a:path w="4186554" h="766444">
                  <a:moveTo>
                    <a:pt x="4186555" y="0"/>
                  </a:moveTo>
                  <a:lnTo>
                    <a:pt x="3431425" y="0"/>
                  </a:lnTo>
                  <a:lnTo>
                    <a:pt x="3431425" y="270344"/>
                  </a:lnTo>
                  <a:lnTo>
                    <a:pt x="2849181" y="270344"/>
                  </a:lnTo>
                  <a:lnTo>
                    <a:pt x="2849181" y="0"/>
                  </a:lnTo>
                  <a:lnTo>
                    <a:pt x="1878685" y="0"/>
                  </a:lnTo>
                  <a:lnTo>
                    <a:pt x="1878685" y="270344"/>
                  </a:lnTo>
                  <a:lnTo>
                    <a:pt x="0" y="270344"/>
                  </a:lnTo>
                  <a:lnTo>
                    <a:pt x="0" y="765975"/>
                  </a:lnTo>
                  <a:lnTo>
                    <a:pt x="4186542" y="765975"/>
                  </a:lnTo>
                  <a:lnTo>
                    <a:pt x="4186542" y="270344"/>
                  </a:lnTo>
                  <a:lnTo>
                    <a:pt x="41865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 descr=""/>
            <p:cNvSpPr/>
            <p:nvPr/>
          </p:nvSpPr>
          <p:spPr>
            <a:xfrm>
              <a:off x="2559452" y="1979466"/>
              <a:ext cx="3039745" cy="0"/>
            </a:xfrm>
            <a:custGeom>
              <a:avLst/>
              <a:gdLst/>
              <a:ahLst/>
              <a:cxnLst/>
              <a:rect l="l" t="t" r="r" b="b"/>
              <a:pathLst>
                <a:path w="3039745" h="0">
                  <a:moveTo>
                    <a:pt x="0" y="0"/>
                  </a:moveTo>
                  <a:lnTo>
                    <a:pt x="260222" y="0"/>
                  </a:lnTo>
                </a:path>
                <a:path w="3039745" h="0">
                  <a:moveTo>
                    <a:pt x="328723" y="0"/>
                  </a:moveTo>
                  <a:lnTo>
                    <a:pt x="588945" y="0"/>
                  </a:lnTo>
                </a:path>
                <a:path w="3039745" h="0">
                  <a:moveTo>
                    <a:pt x="2247018" y="0"/>
                  </a:moveTo>
                  <a:lnTo>
                    <a:pt x="2593981" y="0"/>
                  </a:lnTo>
                </a:path>
                <a:path w="3039745" h="0">
                  <a:moveTo>
                    <a:pt x="2692476" y="0"/>
                  </a:moveTo>
                  <a:lnTo>
                    <a:pt x="3039439" y="0"/>
                  </a:lnTo>
                </a:path>
              </a:pathLst>
            </a:custGeom>
            <a:ln w="10673">
              <a:solidFill>
                <a:srgbClr val="221E1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aphicFrame>
        <p:nvGraphicFramePr>
          <p:cNvPr id="11" name="object 11" descr=""/>
          <p:cNvGraphicFramePr>
            <a:graphicFrameLocks noGrp="1"/>
          </p:cNvGraphicFramePr>
          <p:nvPr/>
        </p:nvGraphicFramePr>
        <p:xfrm>
          <a:off x="536954" y="1477487"/>
          <a:ext cx="9095740" cy="10350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6490"/>
                <a:gridCol w="494665"/>
                <a:gridCol w="677544"/>
                <a:gridCol w="379094"/>
                <a:gridCol w="1500505"/>
                <a:gridCol w="970914"/>
                <a:gridCol w="582929"/>
                <a:gridCol w="755650"/>
                <a:gridCol w="2527299"/>
              </a:tblGrid>
              <a:tr h="269875">
                <a:tc rowSpan="3">
                  <a:txBody>
                    <a:bodyPr/>
                    <a:lstStyle/>
                    <a:p>
                      <a:pPr marL="27559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dirty="0" sz="6250" spc="51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</a:t>
                      </a:r>
                      <a:endParaRPr sz="6250">
                        <a:latin typeface="Calibri"/>
                        <a:cs typeface="Calibri"/>
                      </a:endParaRPr>
                    </a:p>
                  </a:txBody>
                  <a:tcPr marL="0" marR="0" marB="0" marT="2857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F5821F"/>
                    </a:solidFill>
                  </a:tcPr>
                </a:tc>
                <a:tc gridSpan="8"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dirty="0" sz="1100" spc="8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ANTIBIOTICS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B="0" marT="6604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0099DA"/>
                    </a:solidFill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269875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2857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F5821F"/>
                    </a:solidFill>
                  </a:tcPr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r>
                        <a:rPr dirty="0" sz="1050" spc="4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Date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6858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8E8F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64490">
                        <a:lnSpc>
                          <a:spcPct val="100000"/>
                        </a:lnSpc>
                        <a:spcBef>
                          <a:spcPts val="660"/>
                        </a:spcBef>
                        <a:tabLst>
                          <a:tab pos="693420" algn="l"/>
                        </a:tabLst>
                      </a:pPr>
                      <a:r>
                        <a:rPr dirty="0" sz="1050" spc="-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/</a:t>
                      </a:r>
                      <a:r>
                        <a:rPr dirty="0" sz="10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	</a:t>
                      </a:r>
                      <a:r>
                        <a:rPr dirty="0" sz="1050" spc="-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/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8382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r>
                        <a:rPr dirty="0" sz="1050" spc="6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Time</a:t>
                      </a:r>
                      <a:r>
                        <a:rPr dirty="0" sz="10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started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6858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8E8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r>
                        <a:rPr dirty="0" sz="1050" spc="-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: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8382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r>
                        <a:rPr dirty="0" sz="1050" spc="-1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Initials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6858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8E8F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30"/>
                        </a:spcBef>
                      </a:pPr>
                      <a:endParaRPr sz="1050">
                        <a:latin typeface="Times New Roman"/>
                        <a:cs typeface="Times New Roman"/>
                      </a:endParaRPr>
                    </a:p>
                    <a:p>
                      <a:pPr marL="31496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1050" spc="8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Give</a:t>
                      </a:r>
                      <a:r>
                        <a:rPr dirty="0" sz="1050" spc="1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6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antibiotics.</a:t>
                      </a:r>
                      <a:endParaRPr sz="1050">
                        <a:latin typeface="Calibri"/>
                        <a:cs typeface="Calibri"/>
                      </a:endParaRPr>
                    </a:p>
                    <a:p>
                      <a:pPr marL="31496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dirty="0" sz="1050" spc="114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See</a:t>
                      </a:r>
                      <a:r>
                        <a:rPr dirty="0" sz="1050" spc="7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below </a:t>
                      </a:r>
                      <a:r>
                        <a:rPr dirty="0" sz="10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for</a:t>
                      </a:r>
                      <a:r>
                        <a:rPr dirty="0" sz="1050" spc="7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9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guidance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6731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BA2026"/>
                    </a:solidFill>
                  </a:tcPr>
                </a:tc>
              </a:tr>
              <a:tr h="495300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2857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F5821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62865" marR="13081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dirty="0" sz="10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Details </a:t>
                      </a:r>
                      <a:r>
                        <a:rPr dirty="0" sz="10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/</a:t>
                      </a:r>
                      <a:r>
                        <a:rPr dirty="0" sz="10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reason not</a:t>
                      </a:r>
                      <a:r>
                        <a:rPr dirty="0" sz="1050" spc="4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7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completed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11493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8E8F7"/>
                    </a:solidFill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6731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BA2026"/>
                    </a:solidFill>
                  </a:tcPr>
                </a:tc>
              </a:tr>
            </a:tbl>
          </a:graphicData>
        </a:graphic>
      </p:graphicFrame>
      <p:sp>
        <p:nvSpPr>
          <p:cNvPr id="12" name="object 12" descr=""/>
          <p:cNvSpPr/>
          <p:nvPr/>
        </p:nvSpPr>
        <p:spPr>
          <a:xfrm>
            <a:off x="2230729" y="1979466"/>
            <a:ext cx="260350" cy="0"/>
          </a:xfrm>
          <a:custGeom>
            <a:avLst/>
            <a:gdLst/>
            <a:ahLst/>
            <a:cxnLst/>
            <a:rect l="l" t="t" r="r" b="b"/>
            <a:pathLst>
              <a:path w="260350" h="0">
                <a:moveTo>
                  <a:pt x="0" y="0"/>
                </a:moveTo>
                <a:lnTo>
                  <a:pt x="260222" y="0"/>
                </a:lnTo>
              </a:path>
            </a:pathLst>
          </a:custGeom>
          <a:ln w="10673">
            <a:solidFill>
              <a:srgbClr val="221E1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 descr=""/>
          <p:cNvSpPr txBox="1"/>
          <p:nvPr/>
        </p:nvSpPr>
        <p:spPr>
          <a:xfrm>
            <a:off x="10117135" y="1088934"/>
            <a:ext cx="273685" cy="2819400"/>
          </a:xfrm>
          <a:prstGeom prst="rect">
            <a:avLst/>
          </a:prstGeom>
        </p:spPr>
        <p:txBody>
          <a:bodyPr wrap="square" lIns="0" tIns="10795" rIns="0" bIns="0" rtlCol="0" vert="vert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dirty="0" sz="1500" spc="125" b="1">
                <a:solidFill>
                  <a:srgbClr val="BB0003"/>
                </a:solidFill>
                <a:latin typeface="Calibri"/>
                <a:cs typeface="Calibri"/>
              </a:rPr>
              <a:t>The</a:t>
            </a:r>
            <a:r>
              <a:rPr dirty="0" sz="1500" spc="25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95" b="1">
                <a:solidFill>
                  <a:srgbClr val="BB0003"/>
                </a:solidFill>
                <a:latin typeface="Calibri"/>
                <a:cs typeface="Calibri"/>
              </a:rPr>
              <a:t>FAST-</a:t>
            </a:r>
            <a:r>
              <a:rPr dirty="0" sz="1500" spc="245" b="1">
                <a:solidFill>
                  <a:srgbClr val="BB0003"/>
                </a:solidFill>
                <a:latin typeface="Calibri"/>
                <a:cs typeface="Calibri"/>
              </a:rPr>
              <a:t>M</a:t>
            </a:r>
            <a:r>
              <a:rPr dirty="0" sz="1500" spc="3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110" b="1">
                <a:solidFill>
                  <a:srgbClr val="BB0003"/>
                </a:solidFill>
                <a:latin typeface="Calibri"/>
                <a:cs typeface="Calibri"/>
              </a:rPr>
              <a:t>Treatment</a:t>
            </a:r>
            <a:r>
              <a:rPr dirty="0" sz="1500" spc="3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95" b="1">
                <a:solidFill>
                  <a:srgbClr val="BB0003"/>
                </a:solidFill>
                <a:latin typeface="Calibri"/>
                <a:cs typeface="Calibri"/>
              </a:rPr>
              <a:t>Bundle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4" name="object 14" descr=""/>
          <p:cNvGrpSpPr/>
          <p:nvPr/>
        </p:nvGrpSpPr>
        <p:grpSpPr>
          <a:xfrm>
            <a:off x="383109" y="6931803"/>
            <a:ext cx="337185" cy="337185"/>
            <a:chOff x="383109" y="6931803"/>
            <a:chExt cx="337185" cy="337185"/>
          </a:xfrm>
        </p:grpSpPr>
        <p:pic>
          <p:nvPicPr>
            <p:cNvPr id="15" name="object 1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6562" y="6935253"/>
              <a:ext cx="329996" cy="329996"/>
            </a:xfrm>
            <a:prstGeom prst="rect">
              <a:avLst/>
            </a:prstGeom>
          </p:spPr>
        </p:pic>
        <p:sp>
          <p:nvSpPr>
            <p:cNvPr id="16" name="object 16" descr=""/>
            <p:cNvSpPr/>
            <p:nvPr/>
          </p:nvSpPr>
          <p:spPr>
            <a:xfrm>
              <a:off x="386557" y="6935251"/>
              <a:ext cx="330200" cy="330200"/>
            </a:xfrm>
            <a:custGeom>
              <a:avLst/>
              <a:gdLst/>
              <a:ahLst/>
              <a:cxnLst/>
              <a:rect l="l" t="t" r="r" b="b"/>
              <a:pathLst>
                <a:path w="330200" h="330200">
                  <a:moveTo>
                    <a:pt x="164998" y="329996"/>
                  </a:moveTo>
                  <a:lnTo>
                    <a:pt x="208860" y="324102"/>
                  </a:lnTo>
                  <a:lnTo>
                    <a:pt x="248274" y="307468"/>
                  </a:lnTo>
                  <a:lnTo>
                    <a:pt x="281668" y="281668"/>
                  </a:lnTo>
                  <a:lnTo>
                    <a:pt x="307468" y="248274"/>
                  </a:lnTo>
                  <a:lnTo>
                    <a:pt x="324102" y="208860"/>
                  </a:lnTo>
                  <a:lnTo>
                    <a:pt x="329996" y="164998"/>
                  </a:lnTo>
                  <a:lnTo>
                    <a:pt x="324102" y="121136"/>
                  </a:lnTo>
                  <a:lnTo>
                    <a:pt x="307468" y="81722"/>
                  </a:lnTo>
                  <a:lnTo>
                    <a:pt x="281668" y="48328"/>
                  </a:lnTo>
                  <a:lnTo>
                    <a:pt x="248274" y="22527"/>
                  </a:lnTo>
                  <a:lnTo>
                    <a:pt x="208860" y="5894"/>
                  </a:lnTo>
                  <a:lnTo>
                    <a:pt x="164998" y="0"/>
                  </a:lnTo>
                  <a:lnTo>
                    <a:pt x="121136" y="5894"/>
                  </a:lnTo>
                  <a:lnTo>
                    <a:pt x="81722" y="22527"/>
                  </a:lnTo>
                  <a:lnTo>
                    <a:pt x="48328" y="48328"/>
                  </a:lnTo>
                  <a:lnTo>
                    <a:pt x="22527" y="81722"/>
                  </a:lnTo>
                  <a:lnTo>
                    <a:pt x="5894" y="121136"/>
                  </a:lnTo>
                  <a:lnTo>
                    <a:pt x="0" y="164998"/>
                  </a:lnTo>
                  <a:lnTo>
                    <a:pt x="5894" y="208860"/>
                  </a:lnTo>
                  <a:lnTo>
                    <a:pt x="22527" y="248274"/>
                  </a:lnTo>
                  <a:lnTo>
                    <a:pt x="48328" y="281668"/>
                  </a:lnTo>
                  <a:lnTo>
                    <a:pt x="81722" y="307468"/>
                  </a:lnTo>
                  <a:lnTo>
                    <a:pt x="121136" y="324102"/>
                  </a:lnTo>
                  <a:lnTo>
                    <a:pt x="164998" y="329996"/>
                  </a:lnTo>
                  <a:close/>
                </a:path>
              </a:pathLst>
            </a:custGeom>
            <a:ln w="6896">
              <a:solidFill>
                <a:srgbClr val="BB0003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7" name="object 17" descr="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 descr=""/>
          <p:cNvSpPr txBox="1"/>
          <p:nvPr/>
        </p:nvSpPr>
        <p:spPr>
          <a:xfrm>
            <a:off x="10095529" y="512943"/>
            <a:ext cx="20320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45">
                <a:solidFill>
                  <a:srgbClr val="FFFFFF"/>
                </a:solidFill>
                <a:latin typeface="Calibri"/>
                <a:cs typeface="Calibri"/>
              </a:rPr>
              <a:t>16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9" name="object 19" descr=""/>
          <p:cNvSpPr/>
          <p:nvPr/>
        </p:nvSpPr>
        <p:spPr>
          <a:xfrm>
            <a:off x="4171500" y="7139242"/>
            <a:ext cx="3712845" cy="0"/>
          </a:xfrm>
          <a:custGeom>
            <a:avLst/>
            <a:gdLst/>
            <a:ahLst/>
            <a:cxnLst/>
            <a:rect l="l" t="t" r="r" b="b"/>
            <a:pathLst>
              <a:path w="3712845" h="0">
                <a:moveTo>
                  <a:pt x="0" y="0"/>
                </a:moveTo>
                <a:lnTo>
                  <a:pt x="371250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20" name="object 20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349823" y="6920255"/>
            <a:ext cx="380212" cy="407454"/>
          </a:xfrm>
          <a:prstGeom prst="rect">
            <a:avLst/>
          </a:prstGeom>
        </p:spPr>
      </p:pic>
      <p:pic>
        <p:nvPicPr>
          <p:cNvPr id="21" name="object 21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691540" y="6904051"/>
            <a:ext cx="411556" cy="421030"/>
          </a:xfrm>
          <a:prstGeom prst="rect">
            <a:avLst/>
          </a:prstGeom>
        </p:spPr>
      </p:pic>
      <p:grpSp>
        <p:nvGrpSpPr>
          <p:cNvPr id="22" name="object 22" descr=""/>
          <p:cNvGrpSpPr/>
          <p:nvPr/>
        </p:nvGrpSpPr>
        <p:grpSpPr>
          <a:xfrm>
            <a:off x="10032246" y="6905575"/>
            <a:ext cx="328930" cy="422275"/>
            <a:chOff x="10032246" y="6905575"/>
            <a:chExt cx="328930" cy="422275"/>
          </a:xfrm>
        </p:grpSpPr>
        <p:sp>
          <p:nvSpPr>
            <p:cNvPr id="23" name="object 23" descr="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5" name="object 25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094821" y="7052177"/>
              <a:ext cx="144016" cy="161583"/>
            </a:xfrm>
            <a:prstGeom prst="rect">
              <a:avLst/>
            </a:prstGeom>
          </p:spPr>
        </p:pic>
      </p:grpSp>
      <p:pic>
        <p:nvPicPr>
          <p:cNvPr id="26" name="object 26" descr="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037004" y="6922160"/>
            <a:ext cx="437008" cy="423494"/>
          </a:xfrm>
          <a:prstGeom prst="rect">
            <a:avLst/>
          </a:prstGeom>
        </p:spPr>
      </p:pic>
      <p:sp>
        <p:nvSpPr>
          <p:cNvPr id="27" name="object 27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pc="55"/>
              <a:t>Module</a:t>
            </a:r>
            <a:r>
              <a:rPr dirty="0" spc="80"/>
              <a:t> </a:t>
            </a:r>
            <a:r>
              <a:rPr dirty="0"/>
              <a:t>3b:</a:t>
            </a:r>
            <a:r>
              <a:rPr dirty="0" spc="85"/>
              <a:t> </a:t>
            </a:r>
            <a:r>
              <a:rPr dirty="0" spc="70"/>
              <a:t>The</a:t>
            </a:r>
            <a:r>
              <a:rPr dirty="0" spc="80"/>
              <a:t> </a:t>
            </a:r>
            <a:r>
              <a:rPr dirty="0" spc="60"/>
              <a:t>FAST-</a:t>
            </a:r>
            <a:r>
              <a:rPr dirty="0" spc="175"/>
              <a:t>M</a:t>
            </a:r>
            <a:r>
              <a:rPr dirty="0" spc="85"/>
              <a:t> </a:t>
            </a:r>
            <a:r>
              <a:rPr dirty="0" spc="60"/>
              <a:t>Treatment</a:t>
            </a:r>
            <a:r>
              <a:rPr dirty="0" spc="80"/>
              <a:t> </a:t>
            </a:r>
            <a:r>
              <a:rPr dirty="0" spc="50"/>
              <a:t>Bundle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dirty="0" sz="8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85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dirty="0" sz="800" spc="55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285">
                <a:solidFill>
                  <a:srgbClr val="263976"/>
                </a:solidFill>
              </a:rPr>
              <a:t>Source</a:t>
            </a:r>
            <a:r>
              <a:rPr dirty="0" spc="35">
                <a:solidFill>
                  <a:srgbClr val="263976"/>
                </a:solidFill>
              </a:rPr>
              <a:t> </a:t>
            </a:r>
            <a:r>
              <a:rPr dirty="0" spc="204">
                <a:solidFill>
                  <a:srgbClr val="263976"/>
                </a:solidFill>
              </a:rPr>
              <a:t>control</a:t>
            </a:r>
          </a:p>
        </p:txBody>
      </p:sp>
      <p:sp>
        <p:nvSpPr>
          <p:cNvPr id="4" name="object 4" descr=""/>
          <p:cNvSpPr/>
          <p:nvPr/>
        </p:nvSpPr>
        <p:spPr>
          <a:xfrm>
            <a:off x="2558968" y="1931381"/>
            <a:ext cx="260350" cy="0"/>
          </a:xfrm>
          <a:custGeom>
            <a:avLst/>
            <a:gdLst/>
            <a:ahLst/>
            <a:cxnLst/>
            <a:rect l="l" t="t" r="r" b="b"/>
            <a:pathLst>
              <a:path w="260350" h="0">
                <a:moveTo>
                  <a:pt x="0" y="0"/>
                </a:moveTo>
                <a:lnTo>
                  <a:pt x="260222" y="0"/>
                </a:lnTo>
              </a:path>
            </a:pathLst>
          </a:custGeom>
          <a:ln w="10673">
            <a:solidFill>
              <a:srgbClr val="221E1F"/>
            </a:solidFill>
          </a:ln>
        </p:spPr>
        <p:txBody>
          <a:bodyPr wrap="square" lIns="0" tIns="0" rIns="0" bIns="0" rtlCol="0"/>
          <a:lstStyle/>
          <a:p/>
        </p:txBody>
      </p:sp>
      <p:graphicFrame>
        <p:nvGraphicFramePr>
          <p:cNvPr id="5" name="object 5" descr=""/>
          <p:cNvGraphicFramePr>
            <a:graphicFrameLocks noGrp="1"/>
          </p:cNvGraphicFramePr>
          <p:nvPr/>
        </p:nvGraphicFramePr>
        <p:xfrm>
          <a:off x="536470" y="1429404"/>
          <a:ext cx="9095740" cy="10350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6490"/>
                <a:gridCol w="494665"/>
                <a:gridCol w="677544"/>
                <a:gridCol w="379094"/>
                <a:gridCol w="1500505"/>
                <a:gridCol w="970914"/>
                <a:gridCol w="582929"/>
                <a:gridCol w="755650"/>
                <a:gridCol w="2527299"/>
              </a:tblGrid>
              <a:tr h="269875">
                <a:tc rowSpan="3">
                  <a:txBody>
                    <a:bodyPr/>
                    <a:lstStyle/>
                    <a:p>
                      <a:pPr marL="316865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dirty="0" sz="6250" spc="71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</a:t>
                      </a:r>
                      <a:endParaRPr sz="6250">
                        <a:latin typeface="Calibri"/>
                        <a:cs typeface="Calibri"/>
                      </a:endParaRPr>
                    </a:p>
                  </a:txBody>
                  <a:tcPr marL="0" marR="0" marB="0" marT="635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263977"/>
                    </a:solidFill>
                  </a:tcPr>
                </a:tc>
                <a:tc gridSpan="8"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dirty="0" sz="1100" spc="1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SOURCE</a:t>
                      </a:r>
                      <a:r>
                        <a:rPr dirty="0" sz="1100" spc="2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27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control</a:t>
                      </a:r>
                      <a:r>
                        <a:rPr dirty="0" baseline="2525" sz="1650" spc="44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3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(identify</a:t>
                      </a:r>
                      <a:r>
                        <a:rPr dirty="0" baseline="2525" sz="1650" spc="37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6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and</a:t>
                      </a:r>
                      <a:r>
                        <a:rPr dirty="0" baseline="2525" sz="1650" spc="44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27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treat</a:t>
                      </a:r>
                      <a:r>
                        <a:rPr dirty="0" baseline="2525" sz="1650" spc="44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the</a:t>
                      </a:r>
                      <a:r>
                        <a:rPr dirty="0" baseline="2525" sz="1650" spc="37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72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source</a:t>
                      </a:r>
                      <a:r>
                        <a:rPr dirty="0" baseline="2525" sz="1650" spc="44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04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of</a:t>
                      </a:r>
                      <a:r>
                        <a:rPr dirty="0" baseline="2525" sz="1650" spc="44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12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infection)</a:t>
                      </a:r>
                      <a:endParaRPr baseline="2525" sz="1650">
                        <a:latin typeface="Calibri"/>
                        <a:cs typeface="Calibri"/>
                      </a:endParaRPr>
                    </a:p>
                  </a:txBody>
                  <a:tcPr marL="0" marR="0" marB="0" marT="6604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0099DA"/>
                    </a:solidFill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269875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635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263977"/>
                    </a:solidFill>
                  </a:tcPr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r>
                        <a:rPr dirty="0" sz="1050" spc="4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Date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6858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8E8F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64490">
                        <a:lnSpc>
                          <a:spcPct val="100000"/>
                        </a:lnSpc>
                        <a:spcBef>
                          <a:spcPts val="660"/>
                        </a:spcBef>
                        <a:tabLst>
                          <a:tab pos="693420" algn="l"/>
                        </a:tabLst>
                      </a:pPr>
                      <a:r>
                        <a:rPr dirty="0" sz="1050" spc="-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/</a:t>
                      </a:r>
                      <a:r>
                        <a:rPr dirty="0" sz="10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	</a:t>
                      </a:r>
                      <a:r>
                        <a:rPr dirty="0" sz="1050" spc="-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/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8382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r>
                        <a:rPr dirty="0" sz="1050" spc="6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Time</a:t>
                      </a:r>
                      <a:r>
                        <a:rPr dirty="0" sz="10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6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considered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6858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8E8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r>
                        <a:rPr dirty="0" sz="1050" spc="-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: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8382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r>
                        <a:rPr dirty="0" sz="1050" spc="-1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Initials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6858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8E8F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endParaRPr sz="1050">
                        <a:latin typeface="Times New Roman"/>
                        <a:cs typeface="Times New Roman"/>
                      </a:endParaRPr>
                    </a:p>
                    <a:p>
                      <a:pPr marL="314960" marR="145415">
                        <a:lnSpc>
                          <a:spcPct val="119200"/>
                        </a:lnSpc>
                      </a:pPr>
                      <a:r>
                        <a:rPr dirty="0" sz="1050" spc="7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Identify</a:t>
                      </a:r>
                      <a:r>
                        <a:rPr dirty="0" sz="1050" spc="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1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and</a:t>
                      </a:r>
                      <a:r>
                        <a:rPr dirty="0" sz="1050" spc="2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8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control</a:t>
                      </a:r>
                      <a:r>
                        <a:rPr dirty="0" sz="1050" spc="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9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the</a:t>
                      </a:r>
                      <a:r>
                        <a:rPr dirty="0" sz="1050" spc="2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7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source. </a:t>
                      </a:r>
                      <a:r>
                        <a:rPr dirty="0" sz="1050" spc="114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See</a:t>
                      </a:r>
                      <a:r>
                        <a:rPr dirty="0" sz="1050" spc="7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below </a:t>
                      </a:r>
                      <a:r>
                        <a:rPr dirty="0" sz="10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for</a:t>
                      </a:r>
                      <a:r>
                        <a:rPr dirty="0" sz="1050" spc="7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9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guidance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3683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BA2026"/>
                    </a:solidFill>
                  </a:tcPr>
                </a:tc>
              </a:tr>
              <a:tr h="495300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635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26397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62865" marR="13081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dirty="0" sz="10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Details </a:t>
                      </a:r>
                      <a:r>
                        <a:rPr dirty="0" sz="10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/</a:t>
                      </a:r>
                      <a:r>
                        <a:rPr dirty="0" sz="10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reason not</a:t>
                      </a:r>
                      <a:r>
                        <a:rPr dirty="0" sz="1050" spc="4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7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completed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11493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8E8F7"/>
                    </a:solidFill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3683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BA2026"/>
                    </a:solidFill>
                  </a:tcPr>
                </a:tc>
              </a:tr>
            </a:tbl>
          </a:graphicData>
        </a:graphic>
      </p:graphicFrame>
      <p:sp>
        <p:nvSpPr>
          <p:cNvPr id="6" name="object 6" descr=""/>
          <p:cNvSpPr/>
          <p:nvPr/>
        </p:nvSpPr>
        <p:spPr>
          <a:xfrm>
            <a:off x="2230245" y="1931381"/>
            <a:ext cx="260350" cy="0"/>
          </a:xfrm>
          <a:custGeom>
            <a:avLst/>
            <a:gdLst/>
            <a:ahLst/>
            <a:cxnLst/>
            <a:rect l="l" t="t" r="r" b="b"/>
            <a:pathLst>
              <a:path w="260350" h="0">
                <a:moveTo>
                  <a:pt x="0" y="0"/>
                </a:moveTo>
                <a:lnTo>
                  <a:pt x="260222" y="0"/>
                </a:lnTo>
              </a:path>
            </a:pathLst>
          </a:custGeom>
          <a:ln w="10673">
            <a:solidFill>
              <a:srgbClr val="221E1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 descr=""/>
          <p:cNvSpPr/>
          <p:nvPr/>
        </p:nvSpPr>
        <p:spPr>
          <a:xfrm>
            <a:off x="2887691" y="1931381"/>
            <a:ext cx="260350" cy="0"/>
          </a:xfrm>
          <a:custGeom>
            <a:avLst/>
            <a:gdLst/>
            <a:ahLst/>
            <a:cxnLst/>
            <a:rect l="l" t="t" r="r" b="b"/>
            <a:pathLst>
              <a:path w="260350" h="0">
                <a:moveTo>
                  <a:pt x="0" y="0"/>
                </a:moveTo>
                <a:lnTo>
                  <a:pt x="260222" y="0"/>
                </a:lnTo>
              </a:path>
            </a:pathLst>
          </a:custGeom>
          <a:ln w="10673">
            <a:solidFill>
              <a:srgbClr val="221E1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 descr=""/>
          <p:cNvSpPr/>
          <p:nvPr/>
        </p:nvSpPr>
        <p:spPr>
          <a:xfrm>
            <a:off x="4805986" y="1931381"/>
            <a:ext cx="347345" cy="0"/>
          </a:xfrm>
          <a:custGeom>
            <a:avLst/>
            <a:gdLst/>
            <a:ahLst/>
            <a:cxnLst/>
            <a:rect l="l" t="t" r="r" b="b"/>
            <a:pathLst>
              <a:path w="347345" h="0">
                <a:moveTo>
                  <a:pt x="0" y="0"/>
                </a:moveTo>
                <a:lnTo>
                  <a:pt x="346963" y="0"/>
                </a:lnTo>
              </a:path>
            </a:pathLst>
          </a:custGeom>
          <a:ln w="10673">
            <a:solidFill>
              <a:srgbClr val="221E1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 descr=""/>
          <p:cNvSpPr/>
          <p:nvPr/>
        </p:nvSpPr>
        <p:spPr>
          <a:xfrm>
            <a:off x="5251444" y="1931381"/>
            <a:ext cx="347345" cy="0"/>
          </a:xfrm>
          <a:custGeom>
            <a:avLst/>
            <a:gdLst/>
            <a:ahLst/>
            <a:cxnLst/>
            <a:rect l="l" t="t" r="r" b="b"/>
            <a:pathLst>
              <a:path w="347345" h="0">
                <a:moveTo>
                  <a:pt x="0" y="0"/>
                </a:moveTo>
                <a:lnTo>
                  <a:pt x="346963" y="0"/>
                </a:lnTo>
              </a:path>
            </a:pathLst>
          </a:custGeom>
          <a:ln w="10673">
            <a:solidFill>
              <a:srgbClr val="221E1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 descr=""/>
          <p:cNvSpPr txBox="1"/>
          <p:nvPr/>
        </p:nvSpPr>
        <p:spPr>
          <a:xfrm>
            <a:off x="529099" y="3490592"/>
            <a:ext cx="1952625" cy="1701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After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starting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urgent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treatment</a:t>
            </a:r>
            <a:r>
              <a:rPr dirty="0" sz="1500" spc="114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for</a:t>
            </a:r>
            <a:r>
              <a:rPr dirty="0" sz="1500" spc="114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10">
                <a:solidFill>
                  <a:srgbClr val="231F20"/>
                </a:solidFill>
                <a:latin typeface="Calibri"/>
                <a:cs typeface="Calibri"/>
              </a:rPr>
              <a:t>sepsis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of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unknown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source,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source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of 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the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infection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25">
                <a:solidFill>
                  <a:srgbClr val="231F20"/>
                </a:solidFill>
                <a:latin typeface="Calibri"/>
                <a:cs typeface="Calibri"/>
              </a:rPr>
              <a:t>can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20">
                <a:solidFill>
                  <a:srgbClr val="231F20"/>
                </a:solidFill>
                <a:latin typeface="Calibri"/>
                <a:cs typeface="Calibri"/>
              </a:rPr>
              <a:t>be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more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carefully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considered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1" name="object 11" descr=""/>
          <p:cNvSpPr txBox="1"/>
          <p:nvPr/>
        </p:nvSpPr>
        <p:spPr>
          <a:xfrm>
            <a:off x="2885770" y="3490592"/>
            <a:ext cx="2131695" cy="14224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dirty="0" sz="1500" spc="125">
                <a:solidFill>
                  <a:srgbClr val="231F20"/>
                </a:solidFill>
                <a:latin typeface="Calibri"/>
                <a:cs typeface="Calibri"/>
              </a:rPr>
              <a:t>Some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antibiotics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25">
                <a:solidFill>
                  <a:srgbClr val="231F20"/>
                </a:solidFill>
                <a:latin typeface="Calibri"/>
                <a:cs typeface="Calibri"/>
              </a:rPr>
              <a:t>do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40">
                <a:solidFill>
                  <a:srgbClr val="231F20"/>
                </a:solidFill>
                <a:latin typeface="Calibri"/>
                <a:cs typeface="Calibri"/>
              </a:rPr>
              <a:t>not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penetrate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every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part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40">
                <a:solidFill>
                  <a:srgbClr val="231F20"/>
                </a:solidFill>
                <a:latin typeface="Calibri"/>
                <a:cs typeface="Calibri"/>
              </a:rPr>
              <a:t>of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body, 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31F20"/>
                </a:solidFill>
                <a:latin typeface="Calibri"/>
                <a:cs typeface="Calibri"/>
              </a:rPr>
              <a:t>therefore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not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always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reach</a:t>
            </a:r>
            <a:endParaRPr sz="15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 infection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2" name="object 12" descr=""/>
          <p:cNvSpPr txBox="1"/>
          <p:nvPr/>
        </p:nvSpPr>
        <p:spPr>
          <a:xfrm>
            <a:off x="5242439" y="3490592"/>
            <a:ext cx="2232025" cy="22606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Remember,</a:t>
            </a:r>
            <a:r>
              <a:rPr dirty="0" sz="1500" spc="5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the 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antibiotics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are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in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the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blood: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they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25">
                <a:solidFill>
                  <a:srgbClr val="231F20"/>
                </a:solidFill>
                <a:latin typeface="Calibri"/>
                <a:cs typeface="Calibri"/>
              </a:rPr>
              <a:t>do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not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reach </a:t>
            </a:r>
            <a:r>
              <a:rPr dirty="0" sz="1500" spc="120">
                <a:solidFill>
                  <a:srgbClr val="231F20"/>
                </a:solidFill>
                <a:latin typeface="Calibri"/>
                <a:cs typeface="Calibri"/>
              </a:rPr>
              <a:t>deep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31F20"/>
                </a:solidFill>
                <a:latin typeface="Calibri"/>
                <a:cs typeface="Calibri"/>
              </a:rPr>
              <a:t>into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45">
                <a:solidFill>
                  <a:srgbClr val="231F20"/>
                </a:solidFill>
                <a:latin typeface="Calibri"/>
                <a:cs typeface="Calibri"/>
              </a:rPr>
              <a:t>abscesses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and </a:t>
            </a:r>
            <a:r>
              <a:rPr dirty="0" sz="1500" spc="100">
                <a:solidFill>
                  <a:srgbClr val="231F20"/>
                </a:solidFill>
                <a:latin typeface="Calibri"/>
                <a:cs typeface="Calibri"/>
              </a:rPr>
              <a:t>sometimes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need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35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endParaRPr sz="1500">
              <a:latin typeface="Calibri"/>
              <a:cs typeface="Calibri"/>
            </a:endParaRPr>
          </a:p>
          <a:p>
            <a:pPr marL="12700" marR="347980">
              <a:lnSpc>
                <a:spcPct val="122200"/>
              </a:lnSpc>
            </a:pPr>
            <a:r>
              <a:rPr dirty="0" sz="1500" spc="120">
                <a:solidFill>
                  <a:srgbClr val="231F20"/>
                </a:solidFill>
                <a:latin typeface="Calibri"/>
                <a:cs typeface="Calibri"/>
              </a:rPr>
              <a:t>be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at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high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20">
                <a:solidFill>
                  <a:srgbClr val="231F20"/>
                </a:solidFill>
                <a:latin typeface="Calibri"/>
                <a:cs typeface="Calibri"/>
              </a:rPr>
              <a:t>dose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35">
                <a:solidFill>
                  <a:srgbClr val="231F20"/>
                </a:solidFill>
                <a:latin typeface="Calibri"/>
                <a:cs typeface="Calibri"/>
              </a:rPr>
              <a:t>to </a:t>
            </a:r>
            <a:r>
              <a:rPr dirty="0" sz="1500" spc="120">
                <a:solidFill>
                  <a:srgbClr val="231F20"/>
                </a:solidFill>
                <a:latin typeface="Calibri"/>
                <a:cs typeface="Calibri"/>
              </a:rPr>
              <a:t>cross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31F20"/>
                </a:solidFill>
                <a:latin typeface="Calibri"/>
                <a:cs typeface="Calibri"/>
              </a:rPr>
              <a:t>into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20">
                <a:solidFill>
                  <a:srgbClr val="231F20"/>
                </a:solidFill>
                <a:latin typeface="Calibri"/>
                <a:cs typeface="Calibri"/>
              </a:rPr>
              <a:t>blood-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brain-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barrier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3" name="object 13" descr=""/>
          <p:cNvSpPr txBox="1"/>
          <p:nvPr/>
        </p:nvSpPr>
        <p:spPr>
          <a:xfrm>
            <a:off x="7599108" y="3490592"/>
            <a:ext cx="1903095" cy="3098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262255">
              <a:lnSpc>
                <a:spcPct val="122200"/>
              </a:lnSpc>
              <a:spcBef>
                <a:spcPts val="100"/>
              </a:spcBef>
            </a:pP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In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addition,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0">
                <a:solidFill>
                  <a:srgbClr val="231F20"/>
                </a:solidFill>
                <a:latin typeface="Calibri"/>
                <a:cs typeface="Calibri"/>
              </a:rPr>
              <a:t>some 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antibiotics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cannot </a:t>
            </a:r>
            <a:r>
              <a:rPr dirty="0" sz="1500" spc="120">
                <a:solidFill>
                  <a:srgbClr val="231F20"/>
                </a:solidFill>
                <a:latin typeface="Calibri"/>
                <a:cs typeface="Calibri"/>
              </a:rPr>
              <a:t>cross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from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gut</a:t>
            </a:r>
            <a:endParaRPr sz="1500">
              <a:latin typeface="Calibri"/>
              <a:cs typeface="Calibri"/>
            </a:endParaRPr>
          </a:p>
          <a:p>
            <a:pPr marL="12700" marR="5080">
              <a:lnSpc>
                <a:spcPct val="122200"/>
              </a:lnSpc>
            </a:pP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blood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vice </a:t>
            </a:r>
            <a:r>
              <a:rPr dirty="0" sz="1500" spc="50">
                <a:solidFill>
                  <a:srgbClr val="231F20"/>
                </a:solidFill>
                <a:latin typeface="Calibri"/>
                <a:cs typeface="Calibri"/>
              </a:rPr>
              <a:t>versa:</a:t>
            </a:r>
            <a:r>
              <a:rPr dirty="0" sz="1500" spc="13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for</a:t>
            </a:r>
            <a:r>
              <a:rPr dirty="0" sz="1500" spc="13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31F20"/>
                </a:solidFill>
                <a:latin typeface="Calibri"/>
                <a:cs typeface="Calibri"/>
              </a:rPr>
              <a:t>example,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colitis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25">
                <a:solidFill>
                  <a:srgbClr val="231F20"/>
                </a:solidFill>
                <a:latin typeface="Calibri"/>
                <a:cs typeface="Calibri"/>
              </a:rPr>
              <a:t>caused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by </a:t>
            </a:r>
            <a:r>
              <a:rPr dirty="0" sz="1500" spc="90" i="1">
                <a:solidFill>
                  <a:srgbClr val="231F20"/>
                </a:solidFill>
                <a:latin typeface="Calibri"/>
                <a:cs typeface="Calibri"/>
              </a:rPr>
              <a:t>Clostridium</a:t>
            </a:r>
            <a:r>
              <a:rPr dirty="0" sz="1500" spc="125" i="1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0" i="1">
                <a:solidFill>
                  <a:srgbClr val="231F20"/>
                </a:solidFill>
                <a:latin typeface="Calibri"/>
                <a:cs typeface="Calibri"/>
              </a:rPr>
              <a:t>difficile</a:t>
            </a:r>
            <a:r>
              <a:rPr dirty="0" sz="1500" spc="50" i="1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0">
                <a:solidFill>
                  <a:srgbClr val="231F20"/>
                </a:solidFill>
                <a:latin typeface="Calibri"/>
                <a:cs typeface="Calibri"/>
              </a:rPr>
              <a:t>cannot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20">
                <a:solidFill>
                  <a:srgbClr val="231F20"/>
                </a:solidFill>
                <a:latin typeface="Calibri"/>
                <a:cs typeface="Calibri"/>
              </a:rPr>
              <a:t>be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treated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by </a:t>
            </a:r>
            <a:r>
              <a:rPr dirty="0" sz="1500" spc="100">
                <a:solidFill>
                  <a:srgbClr val="231F20"/>
                </a:solidFill>
                <a:latin typeface="Calibri"/>
                <a:cs typeface="Calibri"/>
              </a:rPr>
              <a:t>vancomycin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IV </a:t>
            </a:r>
            <a:r>
              <a:rPr dirty="0" sz="1500" spc="130">
                <a:solidFill>
                  <a:srgbClr val="231F20"/>
                </a:solidFill>
                <a:latin typeface="Calibri"/>
                <a:cs typeface="Calibri"/>
              </a:rPr>
              <a:t>as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-25">
                <a:solidFill>
                  <a:srgbClr val="231F20"/>
                </a:solidFill>
                <a:latin typeface="Calibri"/>
                <a:cs typeface="Calibri"/>
              </a:rPr>
              <a:t>it </a:t>
            </a:r>
            <a:r>
              <a:rPr dirty="0" sz="1500" spc="120">
                <a:solidFill>
                  <a:srgbClr val="231F20"/>
                </a:solidFill>
                <a:latin typeface="Calibri"/>
                <a:cs typeface="Calibri"/>
              </a:rPr>
              <a:t>does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not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get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31F20"/>
                </a:solidFill>
                <a:latin typeface="Calibri"/>
                <a:cs typeface="Calibri"/>
              </a:rPr>
              <a:t>into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the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gastrointestinal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tract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4" name="object 14" descr=""/>
          <p:cNvSpPr/>
          <p:nvPr/>
        </p:nvSpPr>
        <p:spPr>
          <a:xfrm>
            <a:off x="541794" y="3203181"/>
            <a:ext cx="2209800" cy="200660"/>
          </a:xfrm>
          <a:custGeom>
            <a:avLst/>
            <a:gdLst/>
            <a:ahLst/>
            <a:cxnLst/>
            <a:rect l="l" t="t" r="r" b="b"/>
            <a:pathLst>
              <a:path w="2209800" h="200660">
                <a:moveTo>
                  <a:pt x="2209546" y="0"/>
                </a:moveTo>
                <a:lnTo>
                  <a:pt x="0" y="0"/>
                </a:lnTo>
                <a:lnTo>
                  <a:pt x="0" y="200533"/>
                </a:lnTo>
                <a:lnTo>
                  <a:pt x="2209546" y="200533"/>
                </a:lnTo>
                <a:lnTo>
                  <a:pt x="2209546" y="0"/>
                </a:lnTo>
                <a:close/>
              </a:path>
            </a:pathLst>
          </a:custGeom>
          <a:solidFill>
            <a:srgbClr val="26397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 descr=""/>
          <p:cNvSpPr/>
          <p:nvPr/>
        </p:nvSpPr>
        <p:spPr>
          <a:xfrm>
            <a:off x="2898470" y="3203181"/>
            <a:ext cx="2209800" cy="200660"/>
          </a:xfrm>
          <a:custGeom>
            <a:avLst/>
            <a:gdLst/>
            <a:ahLst/>
            <a:cxnLst/>
            <a:rect l="l" t="t" r="r" b="b"/>
            <a:pathLst>
              <a:path w="2209800" h="200660">
                <a:moveTo>
                  <a:pt x="2209546" y="0"/>
                </a:moveTo>
                <a:lnTo>
                  <a:pt x="0" y="0"/>
                </a:lnTo>
                <a:lnTo>
                  <a:pt x="0" y="200533"/>
                </a:lnTo>
                <a:lnTo>
                  <a:pt x="2209546" y="200533"/>
                </a:lnTo>
                <a:lnTo>
                  <a:pt x="2209546" y="0"/>
                </a:lnTo>
                <a:close/>
              </a:path>
            </a:pathLst>
          </a:custGeom>
          <a:solidFill>
            <a:srgbClr val="26397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 descr=""/>
          <p:cNvSpPr/>
          <p:nvPr/>
        </p:nvSpPr>
        <p:spPr>
          <a:xfrm>
            <a:off x="5255145" y="3203181"/>
            <a:ext cx="2209800" cy="200660"/>
          </a:xfrm>
          <a:custGeom>
            <a:avLst/>
            <a:gdLst/>
            <a:ahLst/>
            <a:cxnLst/>
            <a:rect l="l" t="t" r="r" b="b"/>
            <a:pathLst>
              <a:path w="2209800" h="200660">
                <a:moveTo>
                  <a:pt x="2209545" y="0"/>
                </a:moveTo>
                <a:lnTo>
                  <a:pt x="0" y="0"/>
                </a:lnTo>
                <a:lnTo>
                  <a:pt x="0" y="200533"/>
                </a:lnTo>
                <a:lnTo>
                  <a:pt x="2209545" y="200533"/>
                </a:lnTo>
                <a:lnTo>
                  <a:pt x="2209545" y="0"/>
                </a:lnTo>
                <a:close/>
              </a:path>
            </a:pathLst>
          </a:custGeom>
          <a:solidFill>
            <a:srgbClr val="26397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 descr=""/>
          <p:cNvSpPr/>
          <p:nvPr/>
        </p:nvSpPr>
        <p:spPr>
          <a:xfrm>
            <a:off x="7611808" y="3203181"/>
            <a:ext cx="2209800" cy="200660"/>
          </a:xfrm>
          <a:custGeom>
            <a:avLst/>
            <a:gdLst/>
            <a:ahLst/>
            <a:cxnLst/>
            <a:rect l="l" t="t" r="r" b="b"/>
            <a:pathLst>
              <a:path w="2209800" h="200660">
                <a:moveTo>
                  <a:pt x="2209546" y="0"/>
                </a:moveTo>
                <a:lnTo>
                  <a:pt x="0" y="0"/>
                </a:lnTo>
                <a:lnTo>
                  <a:pt x="0" y="200533"/>
                </a:lnTo>
                <a:lnTo>
                  <a:pt x="2209546" y="200533"/>
                </a:lnTo>
                <a:lnTo>
                  <a:pt x="2209546" y="0"/>
                </a:lnTo>
                <a:close/>
              </a:path>
            </a:pathLst>
          </a:custGeom>
          <a:solidFill>
            <a:srgbClr val="26397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 descr=""/>
          <p:cNvSpPr txBox="1"/>
          <p:nvPr/>
        </p:nvSpPr>
        <p:spPr>
          <a:xfrm>
            <a:off x="10117135" y="1088934"/>
            <a:ext cx="273685" cy="2819400"/>
          </a:xfrm>
          <a:prstGeom prst="rect">
            <a:avLst/>
          </a:prstGeom>
        </p:spPr>
        <p:txBody>
          <a:bodyPr wrap="square" lIns="0" tIns="10795" rIns="0" bIns="0" rtlCol="0" vert="vert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dirty="0" sz="1500" spc="125" b="1">
                <a:solidFill>
                  <a:srgbClr val="BB0003"/>
                </a:solidFill>
                <a:latin typeface="Calibri"/>
                <a:cs typeface="Calibri"/>
              </a:rPr>
              <a:t>The</a:t>
            </a:r>
            <a:r>
              <a:rPr dirty="0" sz="1500" spc="25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95" b="1">
                <a:solidFill>
                  <a:srgbClr val="BB0003"/>
                </a:solidFill>
                <a:latin typeface="Calibri"/>
                <a:cs typeface="Calibri"/>
              </a:rPr>
              <a:t>FAST-</a:t>
            </a:r>
            <a:r>
              <a:rPr dirty="0" sz="1500" spc="245" b="1">
                <a:solidFill>
                  <a:srgbClr val="BB0003"/>
                </a:solidFill>
                <a:latin typeface="Calibri"/>
                <a:cs typeface="Calibri"/>
              </a:rPr>
              <a:t>M</a:t>
            </a:r>
            <a:r>
              <a:rPr dirty="0" sz="1500" spc="3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110" b="1">
                <a:solidFill>
                  <a:srgbClr val="BB0003"/>
                </a:solidFill>
                <a:latin typeface="Calibri"/>
                <a:cs typeface="Calibri"/>
              </a:rPr>
              <a:t>Treatment</a:t>
            </a:r>
            <a:r>
              <a:rPr dirty="0" sz="1500" spc="3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95" b="1">
                <a:solidFill>
                  <a:srgbClr val="BB0003"/>
                </a:solidFill>
                <a:latin typeface="Calibri"/>
                <a:cs typeface="Calibri"/>
              </a:rPr>
              <a:t>Bundle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9" name="object 19" descr=""/>
          <p:cNvGrpSpPr/>
          <p:nvPr/>
        </p:nvGrpSpPr>
        <p:grpSpPr>
          <a:xfrm>
            <a:off x="383109" y="6931803"/>
            <a:ext cx="337185" cy="337185"/>
            <a:chOff x="383109" y="6931803"/>
            <a:chExt cx="337185" cy="337185"/>
          </a:xfrm>
        </p:grpSpPr>
        <p:pic>
          <p:nvPicPr>
            <p:cNvPr id="20" name="object 20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6562" y="6935253"/>
              <a:ext cx="329996" cy="329996"/>
            </a:xfrm>
            <a:prstGeom prst="rect">
              <a:avLst/>
            </a:prstGeom>
          </p:spPr>
        </p:pic>
        <p:sp>
          <p:nvSpPr>
            <p:cNvPr id="21" name="object 21" descr=""/>
            <p:cNvSpPr/>
            <p:nvPr/>
          </p:nvSpPr>
          <p:spPr>
            <a:xfrm>
              <a:off x="386557" y="6935251"/>
              <a:ext cx="330200" cy="330200"/>
            </a:xfrm>
            <a:custGeom>
              <a:avLst/>
              <a:gdLst/>
              <a:ahLst/>
              <a:cxnLst/>
              <a:rect l="l" t="t" r="r" b="b"/>
              <a:pathLst>
                <a:path w="330200" h="330200">
                  <a:moveTo>
                    <a:pt x="164998" y="329996"/>
                  </a:moveTo>
                  <a:lnTo>
                    <a:pt x="208860" y="324102"/>
                  </a:lnTo>
                  <a:lnTo>
                    <a:pt x="248274" y="307468"/>
                  </a:lnTo>
                  <a:lnTo>
                    <a:pt x="281668" y="281668"/>
                  </a:lnTo>
                  <a:lnTo>
                    <a:pt x="307468" y="248274"/>
                  </a:lnTo>
                  <a:lnTo>
                    <a:pt x="324102" y="208860"/>
                  </a:lnTo>
                  <a:lnTo>
                    <a:pt x="329996" y="164998"/>
                  </a:lnTo>
                  <a:lnTo>
                    <a:pt x="324102" y="121136"/>
                  </a:lnTo>
                  <a:lnTo>
                    <a:pt x="307468" y="81722"/>
                  </a:lnTo>
                  <a:lnTo>
                    <a:pt x="281668" y="48328"/>
                  </a:lnTo>
                  <a:lnTo>
                    <a:pt x="248274" y="22527"/>
                  </a:lnTo>
                  <a:lnTo>
                    <a:pt x="208860" y="5894"/>
                  </a:lnTo>
                  <a:lnTo>
                    <a:pt x="164998" y="0"/>
                  </a:lnTo>
                  <a:lnTo>
                    <a:pt x="121136" y="5894"/>
                  </a:lnTo>
                  <a:lnTo>
                    <a:pt x="81722" y="22527"/>
                  </a:lnTo>
                  <a:lnTo>
                    <a:pt x="48328" y="48328"/>
                  </a:lnTo>
                  <a:lnTo>
                    <a:pt x="22527" y="81722"/>
                  </a:lnTo>
                  <a:lnTo>
                    <a:pt x="5894" y="121136"/>
                  </a:lnTo>
                  <a:lnTo>
                    <a:pt x="0" y="164998"/>
                  </a:lnTo>
                  <a:lnTo>
                    <a:pt x="5894" y="208860"/>
                  </a:lnTo>
                  <a:lnTo>
                    <a:pt x="22527" y="248274"/>
                  </a:lnTo>
                  <a:lnTo>
                    <a:pt x="48328" y="281668"/>
                  </a:lnTo>
                  <a:lnTo>
                    <a:pt x="81722" y="307468"/>
                  </a:lnTo>
                  <a:lnTo>
                    <a:pt x="121136" y="324102"/>
                  </a:lnTo>
                  <a:lnTo>
                    <a:pt x="164998" y="329996"/>
                  </a:lnTo>
                  <a:close/>
                </a:path>
              </a:pathLst>
            </a:custGeom>
            <a:ln w="6896">
              <a:solidFill>
                <a:srgbClr val="BB0003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2" name="object 22" descr="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 descr=""/>
          <p:cNvSpPr txBox="1"/>
          <p:nvPr/>
        </p:nvSpPr>
        <p:spPr>
          <a:xfrm>
            <a:off x="10104769" y="512943"/>
            <a:ext cx="18478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110">
                <a:solidFill>
                  <a:srgbClr val="FFFFFF"/>
                </a:solidFill>
                <a:latin typeface="Calibri"/>
                <a:cs typeface="Calibri"/>
              </a:rPr>
              <a:t>17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4" name="object 24" descr=""/>
          <p:cNvSpPr/>
          <p:nvPr/>
        </p:nvSpPr>
        <p:spPr>
          <a:xfrm>
            <a:off x="4171500" y="7139242"/>
            <a:ext cx="3712845" cy="0"/>
          </a:xfrm>
          <a:custGeom>
            <a:avLst/>
            <a:gdLst/>
            <a:ahLst/>
            <a:cxnLst/>
            <a:rect l="l" t="t" r="r" b="b"/>
            <a:pathLst>
              <a:path w="3712845" h="0">
                <a:moveTo>
                  <a:pt x="0" y="0"/>
                </a:moveTo>
                <a:lnTo>
                  <a:pt x="371250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25" name="object 25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49823" y="6920255"/>
            <a:ext cx="380212" cy="407454"/>
          </a:xfrm>
          <a:prstGeom prst="rect">
            <a:avLst/>
          </a:prstGeom>
        </p:spPr>
      </p:pic>
      <p:pic>
        <p:nvPicPr>
          <p:cNvPr id="26" name="object 26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91540" y="6904051"/>
            <a:ext cx="411556" cy="421030"/>
          </a:xfrm>
          <a:prstGeom prst="rect">
            <a:avLst/>
          </a:prstGeom>
        </p:spPr>
      </p:pic>
      <p:grpSp>
        <p:nvGrpSpPr>
          <p:cNvPr id="27" name="object 27" descr=""/>
          <p:cNvGrpSpPr/>
          <p:nvPr/>
        </p:nvGrpSpPr>
        <p:grpSpPr>
          <a:xfrm>
            <a:off x="10032246" y="6905575"/>
            <a:ext cx="328930" cy="422275"/>
            <a:chOff x="10032246" y="6905575"/>
            <a:chExt cx="328930" cy="422275"/>
          </a:xfrm>
        </p:grpSpPr>
        <p:sp>
          <p:nvSpPr>
            <p:cNvPr id="28" name="object 28" descr="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0" name="object 30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821" y="7052177"/>
              <a:ext cx="144016" cy="161583"/>
            </a:xfrm>
            <a:prstGeom prst="rect">
              <a:avLst/>
            </a:prstGeom>
          </p:spPr>
        </p:pic>
      </p:grpSp>
      <p:pic>
        <p:nvPicPr>
          <p:cNvPr id="31" name="object 31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037004" y="6922160"/>
            <a:ext cx="437008" cy="423494"/>
          </a:xfrm>
          <a:prstGeom prst="rect">
            <a:avLst/>
          </a:prstGeom>
        </p:spPr>
      </p:pic>
      <p:sp>
        <p:nvSpPr>
          <p:cNvPr id="32" name="object 32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pc="55"/>
              <a:t>Module</a:t>
            </a:r>
            <a:r>
              <a:rPr dirty="0" spc="80"/>
              <a:t> </a:t>
            </a:r>
            <a:r>
              <a:rPr dirty="0"/>
              <a:t>3b:</a:t>
            </a:r>
            <a:r>
              <a:rPr dirty="0" spc="85"/>
              <a:t> </a:t>
            </a:r>
            <a:r>
              <a:rPr dirty="0" spc="70"/>
              <a:t>The</a:t>
            </a:r>
            <a:r>
              <a:rPr dirty="0" spc="80"/>
              <a:t> </a:t>
            </a:r>
            <a:r>
              <a:rPr dirty="0" spc="60"/>
              <a:t>FAST-</a:t>
            </a:r>
            <a:r>
              <a:rPr dirty="0" spc="175"/>
              <a:t>M</a:t>
            </a:r>
            <a:r>
              <a:rPr dirty="0" spc="85"/>
              <a:t> </a:t>
            </a:r>
            <a:r>
              <a:rPr dirty="0" spc="60"/>
              <a:t>Treatment</a:t>
            </a:r>
            <a:r>
              <a:rPr dirty="0" spc="80"/>
              <a:t> </a:t>
            </a:r>
            <a:r>
              <a:rPr dirty="0" spc="50"/>
              <a:t>Bundle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dirty="0" sz="8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85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dirty="0" sz="800" spc="55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285">
                <a:solidFill>
                  <a:srgbClr val="263976"/>
                </a:solidFill>
              </a:rPr>
              <a:t>Source</a:t>
            </a:r>
            <a:r>
              <a:rPr dirty="0" spc="35">
                <a:solidFill>
                  <a:srgbClr val="263976"/>
                </a:solidFill>
              </a:rPr>
              <a:t> </a:t>
            </a:r>
            <a:r>
              <a:rPr dirty="0" spc="204">
                <a:solidFill>
                  <a:srgbClr val="263976"/>
                </a:solidFill>
              </a:rPr>
              <a:t>control</a:t>
            </a:r>
          </a:p>
        </p:txBody>
      </p:sp>
      <p:sp>
        <p:nvSpPr>
          <p:cNvPr id="4" name="object 4" descr=""/>
          <p:cNvSpPr txBox="1"/>
          <p:nvPr/>
        </p:nvSpPr>
        <p:spPr>
          <a:xfrm>
            <a:off x="6884500" y="3042979"/>
            <a:ext cx="2834640" cy="2540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Sometimes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source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14">
                <a:solidFill>
                  <a:srgbClr val="231F20"/>
                </a:solidFill>
                <a:latin typeface="Calibri"/>
                <a:cs typeface="Calibri"/>
              </a:rPr>
              <a:t>needs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31F20"/>
                </a:solidFill>
                <a:latin typeface="Calibri"/>
                <a:cs typeface="Calibri"/>
              </a:rPr>
              <a:t>to </a:t>
            </a:r>
            <a:r>
              <a:rPr dirty="0" sz="1500" spc="120">
                <a:solidFill>
                  <a:srgbClr val="231F20"/>
                </a:solidFill>
                <a:latin typeface="Calibri"/>
                <a:cs typeface="Calibri"/>
              </a:rPr>
              <a:t>be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removed,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for</a:t>
            </a:r>
            <a:r>
              <a:rPr dirty="0" sz="1500" spc="11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example:</a:t>
            </a:r>
            <a:endParaRPr sz="15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765"/>
              </a:spcBef>
            </a:pPr>
            <a:endParaRPr sz="150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5"/>
              </a:spcBef>
              <a:buChar char="•"/>
              <a:tabLst>
                <a:tab pos="240665" algn="l"/>
              </a:tabLst>
            </a:pPr>
            <a:r>
              <a:rPr dirty="0" sz="1500" spc="150">
                <a:solidFill>
                  <a:srgbClr val="231F20"/>
                </a:solidFill>
                <a:latin typeface="Calibri"/>
                <a:cs typeface="Calibri"/>
              </a:rPr>
              <a:t>Abscess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drainage</a:t>
            </a:r>
            <a:endParaRPr sz="150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400"/>
              </a:spcBef>
              <a:buChar char="•"/>
              <a:tabLst>
                <a:tab pos="240665" algn="l"/>
              </a:tabLst>
            </a:pP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Wound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debridement</a:t>
            </a:r>
            <a:endParaRPr sz="1500">
              <a:latin typeface="Calibri"/>
              <a:cs typeface="Calibri"/>
            </a:endParaRPr>
          </a:p>
          <a:p>
            <a:pPr marL="241300" marR="734695" indent="-228600">
              <a:lnSpc>
                <a:spcPct val="122200"/>
              </a:lnSpc>
              <a:buChar char="•"/>
              <a:tabLst>
                <a:tab pos="241300" algn="l"/>
              </a:tabLst>
            </a:pP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Retained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10">
                <a:solidFill>
                  <a:srgbClr val="231F20"/>
                </a:solidFill>
                <a:latin typeface="Calibri"/>
                <a:cs typeface="Calibri"/>
              </a:rPr>
              <a:t>products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40">
                <a:solidFill>
                  <a:srgbClr val="231F20"/>
                </a:solidFill>
                <a:latin typeface="Calibri"/>
                <a:cs typeface="Calibri"/>
              </a:rPr>
              <a:t>of </a:t>
            </a:r>
            <a:r>
              <a:rPr dirty="0" sz="1500" spc="100">
                <a:solidFill>
                  <a:srgbClr val="231F20"/>
                </a:solidFill>
                <a:latin typeface="Calibri"/>
                <a:cs typeface="Calibri"/>
              </a:rPr>
              <a:t>conception </a:t>
            </a:r>
            <a:r>
              <a:rPr dirty="0" sz="1500" spc="45">
                <a:solidFill>
                  <a:srgbClr val="231F20"/>
                </a:solidFill>
                <a:latin typeface="Calibri"/>
                <a:cs typeface="Calibri"/>
              </a:rPr>
              <a:t>removal</a:t>
            </a:r>
            <a:endParaRPr sz="150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400"/>
              </a:spcBef>
              <a:buChar char="•"/>
              <a:tabLst>
                <a:tab pos="240665" algn="l"/>
              </a:tabLst>
            </a:pP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Infected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cannula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31F20"/>
                </a:solidFill>
                <a:latin typeface="Calibri"/>
                <a:cs typeface="Calibri"/>
              </a:rPr>
              <a:t>removal</a:t>
            </a:r>
            <a:endParaRPr sz="150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400"/>
              </a:spcBef>
              <a:buChar char="•"/>
              <a:tabLst>
                <a:tab pos="240665" algn="l"/>
              </a:tabLst>
            </a:pP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Hysterectomy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5" name="object 5" descr=""/>
          <p:cNvSpPr txBox="1"/>
          <p:nvPr/>
        </p:nvSpPr>
        <p:spPr>
          <a:xfrm>
            <a:off x="657068" y="3776483"/>
            <a:ext cx="1626235" cy="8350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r>
              <a:rPr dirty="0" sz="900" spc="-135">
                <a:solidFill>
                  <a:srgbClr val="231F20"/>
                </a:solidFill>
                <a:latin typeface="Calibri"/>
                <a:cs typeface="Calibri"/>
              </a:rPr>
              <a:t>•</a:t>
            </a:r>
            <a:r>
              <a:rPr dirty="0" sz="900" spc="13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>
                <a:solidFill>
                  <a:srgbClr val="231F20"/>
                </a:solidFill>
                <a:latin typeface="Calibri"/>
                <a:cs typeface="Calibri"/>
              </a:rPr>
              <a:t>Clinical</a:t>
            </a:r>
            <a:r>
              <a:rPr dirty="0" sz="900" spc="14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 spc="-10">
                <a:solidFill>
                  <a:srgbClr val="231F20"/>
                </a:solidFill>
                <a:latin typeface="Calibri"/>
                <a:cs typeface="Calibri"/>
              </a:rPr>
              <a:t>history</a:t>
            </a:r>
            <a:endParaRPr sz="9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715"/>
              </a:spcBef>
            </a:pPr>
            <a:r>
              <a:rPr dirty="0" sz="900" spc="-135">
                <a:solidFill>
                  <a:srgbClr val="231F20"/>
                </a:solidFill>
                <a:latin typeface="Calibri"/>
                <a:cs typeface="Calibri"/>
              </a:rPr>
              <a:t>•</a:t>
            </a:r>
            <a:r>
              <a:rPr dirty="0" sz="90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 spc="50">
                <a:solidFill>
                  <a:srgbClr val="231F20"/>
                </a:solidFill>
                <a:latin typeface="Calibri"/>
                <a:cs typeface="Calibri"/>
              </a:rPr>
              <a:t>Clinical </a:t>
            </a:r>
            <a:r>
              <a:rPr dirty="0" sz="900" spc="-10">
                <a:solidFill>
                  <a:srgbClr val="231F20"/>
                </a:solidFill>
                <a:latin typeface="Calibri"/>
                <a:cs typeface="Calibri"/>
              </a:rPr>
              <a:t>examination</a:t>
            </a:r>
            <a:endParaRPr sz="9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720"/>
              </a:spcBef>
            </a:pPr>
            <a:r>
              <a:rPr dirty="0" sz="900" spc="-135">
                <a:solidFill>
                  <a:srgbClr val="231F20"/>
                </a:solidFill>
                <a:latin typeface="Calibri"/>
                <a:cs typeface="Calibri"/>
              </a:rPr>
              <a:t>•</a:t>
            </a:r>
            <a:r>
              <a:rPr dirty="0" sz="9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>
                <a:solidFill>
                  <a:srgbClr val="231F20"/>
                </a:solidFill>
                <a:latin typeface="Calibri"/>
                <a:cs typeface="Calibri"/>
              </a:rPr>
              <a:t>Blood</a:t>
            </a:r>
            <a:r>
              <a:rPr dirty="0" sz="9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 spc="50">
                <a:solidFill>
                  <a:srgbClr val="231F20"/>
                </a:solidFill>
                <a:latin typeface="Calibri"/>
                <a:cs typeface="Calibri"/>
              </a:rPr>
              <a:t>tests</a:t>
            </a:r>
            <a:r>
              <a:rPr dirty="0" sz="9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>
                <a:solidFill>
                  <a:srgbClr val="231F20"/>
                </a:solidFill>
                <a:latin typeface="Calibri"/>
                <a:cs typeface="Calibri"/>
              </a:rPr>
              <a:t>(if</a:t>
            </a:r>
            <a:r>
              <a:rPr dirty="0" sz="9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 spc="-10">
                <a:solidFill>
                  <a:srgbClr val="231F20"/>
                </a:solidFill>
                <a:latin typeface="Calibri"/>
                <a:cs typeface="Calibri"/>
              </a:rPr>
              <a:t>available)</a:t>
            </a:r>
            <a:endParaRPr sz="900">
              <a:latin typeface="Calibri"/>
              <a:cs typeface="Calibri"/>
            </a:endParaRPr>
          </a:p>
          <a:p>
            <a:pPr marL="60960">
              <a:lnSpc>
                <a:spcPct val="100000"/>
              </a:lnSpc>
              <a:spcBef>
                <a:spcPts val="715"/>
              </a:spcBef>
            </a:pPr>
            <a:r>
              <a:rPr dirty="0" sz="900" spc="10">
                <a:solidFill>
                  <a:srgbClr val="231F20"/>
                </a:solidFill>
                <a:latin typeface="Calibri"/>
                <a:cs typeface="Calibri"/>
              </a:rPr>
              <a:t>(FBC,</a:t>
            </a:r>
            <a:r>
              <a:rPr dirty="0" sz="9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 spc="10">
                <a:solidFill>
                  <a:srgbClr val="231F20"/>
                </a:solidFill>
                <a:latin typeface="Calibri"/>
                <a:cs typeface="Calibri"/>
              </a:rPr>
              <a:t>U&amp;Es,</a:t>
            </a:r>
            <a:r>
              <a:rPr dirty="0" sz="900" spc="9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 spc="10">
                <a:solidFill>
                  <a:srgbClr val="231F20"/>
                </a:solidFill>
                <a:latin typeface="Calibri"/>
                <a:cs typeface="Calibri"/>
              </a:rPr>
              <a:t>LFTs,</a:t>
            </a:r>
            <a:r>
              <a:rPr dirty="0" sz="9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 spc="10">
                <a:solidFill>
                  <a:srgbClr val="231F20"/>
                </a:solidFill>
                <a:latin typeface="Calibri"/>
                <a:cs typeface="Calibri"/>
              </a:rPr>
              <a:t>CRP,</a:t>
            </a:r>
            <a:r>
              <a:rPr dirty="0" sz="900" spc="9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 spc="-10">
                <a:solidFill>
                  <a:srgbClr val="231F20"/>
                </a:solidFill>
                <a:latin typeface="Calibri"/>
                <a:cs typeface="Calibri"/>
              </a:rPr>
              <a:t>clotting)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6" name="object 6" descr=""/>
          <p:cNvSpPr txBox="1"/>
          <p:nvPr/>
        </p:nvSpPr>
        <p:spPr>
          <a:xfrm>
            <a:off x="2672340" y="3776598"/>
            <a:ext cx="1653539" cy="8350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r>
              <a:rPr dirty="0" sz="900" spc="-135">
                <a:solidFill>
                  <a:srgbClr val="231F20"/>
                </a:solidFill>
                <a:latin typeface="Calibri"/>
                <a:cs typeface="Calibri"/>
              </a:rPr>
              <a:t>•</a:t>
            </a:r>
            <a:r>
              <a:rPr dirty="0" sz="900" spc="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 spc="50">
                <a:solidFill>
                  <a:srgbClr val="231F20"/>
                </a:solidFill>
                <a:latin typeface="Calibri"/>
                <a:cs typeface="Calibri"/>
              </a:rPr>
              <a:t>Blood</a:t>
            </a:r>
            <a:r>
              <a:rPr dirty="0" sz="900" spc="40">
                <a:solidFill>
                  <a:srgbClr val="231F20"/>
                </a:solidFill>
                <a:latin typeface="Calibri"/>
                <a:cs typeface="Calibri"/>
              </a:rPr>
              <a:t> cultures</a:t>
            </a:r>
            <a:endParaRPr sz="9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715"/>
              </a:spcBef>
            </a:pPr>
            <a:r>
              <a:rPr dirty="0" sz="900" spc="-135">
                <a:solidFill>
                  <a:srgbClr val="231F20"/>
                </a:solidFill>
                <a:latin typeface="Calibri"/>
                <a:cs typeface="Calibri"/>
              </a:rPr>
              <a:t>•</a:t>
            </a:r>
            <a:r>
              <a:rPr dirty="0" sz="900" spc="9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>
                <a:solidFill>
                  <a:srgbClr val="231F20"/>
                </a:solidFill>
                <a:latin typeface="Calibri"/>
                <a:cs typeface="Calibri"/>
              </a:rPr>
              <a:t>HIV</a:t>
            </a:r>
            <a:r>
              <a:rPr dirty="0" sz="900" spc="15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 spc="65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dirty="0" sz="900" spc="15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>
                <a:solidFill>
                  <a:srgbClr val="231F20"/>
                </a:solidFill>
                <a:latin typeface="Calibri"/>
                <a:cs typeface="Calibri"/>
              </a:rPr>
              <a:t>malaria</a:t>
            </a:r>
            <a:r>
              <a:rPr dirty="0" sz="900" spc="15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 spc="55">
                <a:solidFill>
                  <a:srgbClr val="231F20"/>
                </a:solidFill>
                <a:latin typeface="Calibri"/>
                <a:cs typeface="Calibri"/>
              </a:rPr>
              <a:t>tests</a:t>
            </a:r>
            <a:endParaRPr sz="9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720"/>
              </a:spcBef>
            </a:pPr>
            <a:r>
              <a:rPr dirty="0" sz="900" spc="-135">
                <a:solidFill>
                  <a:srgbClr val="231F20"/>
                </a:solidFill>
                <a:latin typeface="Calibri"/>
                <a:cs typeface="Calibri"/>
              </a:rPr>
              <a:t>•</a:t>
            </a:r>
            <a:r>
              <a:rPr dirty="0" sz="9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>
                <a:solidFill>
                  <a:srgbClr val="231F20"/>
                </a:solidFill>
                <a:latin typeface="Calibri"/>
                <a:cs typeface="Calibri"/>
              </a:rPr>
              <a:t>Urine</a:t>
            </a:r>
            <a:r>
              <a:rPr dirty="0" sz="900" spc="12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 spc="55">
                <a:solidFill>
                  <a:srgbClr val="231F20"/>
                </a:solidFill>
                <a:latin typeface="Calibri"/>
                <a:cs typeface="Calibri"/>
              </a:rPr>
              <a:t>sample</a:t>
            </a:r>
            <a:endParaRPr sz="9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715"/>
              </a:spcBef>
            </a:pPr>
            <a:r>
              <a:rPr dirty="0" sz="900" spc="-135">
                <a:solidFill>
                  <a:srgbClr val="231F20"/>
                </a:solidFill>
                <a:latin typeface="Calibri"/>
                <a:cs typeface="Calibri"/>
              </a:rPr>
              <a:t>•</a:t>
            </a:r>
            <a:r>
              <a:rPr dirty="0" sz="900" spc="11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 spc="80">
                <a:solidFill>
                  <a:srgbClr val="231F20"/>
                </a:solidFill>
                <a:latin typeface="Calibri"/>
                <a:cs typeface="Calibri"/>
              </a:rPr>
              <a:t>Swabs</a:t>
            </a:r>
            <a:r>
              <a:rPr dirty="0" sz="900" spc="1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>
                <a:solidFill>
                  <a:srgbClr val="231F20"/>
                </a:solidFill>
                <a:latin typeface="Calibri"/>
                <a:cs typeface="Calibri"/>
              </a:rPr>
              <a:t>(wound,</a:t>
            </a:r>
            <a:r>
              <a:rPr dirty="0" sz="900" spc="1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>
                <a:solidFill>
                  <a:srgbClr val="231F20"/>
                </a:solidFill>
                <a:latin typeface="Calibri"/>
                <a:cs typeface="Calibri"/>
              </a:rPr>
              <a:t>vagina,</a:t>
            </a:r>
            <a:r>
              <a:rPr dirty="0" sz="900" spc="1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 spc="-10">
                <a:solidFill>
                  <a:srgbClr val="231F20"/>
                </a:solidFill>
                <a:latin typeface="Calibri"/>
                <a:cs typeface="Calibri"/>
              </a:rPr>
              <a:t>throat)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7" name="object 7" descr=""/>
          <p:cNvSpPr txBox="1"/>
          <p:nvPr/>
        </p:nvSpPr>
        <p:spPr>
          <a:xfrm>
            <a:off x="4687612" y="3776714"/>
            <a:ext cx="1558925" cy="6070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r>
              <a:rPr dirty="0" sz="900" spc="-135">
                <a:solidFill>
                  <a:srgbClr val="231F20"/>
                </a:solidFill>
                <a:latin typeface="Calibri"/>
                <a:cs typeface="Calibri"/>
              </a:rPr>
              <a:t>•</a:t>
            </a:r>
            <a:r>
              <a:rPr dirty="0" sz="900" spc="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 spc="70">
                <a:solidFill>
                  <a:srgbClr val="231F20"/>
                </a:solidFill>
                <a:latin typeface="Calibri"/>
                <a:cs typeface="Calibri"/>
              </a:rPr>
              <a:t>Sputum</a:t>
            </a:r>
            <a:r>
              <a:rPr dirty="0" sz="900" spc="4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 spc="55">
                <a:solidFill>
                  <a:srgbClr val="231F20"/>
                </a:solidFill>
                <a:latin typeface="Calibri"/>
                <a:cs typeface="Calibri"/>
              </a:rPr>
              <a:t>sample</a:t>
            </a:r>
            <a:endParaRPr sz="9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715"/>
              </a:spcBef>
            </a:pPr>
            <a:r>
              <a:rPr dirty="0" sz="900" spc="-135">
                <a:solidFill>
                  <a:srgbClr val="231F20"/>
                </a:solidFill>
                <a:latin typeface="Calibri"/>
                <a:cs typeface="Calibri"/>
              </a:rPr>
              <a:t>•</a:t>
            </a:r>
            <a:r>
              <a:rPr dirty="0" sz="900" spc="8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>
                <a:solidFill>
                  <a:srgbClr val="231F20"/>
                </a:solidFill>
                <a:latin typeface="Calibri"/>
                <a:cs typeface="Calibri"/>
              </a:rPr>
              <a:t>Imaging</a:t>
            </a:r>
            <a:r>
              <a:rPr dirty="0" sz="900" spc="12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 spc="50">
                <a:solidFill>
                  <a:srgbClr val="231F20"/>
                </a:solidFill>
                <a:latin typeface="Calibri"/>
                <a:cs typeface="Calibri"/>
              </a:rPr>
              <a:t>(abdominal</a:t>
            </a:r>
            <a:r>
              <a:rPr dirty="0" sz="900" spc="13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>
                <a:solidFill>
                  <a:srgbClr val="231F20"/>
                </a:solidFill>
                <a:latin typeface="Calibri"/>
                <a:cs typeface="Calibri"/>
              </a:rPr>
              <a:t>/</a:t>
            </a:r>
            <a:r>
              <a:rPr dirty="0" sz="900" spc="13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 spc="60">
                <a:solidFill>
                  <a:srgbClr val="231F20"/>
                </a:solidFill>
                <a:latin typeface="Calibri"/>
                <a:cs typeface="Calibri"/>
              </a:rPr>
              <a:t>chest)</a:t>
            </a:r>
            <a:endParaRPr sz="9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720"/>
              </a:spcBef>
            </a:pPr>
            <a:r>
              <a:rPr dirty="0" sz="900" spc="-135">
                <a:solidFill>
                  <a:srgbClr val="231F20"/>
                </a:solidFill>
                <a:latin typeface="Calibri"/>
                <a:cs typeface="Calibri"/>
              </a:rPr>
              <a:t>•</a:t>
            </a:r>
            <a:r>
              <a:rPr dirty="0" sz="900" spc="1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 spc="65">
                <a:solidFill>
                  <a:srgbClr val="231F20"/>
                </a:solidFill>
                <a:latin typeface="Calibri"/>
                <a:cs typeface="Calibri"/>
              </a:rPr>
              <a:t>Lumbar</a:t>
            </a:r>
            <a:r>
              <a:rPr dirty="0" sz="900" spc="5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 spc="45">
                <a:solidFill>
                  <a:srgbClr val="231F20"/>
                </a:solidFill>
                <a:latin typeface="Calibri"/>
                <a:cs typeface="Calibri"/>
              </a:rPr>
              <a:t>puncture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8" name="object 8" descr=""/>
          <p:cNvSpPr txBox="1"/>
          <p:nvPr/>
        </p:nvSpPr>
        <p:spPr>
          <a:xfrm>
            <a:off x="657067" y="5556913"/>
            <a:ext cx="2453640" cy="8350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r>
              <a:rPr dirty="0" sz="900" spc="-135">
                <a:solidFill>
                  <a:srgbClr val="231F20"/>
                </a:solidFill>
                <a:latin typeface="Calibri"/>
                <a:cs typeface="Calibri"/>
              </a:rPr>
              <a:t>•</a:t>
            </a:r>
            <a:r>
              <a:rPr dirty="0" sz="900" spc="4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>
                <a:solidFill>
                  <a:srgbClr val="231F20"/>
                </a:solidFill>
                <a:latin typeface="Calibri"/>
                <a:cs typeface="Calibri"/>
              </a:rPr>
              <a:t>Malaria</a:t>
            </a:r>
            <a:r>
              <a:rPr dirty="0" sz="900" spc="4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 spc="-10">
                <a:solidFill>
                  <a:srgbClr val="231F20"/>
                </a:solidFill>
                <a:latin typeface="Calibri"/>
                <a:cs typeface="Calibri"/>
              </a:rPr>
              <a:t>treatment</a:t>
            </a:r>
            <a:endParaRPr sz="9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715"/>
              </a:spcBef>
            </a:pPr>
            <a:r>
              <a:rPr dirty="0" sz="900" spc="-135">
                <a:solidFill>
                  <a:srgbClr val="231F20"/>
                </a:solidFill>
                <a:latin typeface="Calibri"/>
                <a:cs typeface="Calibri"/>
              </a:rPr>
              <a:t>•</a:t>
            </a:r>
            <a:r>
              <a:rPr dirty="0" sz="9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>
                <a:solidFill>
                  <a:srgbClr val="231F20"/>
                </a:solidFill>
                <a:latin typeface="Calibri"/>
                <a:cs typeface="Calibri"/>
              </a:rPr>
              <a:t>Delivery</a:t>
            </a:r>
            <a:r>
              <a:rPr dirty="0" sz="9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>
                <a:solidFill>
                  <a:srgbClr val="231F20"/>
                </a:solidFill>
                <a:latin typeface="Calibri"/>
                <a:cs typeface="Calibri"/>
              </a:rPr>
              <a:t>of</a:t>
            </a:r>
            <a:r>
              <a:rPr dirty="0" sz="9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dirty="0" sz="9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 spc="60">
                <a:solidFill>
                  <a:srgbClr val="231F20"/>
                </a:solidFill>
                <a:latin typeface="Calibri"/>
                <a:cs typeface="Calibri"/>
              </a:rPr>
              <a:t>baby</a:t>
            </a:r>
            <a:r>
              <a:rPr dirty="0" sz="9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>
                <a:solidFill>
                  <a:srgbClr val="231F20"/>
                </a:solidFill>
                <a:latin typeface="Calibri"/>
                <a:cs typeface="Calibri"/>
              </a:rPr>
              <a:t>/</a:t>
            </a:r>
            <a:r>
              <a:rPr dirty="0" sz="9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 spc="40">
                <a:solidFill>
                  <a:srgbClr val="231F20"/>
                </a:solidFill>
                <a:latin typeface="Calibri"/>
                <a:cs typeface="Calibri"/>
              </a:rPr>
              <a:t>babies</a:t>
            </a:r>
            <a:endParaRPr sz="9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720"/>
              </a:spcBef>
            </a:pPr>
            <a:r>
              <a:rPr dirty="0" sz="900" spc="-135">
                <a:solidFill>
                  <a:srgbClr val="231F20"/>
                </a:solidFill>
                <a:latin typeface="Calibri"/>
                <a:cs typeface="Calibri"/>
              </a:rPr>
              <a:t>•</a:t>
            </a:r>
            <a:r>
              <a:rPr dirty="0" sz="900" spc="9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>
                <a:solidFill>
                  <a:srgbClr val="231F20"/>
                </a:solidFill>
                <a:latin typeface="Calibri"/>
                <a:cs typeface="Calibri"/>
              </a:rPr>
              <a:t>Removal</a:t>
            </a:r>
            <a:r>
              <a:rPr dirty="0" sz="900" spc="10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>
                <a:solidFill>
                  <a:srgbClr val="231F20"/>
                </a:solidFill>
                <a:latin typeface="Calibri"/>
                <a:cs typeface="Calibri"/>
              </a:rPr>
              <a:t>of</a:t>
            </a:r>
            <a:r>
              <a:rPr dirty="0" sz="900" spc="9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>
                <a:solidFill>
                  <a:srgbClr val="231F20"/>
                </a:solidFill>
                <a:latin typeface="Calibri"/>
                <a:cs typeface="Calibri"/>
              </a:rPr>
              <a:t>retained</a:t>
            </a:r>
            <a:r>
              <a:rPr dirty="0" sz="900" spc="10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 spc="50">
                <a:solidFill>
                  <a:srgbClr val="231F20"/>
                </a:solidFill>
                <a:latin typeface="Calibri"/>
                <a:cs typeface="Calibri"/>
              </a:rPr>
              <a:t>products</a:t>
            </a:r>
            <a:r>
              <a:rPr dirty="0" sz="900" spc="10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>
                <a:solidFill>
                  <a:srgbClr val="231F20"/>
                </a:solidFill>
                <a:latin typeface="Calibri"/>
                <a:cs typeface="Calibri"/>
              </a:rPr>
              <a:t>of</a:t>
            </a:r>
            <a:r>
              <a:rPr dirty="0" sz="900" spc="9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 spc="-10">
                <a:solidFill>
                  <a:srgbClr val="231F20"/>
                </a:solidFill>
                <a:latin typeface="Calibri"/>
                <a:cs typeface="Calibri"/>
              </a:rPr>
              <a:t>conception</a:t>
            </a:r>
            <a:endParaRPr sz="9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715"/>
              </a:spcBef>
            </a:pPr>
            <a:r>
              <a:rPr dirty="0" sz="900" spc="-135">
                <a:solidFill>
                  <a:srgbClr val="231F20"/>
                </a:solidFill>
                <a:latin typeface="Calibri"/>
                <a:cs typeface="Calibri"/>
              </a:rPr>
              <a:t>•</a:t>
            </a:r>
            <a:r>
              <a:rPr dirty="0" sz="900" spc="15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>
                <a:solidFill>
                  <a:srgbClr val="231F20"/>
                </a:solidFill>
                <a:latin typeface="Calibri"/>
                <a:cs typeface="Calibri"/>
              </a:rPr>
              <a:t>Debridement</a:t>
            </a:r>
            <a:r>
              <a:rPr dirty="0" sz="900" spc="15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>
                <a:solidFill>
                  <a:srgbClr val="231F20"/>
                </a:solidFill>
                <a:latin typeface="Calibri"/>
                <a:cs typeface="Calibri"/>
              </a:rPr>
              <a:t>of</a:t>
            </a:r>
            <a:r>
              <a:rPr dirty="0" sz="900" spc="15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>
                <a:solidFill>
                  <a:srgbClr val="231F20"/>
                </a:solidFill>
                <a:latin typeface="Calibri"/>
                <a:cs typeface="Calibri"/>
              </a:rPr>
              <a:t>wound</a:t>
            </a:r>
            <a:r>
              <a:rPr dirty="0" sz="900" spc="15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>
                <a:solidFill>
                  <a:srgbClr val="231F20"/>
                </a:solidFill>
                <a:latin typeface="Calibri"/>
                <a:cs typeface="Calibri"/>
              </a:rPr>
              <a:t>/</a:t>
            </a:r>
            <a:r>
              <a:rPr dirty="0" sz="900" spc="15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>
                <a:solidFill>
                  <a:srgbClr val="231F20"/>
                </a:solidFill>
                <a:latin typeface="Calibri"/>
                <a:cs typeface="Calibri"/>
              </a:rPr>
              <a:t>drainage</a:t>
            </a:r>
            <a:r>
              <a:rPr dirty="0" sz="900" spc="1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>
                <a:solidFill>
                  <a:srgbClr val="231F20"/>
                </a:solidFill>
                <a:latin typeface="Calibri"/>
                <a:cs typeface="Calibri"/>
              </a:rPr>
              <a:t>of</a:t>
            </a:r>
            <a:r>
              <a:rPr dirty="0" sz="900" spc="15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 spc="-10">
                <a:solidFill>
                  <a:srgbClr val="231F20"/>
                </a:solidFill>
                <a:latin typeface="Calibri"/>
                <a:cs typeface="Calibri"/>
              </a:rPr>
              <a:t>collection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3679975" y="5557029"/>
            <a:ext cx="2104390" cy="6070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r>
              <a:rPr dirty="0" sz="900" spc="-135">
                <a:solidFill>
                  <a:srgbClr val="231F20"/>
                </a:solidFill>
                <a:latin typeface="Calibri"/>
                <a:cs typeface="Calibri"/>
              </a:rPr>
              <a:t>•</a:t>
            </a:r>
            <a:r>
              <a:rPr dirty="0" sz="900" spc="13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>
                <a:solidFill>
                  <a:srgbClr val="231F20"/>
                </a:solidFill>
                <a:latin typeface="Calibri"/>
                <a:cs typeface="Calibri"/>
              </a:rPr>
              <a:t>Removal</a:t>
            </a:r>
            <a:r>
              <a:rPr dirty="0" sz="900" spc="14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>
                <a:solidFill>
                  <a:srgbClr val="231F20"/>
                </a:solidFill>
                <a:latin typeface="Calibri"/>
                <a:cs typeface="Calibri"/>
              </a:rPr>
              <a:t>of</a:t>
            </a:r>
            <a:r>
              <a:rPr dirty="0" sz="900" spc="14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>
                <a:solidFill>
                  <a:srgbClr val="231F20"/>
                </a:solidFill>
                <a:latin typeface="Calibri"/>
                <a:cs typeface="Calibri"/>
              </a:rPr>
              <a:t>infected</a:t>
            </a:r>
            <a:r>
              <a:rPr dirty="0" sz="900" spc="14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>
                <a:solidFill>
                  <a:srgbClr val="231F20"/>
                </a:solidFill>
                <a:latin typeface="Calibri"/>
                <a:cs typeface="Calibri"/>
              </a:rPr>
              <a:t>cannula</a:t>
            </a:r>
            <a:r>
              <a:rPr dirty="0" sz="900" spc="14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>
                <a:solidFill>
                  <a:srgbClr val="231F20"/>
                </a:solidFill>
                <a:latin typeface="Calibri"/>
                <a:cs typeface="Calibri"/>
              </a:rPr>
              <a:t>/</a:t>
            </a:r>
            <a:r>
              <a:rPr dirty="0" sz="900" spc="14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 spc="-20">
                <a:solidFill>
                  <a:srgbClr val="231F20"/>
                </a:solidFill>
                <a:latin typeface="Calibri"/>
                <a:cs typeface="Calibri"/>
              </a:rPr>
              <a:t>line</a:t>
            </a:r>
            <a:endParaRPr sz="9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715"/>
              </a:spcBef>
            </a:pPr>
            <a:r>
              <a:rPr dirty="0" sz="900" spc="-135">
                <a:solidFill>
                  <a:srgbClr val="231F20"/>
                </a:solidFill>
                <a:latin typeface="Calibri"/>
                <a:cs typeface="Calibri"/>
              </a:rPr>
              <a:t>•</a:t>
            </a:r>
            <a:r>
              <a:rPr dirty="0" sz="900" spc="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 spc="-10">
                <a:solidFill>
                  <a:srgbClr val="231F20"/>
                </a:solidFill>
                <a:latin typeface="Calibri"/>
                <a:cs typeface="Calibri"/>
              </a:rPr>
              <a:t>Hysterectomy</a:t>
            </a:r>
            <a:endParaRPr sz="9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720"/>
              </a:spcBef>
            </a:pPr>
            <a:r>
              <a:rPr dirty="0" sz="900" spc="-135">
                <a:solidFill>
                  <a:srgbClr val="231F20"/>
                </a:solidFill>
                <a:latin typeface="Calibri"/>
                <a:cs typeface="Calibri"/>
              </a:rPr>
              <a:t>•</a:t>
            </a:r>
            <a:r>
              <a:rPr dirty="0" sz="900" spc="13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>
                <a:solidFill>
                  <a:srgbClr val="231F20"/>
                </a:solidFill>
                <a:latin typeface="Calibri"/>
                <a:cs typeface="Calibri"/>
              </a:rPr>
              <a:t>Targeted</a:t>
            </a:r>
            <a:r>
              <a:rPr dirty="0" sz="900" spc="13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>
                <a:solidFill>
                  <a:srgbClr val="231F20"/>
                </a:solidFill>
                <a:latin typeface="Calibri"/>
                <a:cs typeface="Calibri"/>
              </a:rPr>
              <a:t>antibiotics</a:t>
            </a:r>
            <a:r>
              <a:rPr dirty="0" sz="900" spc="13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 spc="60">
                <a:solidFill>
                  <a:srgbClr val="231F20"/>
                </a:solidFill>
                <a:latin typeface="Calibri"/>
                <a:cs typeface="Calibri"/>
              </a:rPr>
              <a:t>once</a:t>
            </a:r>
            <a:r>
              <a:rPr dirty="0" sz="900" spc="13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 spc="50">
                <a:solidFill>
                  <a:srgbClr val="231F20"/>
                </a:solidFill>
                <a:latin typeface="Calibri"/>
                <a:cs typeface="Calibri"/>
              </a:rPr>
              <a:t>source</a:t>
            </a:r>
            <a:r>
              <a:rPr dirty="0" sz="900" spc="13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900" spc="-20">
                <a:solidFill>
                  <a:srgbClr val="231F20"/>
                </a:solidFill>
                <a:latin typeface="Calibri"/>
                <a:cs typeface="Calibri"/>
              </a:rPr>
              <a:t>known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10" name="object 10" descr=""/>
          <p:cNvSpPr/>
          <p:nvPr/>
        </p:nvSpPr>
        <p:spPr>
          <a:xfrm>
            <a:off x="578561" y="3715384"/>
            <a:ext cx="1919605" cy="901700"/>
          </a:xfrm>
          <a:custGeom>
            <a:avLst/>
            <a:gdLst/>
            <a:ahLst/>
            <a:cxnLst/>
            <a:rect l="l" t="t" r="r" b="b"/>
            <a:pathLst>
              <a:path w="1919605" h="901700">
                <a:moveTo>
                  <a:pt x="1919490" y="0"/>
                </a:moveTo>
                <a:lnTo>
                  <a:pt x="0" y="0"/>
                </a:lnTo>
                <a:lnTo>
                  <a:pt x="0" y="901623"/>
                </a:lnTo>
                <a:lnTo>
                  <a:pt x="1919490" y="901623"/>
                </a:lnTo>
                <a:lnTo>
                  <a:pt x="191949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 descr=""/>
          <p:cNvSpPr/>
          <p:nvPr/>
        </p:nvSpPr>
        <p:spPr>
          <a:xfrm>
            <a:off x="2591054" y="3747617"/>
            <a:ext cx="1895475" cy="901700"/>
          </a:xfrm>
          <a:custGeom>
            <a:avLst/>
            <a:gdLst/>
            <a:ahLst/>
            <a:cxnLst/>
            <a:rect l="l" t="t" r="r" b="b"/>
            <a:pathLst>
              <a:path w="1895475" h="901700">
                <a:moveTo>
                  <a:pt x="1895233" y="0"/>
                </a:moveTo>
                <a:lnTo>
                  <a:pt x="0" y="0"/>
                </a:lnTo>
                <a:lnTo>
                  <a:pt x="0" y="901623"/>
                </a:lnTo>
                <a:lnTo>
                  <a:pt x="1895233" y="901623"/>
                </a:lnTo>
                <a:lnTo>
                  <a:pt x="189523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 descr=""/>
          <p:cNvSpPr/>
          <p:nvPr/>
        </p:nvSpPr>
        <p:spPr>
          <a:xfrm>
            <a:off x="4608499" y="3715384"/>
            <a:ext cx="1868170" cy="901700"/>
          </a:xfrm>
          <a:custGeom>
            <a:avLst/>
            <a:gdLst/>
            <a:ahLst/>
            <a:cxnLst/>
            <a:rect l="l" t="t" r="r" b="b"/>
            <a:pathLst>
              <a:path w="1868170" h="901700">
                <a:moveTo>
                  <a:pt x="1867623" y="0"/>
                </a:moveTo>
                <a:lnTo>
                  <a:pt x="0" y="0"/>
                </a:lnTo>
                <a:lnTo>
                  <a:pt x="0" y="901623"/>
                </a:lnTo>
                <a:lnTo>
                  <a:pt x="1867623" y="901623"/>
                </a:lnTo>
                <a:lnTo>
                  <a:pt x="186762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graphicFrame>
        <p:nvGraphicFramePr>
          <p:cNvPr id="13" name="object 13" descr=""/>
          <p:cNvGraphicFramePr>
            <a:graphicFrameLocks noGrp="1"/>
          </p:cNvGraphicFramePr>
          <p:nvPr/>
        </p:nvGraphicFramePr>
        <p:xfrm>
          <a:off x="551860" y="3104800"/>
          <a:ext cx="6130925" cy="15684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15489"/>
                <a:gridCol w="2015489"/>
                <a:gridCol w="2015489"/>
              </a:tblGrid>
              <a:tr h="300355">
                <a:tc gridSpan="3">
                  <a:txBody>
                    <a:bodyPr/>
                    <a:lstStyle/>
                    <a:p>
                      <a:pPr marL="70485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1250" spc="8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IDENTIFY</a:t>
                      </a:r>
                      <a:r>
                        <a:rPr dirty="0" sz="1250" spc="3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250" spc="10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THE</a:t>
                      </a:r>
                      <a:r>
                        <a:rPr dirty="0" sz="1250" spc="3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250" spc="1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SOURCE</a:t>
                      </a:r>
                      <a:endParaRPr sz="1250">
                        <a:latin typeface="Calibri"/>
                        <a:cs typeface="Calibri"/>
                      </a:endParaRPr>
                    </a:p>
                  </a:txBody>
                  <a:tcPr marL="0" marR="0" marB="0" marT="7112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223A73"/>
                    </a:solidFill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265430">
                <a:tc gridSpan="3">
                  <a:txBody>
                    <a:bodyPr/>
                    <a:lstStyle/>
                    <a:p>
                      <a:pPr marL="70485">
                        <a:lnSpc>
                          <a:spcPct val="100000"/>
                        </a:lnSpc>
                        <a:spcBef>
                          <a:spcPts val="580"/>
                        </a:spcBef>
                      </a:pPr>
                      <a:r>
                        <a:rPr dirty="0" sz="950" spc="8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Consider: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7366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1CFDE"/>
                    </a:solidFill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1002665"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r>
                        <a:rPr dirty="0" sz="100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Clinical</a:t>
                      </a:r>
                      <a:r>
                        <a:rPr dirty="0" sz="100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4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history</a:t>
                      </a:r>
                      <a:endParaRPr sz="1000">
                        <a:latin typeface="Calibri"/>
                        <a:cs typeface="Calibri"/>
                      </a:endParaRPr>
                    </a:p>
                    <a:p>
                      <a:pPr marL="100330" indent="-78105">
                        <a:lnSpc>
                          <a:spcPct val="100000"/>
                        </a:lnSpc>
                        <a:spcBef>
                          <a:spcPts val="300"/>
                        </a:spcBef>
                        <a:buChar char="•"/>
                        <a:tabLst>
                          <a:tab pos="100330" algn="l"/>
                        </a:tabLst>
                      </a:pPr>
                      <a:r>
                        <a:rPr dirty="0" sz="100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Clinical</a:t>
                      </a:r>
                      <a:r>
                        <a:rPr dirty="0" sz="100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-1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examination</a:t>
                      </a:r>
                      <a:endParaRPr sz="1000">
                        <a:latin typeface="Calibri"/>
                        <a:cs typeface="Calibri"/>
                      </a:endParaRPr>
                    </a:p>
                    <a:p>
                      <a:pPr marL="22225" marR="183515" indent="78105">
                        <a:lnSpc>
                          <a:spcPct val="125000"/>
                        </a:lnSpc>
                        <a:buChar char="•"/>
                        <a:tabLst>
                          <a:tab pos="100330" algn="l"/>
                        </a:tabLst>
                      </a:pPr>
                      <a:r>
                        <a:rPr dirty="0" sz="100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Blood</a:t>
                      </a:r>
                      <a:r>
                        <a:rPr dirty="0" sz="1000" spc="8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6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tests</a:t>
                      </a:r>
                      <a:r>
                        <a:rPr dirty="0" sz="1000" spc="8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(if</a:t>
                      </a:r>
                      <a:r>
                        <a:rPr dirty="0" sz="1000" spc="8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-1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available)</a:t>
                      </a:r>
                      <a:r>
                        <a:rPr dirty="0" sz="1000" spc="50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dirty="0" sz="100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(FBC,</a:t>
                      </a:r>
                      <a:r>
                        <a:rPr dirty="0" sz="1000" spc="16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U&amp;Es,</a:t>
                      </a:r>
                      <a:r>
                        <a:rPr dirty="0" sz="1000" spc="17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LFTs,</a:t>
                      </a:r>
                      <a:r>
                        <a:rPr dirty="0" sz="1000" spc="17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CRP,</a:t>
                      </a:r>
                      <a:r>
                        <a:rPr dirty="0" sz="1000" spc="17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4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clotting)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B="0" marT="10160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7155" indent="-78105">
                        <a:lnSpc>
                          <a:spcPct val="100000"/>
                        </a:lnSpc>
                        <a:spcBef>
                          <a:spcPts val="800"/>
                        </a:spcBef>
                        <a:buChar char="•"/>
                        <a:tabLst>
                          <a:tab pos="97155" algn="l"/>
                        </a:tabLst>
                      </a:pPr>
                      <a:r>
                        <a:rPr dirty="0" sz="100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Blood</a:t>
                      </a:r>
                      <a:r>
                        <a:rPr dirty="0" sz="1000" spc="4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4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cultures</a:t>
                      </a:r>
                      <a:endParaRPr sz="1000">
                        <a:latin typeface="Calibri"/>
                        <a:cs typeface="Calibri"/>
                      </a:endParaRPr>
                    </a:p>
                    <a:p>
                      <a:pPr marL="97155" indent="-78105">
                        <a:lnSpc>
                          <a:spcPct val="100000"/>
                        </a:lnSpc>
                        <a:spcBef>
                          <a:spcPts val="300"/>
                        </a:spcBef>
                        <a:buChar char="•"/>
                        <a:tabLst>
                          <a:tab pos="97155" algn="l"/>
                        </a:tabLst>
                      </a:pPr>
                      <a:r>
                        <a:rPr dirty="0" sz="1000" spc="1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HIV</a:t>
                      </a:r>
                      <a:r>
                        <a:rPr dirty="0" sz="1000" spc="14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7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and</a:t>
                      </a:r>
                      <a:r>
                        <a:rPr dirty="0" sz="1000" spc="14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1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malaria</a:t>
                      </a:r>
                      <a:r>
                        <a:rPr dirty="0" sz="1000" spc="1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tests</a:t>
                      </a:r>
                      <a:endParaRPr sz="1000">
                        <a:latin typeface="Calibri"/>
                        <a:cs typeface="Calibri"/>
                      </a:endParaRPr>
                    </a:p>
                    <a:p>
                      <a:pPr marL="97155" indent="-78105">
                        <a:lnSpc>
                          <a:spcPct val="100000"/>
                        </a:lnSpc>
                        <a:spcBef>
                          <a:spcPts val="300"/>
                        </a:spcBef>
                        <a:buChar char="•"/>
                        <a:tabLst>
                          <a:tab pos="97155" algn="l"/>
                        </a:tabLst>
                      </a:pPr>
                      <a:r>
                        <a:rPr dirty="0" sz="100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Urine</a:t>
                      </a:r>
                      <a:r>
                        <a:rPr dirty="0" sz="1000" spc="19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6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sample</a:t>
                      </a:r>
                      <a:endParaRPr sz="1000">
                        <a:latin typeface="Calibri"/>
                        <a:cs typeface="Calibri"/>
                      </a:endParaRPr>
                    </a:p>
                    <a:p>
                      <a:pPr marL="97155" indent="-78105">
                        <a:lnSpc>
                          <a:spcPct val="100000"/>
                        </a:lnSpc>
                        <a:spcBef>
                          <a:spcPts val="300"/>
                        </a:spcBef>
                        <a:buChar char="•"/>
                        <a:tabLst>
                          <a:tab pos="97155" algn="l"/>
                        </a:tabLst>
                      </a:pPr>
                      <a:r>
                        <a:rPr dirty="0" sz="1000" spc="8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Swabs</a:t>
                      </a:r>
                      <a:r>
                        <a:rPr dirty="0" sz="1000" spc="16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1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(wound,</a:t>
                      </a:r>
                      <a:r>
                        <a:rPr dirty="0" sz="1000" spc="16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1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vagina,</a:t>
                      </a:r>
                      <a:r>
                        <a:rPr dirty="0" sz="1000" spc="16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-1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throat)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B="0" marT="10160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r>
                        <a:rPr dirty="0" sz="1000" spc="7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Sputum</a:t>
                      </a:r>
                      <a:r>
                        <a:rPr dirty="0" sz="100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6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sample</a:t>
                      </a:r>
                      <a:endParaRPr sz="1000">
                        <a:latin typeface="Calibri"/>
                        <a:cs typeface="Calibri"/>
                      </a:endParaRPr>
                    </a:p>
                    <a:p>
                      <a:pPr marL="99695" indent="-78105">
                        <a:lnSpc>
                          <a:spcPct val="100000"/>
                        </a:lnSpc>
                        <a:spcBef>
                          <a:spcPts val="300"/>
                        </a:spcBef>
                        <a:buChar char="•"/>
                        <a:tabLst>
                          <a:tab pos="99695" algn="l"/>
                        </a:tabLst>
                      </a:pPr>
                      <a:r>
                        <a:rPr dirty="0" sz="100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Imaging (abdominal </a:t>
                      </a:r>
                      <a:r>
                        <a:rPr dirty="0" sz="100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/</a:t>
                      </a:r>
                      <a:r>
                        <a:rPr dirty="0" sz="100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6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chest)</a:t>
                      </a:r>
                      <a:endParaRPr sz="1000">
                        <a:latin typeface="Calibri"/>
                        <a:cs typeface="Calibri"/>
                      </a:endParaRPr>
                    </a:p>
                    <a:p>
                      <a:pPr marL="99695" indent="-78105">
                        <a:lnSpc>
                          <a:spcPct val="100000"/>
                        </a:lnSpc>
                        <a:spcBef>
                          <a:spcPts val="300"/>
                        </a:spcBef>
                        <a:buChar char="•"/>
                        <a:tabLst>
                          <a:tab pos="99695" algn="l"/>
                        </a:tabLst>
                      </a:pPr>
                      <a:r>
                        <a:rPr dirty="0" sz="1000" spc="6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Lumbar</a:t>
                      </a:r>
                      <a:r>
                        <a:rPr dirty="0" sz="1000" spc="4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puncture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B="0" marT="10160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4" name="object 14" descr=""/>
          <p:cNvSpPr/>
          <p:nvPr/>
        </p:nvSpPr>
        <p:spPr>
          <a:xfrm>
            <a:off x="578561" y="5542381"/>
            <a:ext cx="2733675" cy="901700"/>
          </a:xfrm>
          <a:custGeom>
            <a:avLst/>
            <a:gdLst/>
            <a:ahLst/>
            <a:cxnLst/>
            <a:rect l="l" t="t" r="r" b="b"/>
            <a:pathLst>
              <a:path w="2733675" h="901700">
                <a:moveTo>
                  <a:pt x="2733192" y="0"/>
                </a:moveTo>
                <a:lnTo>
                  <a:pt x="0" y="0"/>
                </a:lnTo>
                <a:lnTo>
                  <a:pt x="0" y="901623"/>
                </a:lnTo>
                <a:lnTo>
                  <a:pt x="2733192" y="901623"/>
                </a:lnTo>
                <a:lnTo>
                  <a:pt x="273319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 descr=""/>
          <p:cNvSpPr/>
          <p:nvPr/>
        </p:nvSpPr>
        <p:spPr>
          <a:xfrm>
            <a:off x="3598671" y="5468759"/>
            <a:ext cx="2733675" cy="901700"/>
          </a:xfrm>
          <a:custGeom>
            <a:avLst/>
            <a:gdLst/>
            <a:ahLst/>
            <a:cxnLst/>
            <a:rect l="l" t="t" r="r" b="b"/>
            <a:pathLst>
              <a:path w="2733675" h="901700">
                <a:moveTo>
                  <a:pt x="2733192" y="0"/>
                </a:moveTo>
                <a:lnTo>
                  <a:pt x="0" y="0"/>
                </a:lnTo>
                <a:lnTo>
                  <a:pt x="0" y="901623"/>
                </a:lnTo>
                <a:lnTo>
                  <a:pt x="2733192" y="901623"/>
                </a:lnTo>
                <a:lnTo>
                  <a:pt x="273319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graphicFrame>
        <p:nvGraphicFramePr>
          <p:cNvPr id="16" name="object 16" descr=""/>
          <p:cNvGraphicFramePr>
            <a:graphicFrameLocks noGrp="1"/>
          </p:cNvGraphicFramePr>
          <p:nvPr/>
        </p:nvGraphicFramePr>
        <p:xfrm>
          <a:off x="551860" y="4849340"/>
          <a:ext cx="6130925" cy="163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22600"/>
                <a:gridCol w="3022600"/>
              </a:tblGrid>
              <a:tr h="302260">
                <a:tc gridSpan="2">
                  <a:txBody>
                    <a:bodyPr/>
                    <a:lstStyle/>
                    <a:p>
                      <a:pPr marL="70485"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r>
                        <a:rPr dirty="0" sz="1250" spc="9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REMOVE</a:t>
                      </a:r>
                      <a:r>
                        <a:rPr dirty="0" sz="1250" spc="1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2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/</a:t>
                      </a:r>
                      <a:r>
                        <a:rPr dirty="0" sz="1250" spc="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250" spc="9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TREAT</a:t>
                      </a:r>
                      <a:r>
                        <a:rPr dirty="0" sz="1250" spc="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250" spc="10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THE</a:t>
                      </a:r>
                      <a:r>
                        <a:rPr dirty="0" sz="1250" spc="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250" spc="1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SOURCE</a:t>
                      </a:r>
                      <a:endParaRPr sz="1250">
                        <a:latin typeface="Calibri"/>
                        <a:cs typeface="Calibri"/>
                      </a:endParaRPr>
                    </a:p>
                  </a:txBody>
                  <a:tcPr marL="0" marR="0" marB="0" marT="7175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223A73"/>
                    </a:solidFill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299720">
                <a:tc gridSpan="2">
                  <a:txBody>
                    <a:bodyPr/>
                    <a:lstStyle/>
                    <a:p>
                      <a:pPr marL="70485">
                        <a:lnSpc>
                          <a:spcPct val="100000"/>
                        </a:lnSpc>
                        <a:spcBef>
                          <a:spcPts val="715"/>
                        </a:spcBef>
                      </a:pPr>
                      <a:r>
                        <a:rPr dirty="0" sz="950" spc="80" b="1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Consider: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B="0" marT="9080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1CFDE"/>
                    </a:solidFill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103631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00330" indent="-78105">
                        <a:lnSpc>
                          <a:spcPct val="100000"/>
                        </a:lnSpc>
                        <a:buChar char="•"/>
                        <a:tabLst>
                          <a:tab pos="100330" algn="l"/>
                        </a:tabLst>
                      </a:pPr>
                      <a:r>
                        <a:rPr dirty="0" sz="100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Malaria</a:t>
                      </a:r>
                      <a:r>
                        <a:rPr dirty="0" sz="1000" spc="2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4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treatment</a:t>
                      </a:r>
                      <a:endParaRPr sz="1000">
                        <a:latin typeface="Calibri"/>
                        <a:cs typeface="Calibri"/>
                      </a:endParaRPr>
                    </a:p>
                    <a:p>
                      <a:pPr marL="100330" indent="-78105">
                        <a:lnSpc>
                          <a:spcPct val="100000"/>
                        </a:lnSpc>
                        <a:spcBef>
                          <a:spcPts val="300"/>
                        </a:spcBef>
                        <a:buChar char="•"/>
                        <a:tabLst>
                          <a:tab pos="100330" algn="l"/>
                        </a:tabLst>
                      </a:pPr>
                      <a:r>
                        <a:rPr dirty="0" sz="1000" spc="2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Delivery</a:t>
                      </a:r>
                      <a:r>
                        <a:rPr dirty="0" sz="1000" spc="9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2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of</a:t>
                      </a:r>
                      <a:r>
                        <a:rPr dirty="0" sz="1000" spc="9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the</a:t>
                      </a:r>
                      <a:r>
                        <a:rPr dirty="0" sz="1000" spc="9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7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baby</a:t>
                      </a:r>
                      <a:r>
                        <a:rPr dirty="0" sz="1000" spc="9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2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/</a:t>
                      </a:r>
                      <a:r>
                        <a:rPr dirty="0" sz="1000" spc="9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6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babies</a:t>
                      </a:r>
                      <a:endParaRPr sz="1000">
                        <a:latin typeface="Calibri"/>
                        <a:cs typeface="Calibri"/>
                      </a:endParaRPr>
                    </a:p>
                    <a:p>
                      <a:pPr marL="100330" indent="-78105">
                        <a:lnSpc>
                          <a:spcPct val="100000"/>
                        </a:lnSpc>
                        <a:spcBef>
                          <a:spcPts val="300"/>
                        </a:spcBef>
                        <a:buChar char="•"/>
                        <a:tabLst>
                          <a:tab pos="100330" algn="l"/>
                        </a:tabLst>
                      </a:pPr>
                      <a:r>
                        <a:rPr dirty="0" sz="1000" spc="2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Removal</a:t>
                      </a:r>
                      <a:r>
                        <a:rPr dirty="0" sz="1000" spc="14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2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of</a:t>
                      </a:r>
                      <a:r>
                        <a:rPr dirty="0" sz="1000" spc="14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2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retained</a:t>
                      </a:r>
                      <a:r>
                        <a:rPr dirty="0" sz="1000" spc="14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7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products</a:t>
                      </a:r>
                      <a:r>
                        <a:rPr dirty="0" sz="1000" spc="14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2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of</a:t>
                      </a:r>
                      <a:r>
                        <a:rPr dirty="0" sz="1000" spc="14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6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conception</a:t>
                      </a:r>
                      <a:endParaRPr sz="1000">
                        <a:latin typeface="Calibri"/>
                        <a:cs typeface="Calibri"/>
                      </a:endParaRPr>
                    </a:p>
                    <a:p>
                      <a:pPr marL="100330" indent="-78105">
                        <a:lnSpc>
                          <a:spcPct val="100000"/>
                        </a:lnSpc>
                        <a:spcBef>
                          <a:spcPts val="300"/>
                        </a:spcBef>
                        <a:buChar char="•"/>
                        <a:tabLst>
                          <a:tab pos="100330" algn="l"/>
                        </a:tabLst>
                      </a:pPr>
                      <a:r>
                        <a:rPr dirty="0" sz="1000" spc="6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Debridement</a:t>
                      </a:r>
                      <a:r>
                        <a:rPr dirty="0" sz="1000" spc="7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of</a:t>
                      </a:r>
                      <a:r>
                        <a:rPr dirty="0" sz="1000" spc="8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wound</a:t>
                      </a:r>
                      <a:r>
                        <a:rPr dirty="0" sz="1000" spc="8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/</a:t>
                      </a:r>
                      <a:r>
                        <a:rPr dirty="0" sz="1000" spc="8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drainage</a:t>
                      </a:r>
                      <a:r>
                        <a:rPr dirty="0" sz="1000" spc="7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of</a:t>
                      </a:r>
                      <a:r>
                        <a:rPr dirty="0" sz="1000" spc="8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4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collection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B="0" marT="190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97155" indent="-78105">
                        <a:lnSpc>
                          <a:spcPct val="100000"/>
                        </a:lnSpc>
                        <a:buChar char="•"/>
                        <a:tabLst>
                          <a:tab pos="97155" algn="l"/>
                        </a:tabLst>
                      </a:pPr>
                      <a:r>
                        <a:rPr dirty="0" sz="1000" spc="1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Removal</a:t>
                      </a:r>
                      <a:r>
                        <a:rPr dirty="0" sz="1000" spc="10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1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of</a:t>
                      </a:r>
                      <a:r>
                        <a:rPr dirty="0" sz="1000" spc="11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infected</a:t>
                      </a:r>
                      <a:r>
                        <a:rPr dirty="0" sz="1000" spc="10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cannula</a:t>
                      </a:r>
                      <a:r>
                        <a:rPr dirty="0" sz="1000" spc="11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1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/</a:t>
                      </a:r>
                      <a:r>
                        <a:rPr dirty="0" sz="1000" spc="10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-2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line</a:t>
                      </a:r>
                      <a:endParaRPr sz="1000">
                        <a:latin typeface="Calibri"/>
                        <a:cs typeface="Calibri"/>
                      </a:endParaRPr>
                    </a:p>
                    <a:p>
                      <a:pPr marL="97155" indent="-78105">
                        <a:lnSpc>
                          <a:spcPct val="100000"/>
                        </a:lnSpc>
                        <a:spcBef>
                          <a:spcPts val="300"/>
                        </a:spcBef>
                        <a:buChar char="•"/>
                        <a:tabLst>
                          <a:tab pos="97155" algn="l"/>
                        </a:tabLst>
                      </a:pPr>
                      <a:r>
                        <a:rPr dirty="0" sz="100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Hysterectomy</a:t>
                      </a:r>
                      <a:endParaRPr sz="1000">
                        <a:latin typeface="Calibri"/>
                        <a:cs typeface="Calibri"/>
                      </a:endParaRPr>
                    </a:p>
                    <a:p>
                      <a:pPr marL="97155" indent="-78105">
                        <a:lnSpc>
                          <a:spcPct val="100000"/>
                        </a:lnSpc>
                        <a:spcBef>
                          <a:spcPts val="300"/>
                        </a:spcBef>
                        <a:buChar char="•"/>
                        <a:tabLst>
                          <a:tab pos="97155" algn="l"/>
                        </a:tabLst>
                      </a:pPr>
                      <a:r>
                        <a:rPr dirty="0" sz="1000" spc="2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Targeted</a:t>
                      </a:r>
                      <a:r>
                        <a:rPr dirty="0" sz="1000" spc="9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antibiotics</a:t>
                      </a:r>
                      <a:r>
                        <a:rPr dirty="0" sz="1000" spc="9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7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once</a:t>
                      </a:r>
                      <a:r>
                        <a:rPr dirty="0" sz="1000" spc="9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7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source</a:t>
                      </a:r>
                      <a:r>
                        <a:rPr dirty="0" sz="1000" spc="9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-2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known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B="0" marT="190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7" name="object 17" descr=""/>
          <p:cNvSpPr/>
          <p:nvPr/>
        </p:nvSpPr>
        <p:spPr>
          <a:xfrm>
            <a:off x="2558968" y="1931381"/>
            <a:ext cx="260350" cy="0"/>
          </a:xfrm>
          <a:custGeom>
            <a:avLst/>
            <a:gdLst/>
            <a:ahLst/>
            <a:cxnLst/>
            <a:rect l="l" t="t" r="r" b="b"/>
            <a:pathLst>
              <a:path w="260350" h="0">
                <a:moveTo>
                  <a:pt x="0" y="0"/>
                </a:moveTo>
                <a:lnTo>
                  <a:pt x="260222" y="0"/>
                </a:lnTo>
              </a:path>
            </a:pathLst>
          </a:custGeom>
          <a:ln w="10673">
            <a:solidFill>
              <a:srgbClr val="221E1F"/>
            </a:solidFill>
          </a:ln>
        </p:spPr>
        <p:txBody>
          <a:bodyPr wrap="square" lIns="0" tIns="0" rIns="0" bIns="0" rtlCol="0"/>
          <a:lstStyle/>
          <a:p/>
        </p:txBody>
      </p:sp>
      <p:graphicFrame>
        <p:nvGraphicFramePr>
          <p:cNvPr id="18" name="object 18" descr=""/>
          <p:cNvGraphicFramePr>
            <a:graphicFrameLocks noGrp="1"/>
          </p:cNvGraphicFramePr>
          <p:nvPr/>
        </p:nvGraphicFramePr>
        <p:xfrm>
          <a:off x="536470" y="1429404"/>
          <a:ext cx="9095740" cy="10350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6490"/>
                <a:gridCol w="494665"/>
                <a:gridCol w="677544"/>
                <a:gridCol w="379094"/>
                <a:gridCol w="1500505"/>
                <a:gridCol w="970914"/>
                <a:gridCol w="582929"/>
                <a:gridCol w="755650"/>
                <a:gridCol w="2527299"/>
              </a:tblGrid>
              <a:tr h="269875">
                <a:tc rowSpan="3">
                  <a:txBody>
                    <a:bodyPr/>
                    <a:lstStyle/>
                    <a:p>
                      <a:pPr marL="316865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dirty="0" sz="6250" spc="71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</a:t>
                      </a:r>
                      <a:endParaRPr sz="6250">
                        <a:latin typeface="Calibri"/>
                        <a:cs typeface="Calibri"/>
                      </a:endParaRPr>
                    </a:p>
                  </a:txBody>
                  <a:tcPr marL="0" marR="0" marB="0" marT="635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263977"/>
                    </a:solidFill>
                  </a:tcPr>
                </a:tc>
                <a:tc gridSpan="8"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dirty="0" sz="1100" spc="1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SOURCE</a:t>
                      </a:r>
                      <a:r>
                        <a:rPr dirty="0" sz="1100" spc="2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27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control</a:t>
                      </a:r>
                      <a:r>
                        <a:rPr dirty="0" baseline="2525" sz="1650" spc="44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3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(identify</a:t>
                      </a:r>
                      <a:r>
                        <a:rPr dirty="0" baseline="2525" sz="1650" spc="37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6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and</a:t>
                      </a:r>
                      <a:r>
                        <a:rPr dirty="0" baseline="2525" sz="1650" spc="44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27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treat</a:t>
                      </a:r>
                      <a:r>
                        <a:rPr dirty="0" baseline="2525" sz="1650" spc="44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the</a:t>
                      </a:r>
                      <a:r>
                        <a:rPr dirty="0" baseline="2525" sz="1650" spc="37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72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source</a:t>
                      </a:r>
                      <a:r>
                        <a:rPr dirty="0" baseline="2525" sz="1650" spc="44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04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of</a:t>
                      </a:r>
                      <a:r>
                        <a:rPr dirty="0" baseline="2525" sz="1650" spc="44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12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infection)</a:t>
                      </a:r>
                      <a:endParaRPr baseline="2525" sz="1650">
                        <a:latin typeface="Calibri"/>
                        <a:cs typeface="Calibri"/>
                      </a:endParaRPr>
                    </a:p>
                  </a:txBody>
                  <a:tcPr marL="0" marR="0" marB="0" marT="6604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0099DA"/>
                    </a:solidFill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269875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635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263977"/>
                    </a:solidFill>
                  </a:tcPr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r>
                        <a:rPr dirty="0" sz="1050" spc="4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Date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6858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8E8F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64490">
                        <a:lnSpc>
                          <a:spcPct val="100000"/>
                        </a:lnSpc>
                        <a:spcBef>
                          <a:spcPts val="660"/>
                        </a:spcBef>
                        <a:tabLst>
                          <a:tab pos="693420" algn="l"/>
                        </a:tabLst>
                      </a:pPr>
                      <a:r>
                        <a:rPr dirty="0" sz="1050" spc="-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/</a:t>
                      </a:r>
                      <a:r>
                        <a:rPr dirty="0" sz="10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	</a:t>
                      </a:r>
                      <a:r>
                        <a:rPr dirty="0" sz="1050" spc="-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/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8382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r>
                        <a:rPr dirty="0" sz="1050" spc="6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Time</a:t>
                      </a:r>
                      <a:r>
                        <a:rPr dirty="0" sz="10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6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considered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6858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8E8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r>
                        <a:rPr dirty="0" sz="1050" spc="-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: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8382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r>
                        <a:rPr dirty="0" sz="1050" spc="-1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Initials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6858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8E8F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endParaRPr sz="1050">
                        <a:latin typeface="Times New Roman"/>
                        <a:cs typeface="Times New Roman"/>
                      </a:endParaRPr>
                    </a:p>
                    <a:p>
                      <a:pPr marL="314960" marR="145415">
                        <a:lnSpc>
                          <a:spcPct val="119200"/>
                        </a:lnSpc>
                      </a:pPr>
                      <a:r>
                        <a:rPr dirty="0" sz="1050" spc="7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Identify</a:t>
                      </a:r>
                      <a:r>
                        <a:rPr dirty="0" sz="1050" spc="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1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and</a:t>
                      </a:r>
                      <a:r>
                        <a:rPr dirty="0" sz="1050" spc="2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8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control</a:t>
                      </a:r>
                      <a:r>
                        <a:rPr dirty="0" sz="1050" spc="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9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the</a:t>
                      </a:r>
                      <a:r>
                        <a:rPr dirty="0" sz="1050" spc="2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7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source. </a:t>
                      </a:r>
                      <a:r>
                        <a:rPr dirty="0" sz="1050" spc="114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See</a:t>
                      </a:r>
                      <a:r>
                        <a:rPr dirty="0" sz="1050" spc="7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below </a:t>
                      </a:r>
                      <a:r>
                        <a:rPr dirty="0" sz="10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for</a:t>
                      </a:r>
                      <a:r>
                        <a:rPr dirty="0" sz="1050" spc="7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9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guidance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3683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BA2026"/>
                    </a:solidFill>
                  </a:tcPr>
                </a:tc>
              </a:tr>
              <a:tr h="495300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635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26397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62865" marR="13081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dirty="0" sz="10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Details </a:t>
                      </a:r>
                      <a:r>
                        <a:rPr dirty="0" sz="10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/</a:t>
                      </a:r>
                      <a:r>
                        <a:rPr dirty="0" sz="10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reason not</a:t>
                      </a:r>
                      <a:r>
                        <a:rPr dirty="0" sz="1050" spc="4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7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completed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11493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8E8F7"/>
                    </a:solidFill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3683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BA2026"/>
                    </a:solidFill>
                  </a:tcPr>
                </a:tc>
              </a:tr>
            </a:tbl>
          </a:graphicData>
        </a:graphic>
      </p:graphicFrame>
      <p:sp>
        <p:nvSpPr>
          <p:cNvPr id="19" name="object 19" descr=""/>
          <p:cNvSpPr/>
          <p:nvPr/>
        </p:nvSpPr>
        <p:spPr>
          <a:xfrm>
            <a:off x="2230245" y="1931381"/>
            <a:ext cx="260350" cy="0"/>
          </a:xfrm>
          <a:custGeom>
            <a:avLst/>
            <a:gdLst/>
            <a:ahLst/>
            <a:cxnLst/>
            <a:rect l="l" t="t" r="r" b="b"/>
            <a:pathLst>
              <a:path w="260350" h="0">
                <a:moveTo>
                  <a:pt x="0" y="0"/>
                </a:moveTo>
                <a:lnTo>
                  <a:pt x="260222" y="0"/>
                </a:lnTo>
              </a:path>
            </a:pathLst>
          </a:custGeom>
          <a:ln w="10673">
            <a:solidFill>
              <a:srgbClr val="221E1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object 20" descr=""/>
          <p:cNvSpPr/>
          <p:nvPr/>
        </p:nvSpPr>
        <p:spPr>
          <a:xfrm>
            <a:off x="2887691" y="1931381"/>
            <a:ext cx="260350" cy="0"/>
          </a:xfrm>
          <a:custGeom>
            <a:avLst/>
            <a:gdLst/>
            <a:ahLst/>
            <a:cxnLst/>
            <a:rect l="l" t="t" r="r" b="b"/>
            <a:pathLst>
              <a:path w="260350" h="0">
                <a:moveTo>
                  <a:pt x="0" y="0"/>
                </a:moveTo>
                <a:lnTo>
                  <a:pt x="260222" y="0"/>
                </a:lnTo>
              </a:path>
            </a:pathLst>
          </a:custGeom>
          <a:ln w="10673">
            <a:solidFill>
              <a:srgbClr val="221E1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object 21" descr=""/>
          <p:cNvSpPr/>
          <p:nvPr/>
        </p:nvSpPr>
        <p:spPr>
          <a:xfrm>
            <a:off x="4805986" y="1931381"/>
            <a:ext cx="347345" cy="0"/>
          </a:xfrm>
          <a:custGeom>
            <a:avLst/>
            <a:gdLst/>
            <a:ahLst/>
            <a:cxnLst/>
            <a:rect l="l" t="t" r="r" b="b"/>
            <a:pathLst>
              <a:path w="347345" h="0">
                <a:moveTo>
                  <a:pt x="0" y="0"/>
                </a:moveTo>
                <a:lnTo>
                  <a:pt x="346963" y="0"/>
                </a:lnTo>
              </a:path>
            </a:pathLst>
          </a:custGeom>
          <a:ln w="10673">
            <a:solidFill>
              <a:srgbClr val="221E1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2" name="object 22" descr=""/>
          <p:cNvSpPr/>
          <p:nvPr/>
        </p:nvSpPr>
        <p:spPr>
          <a:xfrm>
            <a:off x="5251444" y="1931381"/>
            <a:ext cx="347345" cy="0"/>
          </a:xfrm>
          <a:custGeom>
            <a:avLst/>
            <a:gdLst/>
            <a:ahLst/>
            <a:cxnLst/>
            <a:rect l="l" t="t" r="r" b="b"/>
            <a:pathLst>
              <a:path w="347345" h="0">
                <a:moveTo>
                  <a:pt x="0" y="0"/>
                </a:moveTo>
                <a:lnTo>
                  <a:pt x="346963" y="0"/>
                </a:lnTo>
              </a:path>
            </a:pathLst>
          </a:custGeom>
          <a:ln w="10673">
            <a:solidFill>
              <a:srgbClr val="221E1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object 23" descr=""/>
          <p:cNvSpPr txBox="1"/>
          <p:nvPr/>
        </p:nvSpPr>
        <p:spPr>
          <a:xfrm>
            <a:off x="10117135" y="1088934"/>
            <a:ext cx="273685" cy="2819400"/>
          </a:xfrm>
          <a:prstGeom prst="rect">
            <a:avLst/>
          </a:prstGeom>
        </p:spPr>
        <p:txBody>
          <a:bodyPr wrap="square" lIns="0" tIns="10795" rIns="0" bIns="0" rtlCol="0" vert="vert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dirty="0" sz="1500" spc="125" b="1">
                <a:solidFill>
                  <a:srgbClr val="BB0003"/>
                </a:solidFill>
                <a:latin typeface="Calibri"/>
                <a:cs typeface="Calibri"/>
              </a:rPr>
              <a:t>The</a:t>
            </a:r>
            <a:r>
              <a:rPr dirty="0" sz="1500" spc="25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95" b="1">
                <a:solidFill>
                  <a:srgbClr val="BB0003"/>
                </a:solidFill>
                <a:latin typeface="Calibri"/>
                <a:cs typeface="Calibri"/>
              </a:rPr>
              <a:t>FAST-</a:t>
            </a:r>
            <a:r>
              <a:rPr dirty="0" sz="1500" spc="245" b="1">
                <a:solidFill>
                  <a:srgbClr val="BB0003"/>
                </a:solidFill>
                <a:latin typeface="Calibri"/>
                <a:cs typeface="Calibri"/>
              </a:rPr>
              <a:t>M</a:t>
            </a:r>
            <a:r>
              <a:rPr dirty="0" sz="1500" spc="3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110" b="1">
                <a:solidFill>
                  <a:srgbClr val="BB0003"/>
                </a:solidFill>
                <a:latin typeface="Calibri"/>
                <a:cs typeface="Calibri"/>
              </a:rPr>
              <a:t>Treatment</a:t>
            </a:r>
            <a:r>
              <a:rPr dirty="0" sz="1500" spc="3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95" b="1">
                <a:solidFill>
                  <a:srgbClr val="BB0003"/>
                </a:solidFill>
                <a:latin typeface="Calibri"/>
                <a:cs typeface="Calibri"/>
              </a:rPr>
              <a:t>Bundle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24" name="object 24" descr=""/>
          <p:cNvGrpSpPr/>
          <p:nvPr/>
        </p:nvGrpSpPr>
        <p:grpSpPr>
          <a:xfrm>
            <a:off x="383109" y="6931803"/>
            <a:ext cx="337185" cy="337185"/>
            <a:chOff x="383109" y="6931803"/>
            <a:chExt cx="337185" cy="337185"/>
          </a:xfrm>
        </p:grpSpPr>
        <p:pic>
          <p:nvPicPr>
            <p:cNvPr id="25" name="object 25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6562" y="6935253"/>
              <a:ext cx="329996" cy="329996"/>
            </a:xfrm>
            <a:prstGeom prst="rect">
              <a:avLst/>
            </a:prstGeom>
          </p:spPr>
        </p:pic>
        <p:sp>
          <p:nvSpPr>
            <p:cNvPr id="26" name="object 26" descr=""/>
            <p:cNvSpPr/>
            <p:nvPr/>
          </p:nvSpPr>
          <p:spPr>
            <a:xfrm>
              <a:off x="386557" y="6935251"/>
              <a:ext cx="330200" cy="330200"/>
            </a:xfrm>
            <a:custGeom>
              <a:avLst/>
              <a:gdLst/>
              <a:ahLst/>
              <a:cxnLst/>
              <a:rect l="l" t="t" r="r" b="b"/>
              <a:pathLst>
                <a:path w="330200" h="330200">
                  <a:moveTo>
                    <a:pt x="164998" y="329996"/>
                  </a:moveTo>
                  <a:lnTo>
                    <a:pt x="208860" y="324102"/>
                  </a:lnTo>
                  <a:lnTo>
                    <a:pt x="248274" y="307468"/>
                  </a:lnTo>
                  <a:lnTo>
                    <a:pt x="281668" y="281668"/>
                  </a:lnTo>
                  <a:lnTo>
                    <a:pt x="307468" y="248274"/>
                  </a:lnTo>
                  <a:lnTo>
                    <a:pt x="324102" y="208860"/>
                  </a:lnTo>
                  <a:lnTo>
                    <a:pt x="329996" y="164998"/>
                  </a:lnTo>
                  <a:lnTo>
                    <a:pt x="324102" y="121136"/>
                  </a:lnTo>
                  <a:lnTo>
                    <a:pt x="307468" y="81722"/>
                  </a:lnTo>
                  <a:lnTo>
                    <a:pt x="281668" y="48328"/>
                  </a:lnTo>
                  <a:lnTo>
                    <a:pt x="248274" y="22527"/>
                  </a:lnTo>
                  <a:lnTo>
                    <a:pt x="208860" y="5894"/>
                  </a:lnTo>
                  <a:lnTo>
                    <a:pt x="164998" y="0"/>
                  </a:lnTo>
                  <a:lnTo>
                    <a:pt x="121136" y="5894"/>
                  </a:lnTo>
                  <a:lnTo>
                    <a:pt x="81722" y="22527"/>
                  </a:lnTo>
                  <a:lnTo>
                    <a:pt x="48328" y="48328"/>
                  </a:lnTo>
                  <a:lnTo>
                    <a:pt x="22527" y="81722"/>
                  </a:lnTo>
                  <a:lnTo>
                    <a:pt x="5894" y="121136"/>
                  </a:lnTo>
                  <a:lnTo>
                    <a:pt x="0" y="164998"/>
                  </a:lnTo>
                  <a:lnTo>
                    <a:pt x="5894" y="208860"/>
                  </a:lnTo>
                  <a:lnTo>
                    <a:pt x="22527" y="248274"/>
                  </a:lnTo>
                  <a:lnTo>
                    <a:pt x="48328" y="281668"/>
                  </a:lnTo>
                  <a:lnTo>
                    <a:pt x="81722" y="307468"/>
                  </a:lnTo>
                  <a:lnTo>
                    <a:pt x="121136" y="324102"/>
                  </a:lnTo>
                  <a:lnTo>
                    <a:pt x="164998" y="329996"/>
                  </a:lnTo>
                  <a:close/>
                </a:path>
              </a:pathLst>
            </a:custGeom>
            <a:ln w="6896">
              <a:solidFill>
                <a:srgbClr val="BB0003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7" name="object 27" descr="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object 28" descr=""/>
          <p:cNvSpPr txBox="1"/>
          <p:nvPr/>
        </p:nvSpPr>
        <p:spPr>
          <a:xfrm>
            <a:off x="10097436" y="512943"/>
            <a:ext cx="19939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60">
                <a:solidFill>
                  <a:srgbClr val="FFFFFF"/>
                </a:solidFill>
                <a:latin typeface="Calibri"/>
                <a:cs typeface="Calibri"/>
              </a:rPr>
              <a:t>18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9" name="object 29" descr=""/>
          <p:cNvSpPr/>
          <p:nvPr/>
        </p:nvSpPr>
        <p:spPr>
          <a:xfrm>
            <a:off x="4171500" y="7139242"/>
            <a:ext cx="3712845" cy="0"/>
          </a:xfrm>
          <a:custGeom>
            <a:avLst/>
            <a:gdLst/>
            <a:ahLst/>
            <a:cxnLst/>
            <a:rect l="l" t="t" r="r" b="b"/>
            <a:pathLst>
              <a:path w="3712845" h="0">
                <a:moveTo>
                  <a:pt x="0" y="0"/>
                </a:moveTo>
                <a:lnTo>
                  <a:pt x="371250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30" name="object 30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49823" y="6920255"/>
            <a:ext cx="380212" cy="407454"/>
          </a:xfrm>
          <a:prstGeom prst="rect">
            <a:avLst/>
          </a:prstGeom>
        </p:spPr>
      </p:pic>
      <p:pic>
        <p:nvPicPr>
          <p:cNvPr id="31" name="object 31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91540" y="6904051"/>
            <a:ext cx="411556" cy="421030"/>
          </a:xfrm>
          <a:prstGeom prst="rect">
            <a:avLst/>
          </a:prstGeom>
        </p:spPr>
      </p:pic>
      <p:grpSp>
        <p:nvGrpSpPr>
          <p:cNvPr id="32" name="object 32" descr=""/>
          <p:cNvGrpSpPr/>
          <p:nvPr/>
        </p:nvGrpSpPr>
        <p:grpSpPr>
          <a:xfrm>
            <a:off x="10032246" y="6905575"/>
            <a:ext cx="328930" cy="422275"/>
            <a:chOff x="10032246" y="6905575"/>
            <a:chExt cx="328930" cy="422275"/>
          </a:xfrm>
        </p:grpSpPr>
        <p:sp>
          <p:nvSpPr>
            <p:cNvPr id="33" name="object 33" descr="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5" name="object 35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821" y="7052177"/>
              <a:ext cx="144016" cy="161583"/>
            </a:xfrm>
            <a:prstGeom prst="rect">
              <a:avLst/>
            </a:prstGeom>
          </p:spPr>
        </p:pic>
      </p:grpSp>
      <p:pic>
        <p:nvPicPr>
          <p:cNvPr id="36" name="object 36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037004" y="6922160"/>
            <a:ext cx="437008" cy="423494"/>
          </a:xfrm>
          <a:prstGeom prst="rect">
            <a:avLst/>
          </a:prstGeom>
        </p:spPr>
      </p:pic>
      <p:sp>
        <p:nvSpPr>
          <p:cNvPr id="37" name="object 37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pc="55"/>
              <a:t>Module</a:t>
            </a:r>
            <a:r>
              <a:rPr dirty="0" spc="80"/>
              <a:t> </a:t>
            </a:r>
            <a:r>
              <a:rPr dirty="0"/>
              <a:t>3b:</a:t>
            </a:r>
            <a:r>
              <a:rPr dirty="0" spc="85"/>
              <a:t> </a:t>
            </a:r>
            <a:r>
              <a:rPr dirty="0" spc="70"/>
              <a:t>The</a:t>
            </a:r>
            <a:r>
              <a:rPr dirty="0" spc="80"/>
              <a:t> </a:t>
            </a:r>
            <a:r>
              <a:rPr dirty="0" spc="60"/>
              <a:t>FAST-</a:t>
            </a:r>
            <a:r>
              <a:rPr dirty="0" spc="175"/>
              <a:t>M</a:t>
            </a:r>
            <a:r>
              <a:rPr dirty="0" spc="85"/>
              <a:t> </a:t>
            </a:r>
            <a:r>
              <a:rPr dirty="0" spc="60"/>
              <a:t>Treatment</a:t>
            </a:r>
            <a:r>
              <a:rPr dirty="0" spc="80"/>
              <a:t> </a:t>
            </a:r>
            <a:r>
              <a:rPr dirty="0" spc="50"/>
              <a:t>Bundle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dirty="0" sz="8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85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dirty="0" sz="800" spc="55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190">
                <a:solidFill>
                  <a:srgbClr val="4E9C57"/>
                </a:solidFill>
              </a:rPr>
              <a:t>Transfer</a:t>
            </a:r>
            <a:r>
              <a:rPr dirty="0" spc="40">
                <a:solidFill>
                  <a:srgbClr val="4E9C57"/>
                </a:solidFill>
              </a:rPr>
              <a:t> </a:t>
            </a:r>
            <a:r>
              <a:rPr dirty="0" spc="90">
                <a:solidFill>
                  <a:srgbClr val="4E9C57"/>
                </a:solidFill>
              </a:rPr>
              <a:t>if</a:t>
            </a:r>
            <a:r>
              <a:rPr dirty="0" spc="45">
                <a:solidFill>
                  <a:srgbClr val="4E9C57"/>
                </a:solidFill>
              </a:rPr>
              <a:t> </a:t>
            </a:r>
            <a:r>
              <a:rPr dirty="0" spc="195">
                <a:solidFill>
                  <a:srgbClr val="4E9C57"/>
                </a:solidFill>
              </a:rPr>
              <a:t>required</a:t>
            </a:r>
          </a:p>
        </p:txBody>
      </p:sp>
      <p:sp>
        <p:nvSpPr>
          <p:cNvPr id="4" name="object 4" descr=""/>
          <p:cNvSpPr/>
          <p:nvPr/>
        </p:nvSpPr>
        <p:spPr>
          <a:xfrm>
            <a:off x="9129467" y="1837524"/>
            <a:ext cx="104775" cy="104775"/>
          </a:xfrm>
          <a:custGeom>
            <a:avLst/>
            <a:gdLst/>
            <a:ahLst/>
            <a:cxnLst/>
            <a:rect l="l" t="t" r="r" b="b"/>
            <a:pathLst>
              <a:path w="104775" h="104775">
                <a:moveTo>
                  <a:pt x="0" y="104698"/>
                </a:moveTo>
                <a:lnTo>
                  <a:pt x="104698" y="104698"/>
                </a:lnTo>
                <a:lnTo>
                  <a:pt x="104698" y="0"/>
                </a:lnTo>
                <a:lnTo>
                  <a:pt x="0" y="0"/>
                </a:lnTo>
                <a:lnTo>
                  <a:pt x="0" y="104698"/>
                </a:lnTo>
                <a:close/>
              </a:path>
            </a:pathLst>
          </a:custGeom>
          <a:ln w="7950">
            <a:solidFill>
              <a:srgbClr val="231F20"/>
            </a:solidFill>
          </a:ln>
        </p:spPr>
        <p:txBody>
          <a:bodyPr wrap="square" lIns="0" tIns="0" rIns="0" bIns="0" rtlCol="0"/>
          <a:lstStyle/>
          <a:p/>
        </p:txBody>
      </p:sp>
      <p:graphicFrame>
        <p:nvGraphicFramePr>
          <p:cNvPr id="5" name="object 5" descr=""/>
          <p:cNvGraphicFramePr>
            <a:graphicFrameLocks noGrp="1"/>
          </p:cNvGraphicFramePr>
          <p:nvPr/>
        </p:nvGraphicFramePr>
        <p:xfrm>
          <a:off x="536470" y="1453788"/>
          <a:ext cx="9099550" cy="16192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6490"/>
                <a:gridCol w="1479549"/>
                <a:gridCol w="877569"/>
                <a:gridCol w="1806575"/>
                <a:gridCol w="623570"/>
                <a:gridCol w="664209"/>
                <a:gridCol w="1398904"/>
                <a:gridCol w="1036320"/>
              </a:tblGrid>
              <a:tr h="269875">
                <a:tc rowSpan="6">
                  <a:txBody>
                    <a:bodyPr/>
                    <a:lstStyle/>
                    <a:p>
                      <a:pPr marL="319405">
                        <a:lnSpc>
                          <a:spcPct val="100000"/>
                        </a:lnSpc>
                        <a:spcBef>
                          <a:spcPts val="2800"/>
                        </a:spcBef>
                      </a:pPr>
                      <a:r>
                        <a:rPr dirty="0" sz="6250" spc="53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T</a:t>
                      </a:r>
                      <a:endParaRPr sz="6250">
                        <a:latin typeface="Calibri"/>
                        <a:cs typeface="Calibri"/>
                      </a:endParaRPr>
                    </a:p>
                  </a:txBody>
                  <a:tcPr marL="0" marR="0" marB="0" marT="35560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4E9C57"/>
                    </a:solidFill>
                  </a:tcPr>
                </a:tc>
                <a:tc gridSpan="7"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dirty="0" sz="1100" spc="10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TRANSFER</a:t>
                      </a:r>
                      <a:r>
                        <a:rPr dirty="0" sz="1100" spc="3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if</a:t>
                      </a:r>
                      <a:r>
                        <a:rPr dirty="0" baseline="2525" sz="1650" spc="44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27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required</a:t>
                      </a:r>
                      <a:r>
                        <a:rPr dirty="0" baseline="2525" sz="1650" spc="44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27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(to</a:t>
                      </a:r>
                      <a:r>
                        <a:rPr dirty="0" baseline="2525" sz="1650" spc="44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57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dirty="0" baseline="2525" sz="1650" spc="44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different</a:t>
                      </a:r>
                      <a:r>
                        <a:rPr dirty="0" baseline="2525" sz="1650" spc="52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3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hospital</a:t>
                      </a:r>
                      <a:r>
                        <a:rPr dirty="0" baseline="2525" sz="1650" spc="44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04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or</a:t>
                      </a:r>
                      <a:r>
                        <a:rPr dirty="0" baseline="2525" sz="1650" spc="44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27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location</a:t>
                      </a:r>
                      <a:r>
                        <a:rPr dirty="0" baseline="2525" sz="1650" spc="44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3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that</a:t>
                      </a:r>
                      <a:r>
                        <a:rPr dirty="0" baseline="2525" sz="1650" spc="44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202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can</a:t>
                      </a:r>
                      <a:r>
                        <a:rPr dirty="0" baseline="2525" sz="1650" spc="52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3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provide</a:t>
                      </a:r>
                      <a:r>
                        <a:rPr dirty="0" baseline="2525" sz="1650" spc="44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57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dirty="0" baseline="2525" sz="1650" spc="44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higher</a:t>
                      </a:r>
                      <a:r>
                        <a:rPr dirty="0" baseline="2525" sz="1650" spc="44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89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level</a:t>
                      </a:r>
                      <a:r>
                        <a:rPr dirty="0" baseline="2525" sz="1650" spc="44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04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of</a:t>
                      </a:r>
                      <a:r>
                        <a:rPr dirty="0" baseline="2525" sz="1650" spc="52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42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care)</a:t>
                      </a:r>
                      <a:endParaRPr baseline="2525" sz="1650">
                        <a:latin typeface="Calibri"/>
                        <a:cs typeface="Calibri"/>
                      </a:endParaRPr>
                    </a:p>
                  </a:txBody>
                  <a:tcPr marL="0" marR="0" marB="0" marT="6604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0099DA"/>
                    </a:solidFill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269875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35560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4E9C5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r>
                        <a:rPr dirty="0" sz="1050" spc="6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Date</a:t>
                      </a:r>
                      <a:r>
                        <a:rPr dirty="0" sz="1050" spc="4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6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&amp;</a:t>
                      </a:r>
                      <a:r>
                        <a:rPr dirty="0" sz="10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6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time</a:t>
                      </a:r>
                      <a:r>
                        <a:rPr dirty="0" sz="10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6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considered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6858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8E8F7"/>
                    </a:solidFill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60"/>
                        </a:spcBef>
                        <a:tabLst>
                          <a:tab pos="259715" algn="l"/>
                          <a:tab pos="588645" algn="l"/>
                          <a:tab pos="917575" algn="l"/>
                          <a:tab pos="1060450" algn="l"/>
                          <a:tab pos="1320800" algn="l"/>
                          <a:tab pos="1679575" algn="l"/>
                        </a:tabLst>
                      </a:pPr>
                      <a:r>
                        <a:rPr dirty="0" u="sng" sz="1050">
                          <a:solidFill>
                            <a:srgbClr val="231F20"/>
                          </a:solidFill>
                          <a:uFill>
                            <a:solidFill>
                              <a:srgbClr val="221E1F"/>
                            </a:solidFill>
                          </a:uFill>
                          <a:latin typeface="Calibri"/>
                          <a:cs typeface="Calibri"/>
                        </a:rPr>
                        <a:t>	</a:t>
                      </a:r>
                      <a:r>
                        <a:rPr dirty="0" sz="10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/</a:t>
                      </a:r>
                      <a:r>
                        <a:rPr dirty="0" u="sng" sz="1050">
                          <a:solidFill>
                            <a:srgbClr val="231F20"/>
                          </a:solidFill>
                          <a:uFill>
                            <a:solidFill>
                              <a:srgbClr val="221E1F"/>
                            </a:solidFill>
                          </a:uFill>
                          <a:latin typeface="Calibri"/>
                          <a:cs typeface="Calibri"/>
                        </a:rPr>
                        <a:t>	</a:t>
                      </a:r>
                      <a:r>
                        <a:rPr dirty="0" sz="10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/</a:t>
                      </a:r>
                      <a:r>
                        <a:rPr dirty="0" u="sng" sz="1050">
                          <a:solidFill>
                            <a:srgbClr val="231F20"/>
                          </a:solidFill>
                          <a:uFill>
                            <a:solidFill>
                              <a:srgbClr val="221E1F"/>
                            </a:solidFill>
                          </a:uFill>
                          <a:latin typeface="Calibri"/>
                          <a:cs typeface="Calibri"/>
                        </a:rPr>
                        <a:t>	</a:t>
                      </a:r>
                      <a:r>
                        <a:rPr dirty="0" sz="10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	</a:t>
                      </a:r>
                      <a:r>
                        <a:rPr dirty="0" u="sng" sz="1050">
                          <a:solidFill>
                            <a:srgbClr val="231F20"/>
                          </a:solidFill>
                          <a:uFill>
                            <a:solidFill>
                              <a:srgbClr val="221E1F"/>
                            </a:solidFill>
                          </a:uFill>
                          <a:latin typeface="Calibri"/>
                          <a:cs typeface="Calibri"/>
                        </a:rPr>
                        <a:t>	</a:t>
                      </a:r>
                      <a:r>
                        <a:rPr dirty="0" sz="10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: </a:t>
                      </a:r>
                      <a:r>
                        <a:rPr dirty="0" u="sng" sz="1050">
                          <a:solidFill>
                            <a:srgbClr val="231F20"/>
                          </a:solidFill>
                          <a:uFill>
                            <a:solidFill>
                              <a:srgbClr val="221E1F"/>
                            </a:solidFill>
                          </a:uFill>
                          <a:latin typeface="Calibri"/>
                          <a:cs typeface="Calibri"/>
                        </a:rPr>
                        <a:t>	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8382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r>
                        <a:rPr dirty="0" sz="1050" spc="-1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Initials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6858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8E8F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r>
                        <a:rPr dirty="0" sz="1050" spc="6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Transport </a:t>
                      </a:r>
                      <a:r>
                        <a:rPr dirty="0" sz="1050" spc="4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required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6858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8E8F7"/>
                    </a:solidFill>
                  </a:tcPr>
                </a:tc>
                <a:tc>
                  <a:txBody>
                    <a:bodyPr/>
                    <a:lstStyle/>
                    <a:p>
                      <a:pPr marL="266700">
                        <a:lnSpc>
                          <a:spcPct val="100000"/>
                        </a:lnSpc>
                        <a:spcBef>
                          <a:spcPts val="540"/>
                        </a:spcBef>
                        <a:tabLst>
                          <a:tab pos="790575" algn="l"/>
                        </a:tabLst>
                      </a:pPr>
                      <a:r>
                        <a:rPr dirty="0" sz="1050" spc="8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YES</a:t>
                      </a:r>
                      <a:r>
                        <a:rPr dirty="0" sz="10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	</a:t>
                      </a:r>
                      <a:r>
                        <a:rPr dirty="0" sz="10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NO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6858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</a:tr>
              <a:tr h="269875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35560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4E9C5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r>
                        <a:rPr dirty="0" sz="1050" spc="6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Date</a:t>
                      </a:r>
                      <a:r>
                        <a:rPr dirty="0" sz="1050" spc="4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6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&amp;</a:t>
                      </a:r>
                      <a:r>
                        <a:rPr dirty="0" sz="10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6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time</a:t>
                      </a:r>
                      <a:r>
                        <a:rPr dirty="0" sz="10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6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requested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6858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8E8F7"/>
                    </a:solidFill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60"/>
                        </a:spcBef>
                        <a:tabLst>
                          <a:tab pos="259715" algn="l"/>
                          <a:tab pos="588645" algn="l"/>
                          <a:tab pos="917575" algn="l"/>
                          <a:tab pos="1060450" algn="l"/>
                          <a:tab pos="1320800" algn="l"/>
                          <a:tab pos="1679575" algn="l"/>
                        </a:tabLst>
                      </a:pPr>
                      <a:r>
                        <a:rPr dirty="0" u="sng" sz="1050">
                          <a:solidFill>
                            <a:srgbClr val="231F20"/>
                          </a:solidFill>
                          <a:uFill>
                            <a:solidFill>
                              <a:srgbClr val="221E1F"/>
                            </a:solidFill>
                          </a:uFill>
                          <a:latin typeface="Calibri"/>
                          <a:cs typeface="Calibri"/>
                        </a:rPr>
                        <a:t>	</a:t>
                      </a:r>
                      <a:r>
                        <a:rPr dirty="0" sz="10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/</a:t>
                      </a:r>
                      <a:r>
                        <a:rPr dirty="0" u="sng" sz="1050">
                          <a:solidFill>
                            <a:srgbClr val="231F20"/>
                          </a:solidFill>
                          <a:uFill>
                            <a:solidFill>
                              <a:srgbClr val="221E1F"/>
                            </a:solidFill>
                          </a:uFill>
                          <a:latin typeface="Calibri"/>
                          <a:cs typeface="Calibri"/>
                        </a:rPr>
                        <a:t>	</a:t>
                      </a:r>
                      <a:r>
                        <a:rPr dirty="0" sz="10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/</a:t>
                      </a:r>
                      <a:r>
                        <a:rPr dirty="0" u="sng" sz="1050">
                          <a:solidFill>
                            <a:srgbClr val="231F20"/>
                          </a:solidFill>
                          <a:uFill>
                            <a:solidFill>
                              <a:srgbClr val="221E1F"/>
                            </a:solidFill>
                          </a:uFill>
                          <a:latin typeface="Calibri"/>
                          <a:cs typeface="Calibri"/>
                        </a:rPr>
                        <a:t>	</a:t>
                      </a:r>
                      <a:r>
                        <a:rPr dirty="0" sz="10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	</a:t>
                      </a:r>
                      <a:r>
                        <a:rPr dirty="0" u="sng" sz="1050">
                          <a:solidFill>
                            <a:srgbClr val="231F20"/>
                          </a:solidFill>
                          <a:uFill>
                            <a:solidFill>
                              <a:srgbClr val="221E1F"/>
                            </a:solidFill>
                          </a:uFill>
                          <a:latin typeface="Calibri"/>
                          <a:cs typeface="Calibri"/>
                        </a:rPr>
                        <a:t>	</a:t>
                      </a:r>
                      <a:r>
                        <a:rPr dirty="0" sz="10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: </a:t>
                      </a:r>
                      <a:r>
                        <a:rPr dirty="0" u="sng" sz="1050">
                          <a:solidFill>
                            <a:srgbClr val="231F20"/>
                          </a:solidFill>
                          <a:uFill>
                            <a:solidFill>
                              <a:srgbClr val="221E1F"/>
                            </a:solidFill>
                          </a:uFill>
                          <a:latin typeface="Calibri"/>
                          <a:cs typeface="Calibri"/>
                        </a:rPr>
                        <a:t>	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8382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r>
                        <a:rPr dirty="0" sz="1050" spc="-1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Initials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6858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8E8F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marL="219710"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r>
                        <a:rPr dirty="0" sz="1050" spc="2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N/A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6858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269875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35560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4E9C5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r>
                        <a:rPr dirty="0" sz="1050" spc="6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Date</a:t>
                      </a:r>
                      <a:r>
                        <a:rPr dirty="0" sz="1050" spc="8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6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&amp;</a:t>
                      </a:r>
                      <a:r>
                        <a:rPr dirty="0" sz="1050" spc="8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6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time</a:t>
                      </a:r>
                      <a:r>
                        <a:rPr dirty="0" sz="1050" spc="8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6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patient</a:t>
                      </a:r>
                      <a:r>
                        <a:rPr dirty="0" sz="1050" spc="8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left</a:t>
                      </a:r>
                      <a:r>
                        <a:rPr dirty="0" sz="1050" spc="8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4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facility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6858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8E8F7"/>
                    </a:solidFill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60"/>
                        </a:spcBef>
                        <a:tabLst>
                          <a:tab pos="259715" algn="l"/>
                          <a:tab pos="588645" algn="l"/>
                          <a:tab pos="917575" algn="l"/>
                          <a:tab pos="1060450" algn="l"/>
                          <a:tab pos="1320800" algn="l"/>
                          <a:tab pos="1679575" algn="l"/>
                        </a:tabLst>
                      </a:pPr>
                      <a:r>
                        <a:rPr dirty="0" u="sng" sz="1050">
                          <a:solidFill>
                            <a:srgbClr val="231F20"/>
                          </a:solidFill>
                          <a:uFill>
                            <a:solidFill>
                              <a:srgbClr val="221E1F"/>
                            </a:solidFill>
                          </a:uFill>
                          <a:latin typeface="Calibri"/>
                          <a:cs typeface="Calibri"/>
                        </a:rPr>
                        <a:t>	</a:t>
                      </a:r>
                      <a:r>
                        <a:rPr dirty="0" sz="10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/</a:t>
                      </a:r>
                      <a:r>
                        <a:rPr dirty="0" u="sng" sz="1050">
                          <a:solidFill>
                            <a:srgbClr val="231F20"/>
                          </a:solidFill>
                          <a:uFill>
                            <a:solidFill>
                              <a:srgbClr val="221E1F"/>
                            </a:solidFill>
                          </a:uFill>
                          <a:latin typeface="Calibri"/>
                          <a:cs typeface="Calibri"/>
                        </a:rPr>
                        <a:t>	</a:t>
                      </a:r>
                      <a:r>
                        <a:rPr dirty="0" sz="10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/</a:t>
                      </a:r>
                      <a:r>
                        <a:rPr dirty="0" u="sng" sz="1050">
                          <a:solidFill>
                            <a:srgbClr val="231F20"/>
                          </a:solidFill>
                          <a:uFill>
                            <a:solidFill>
                              <a:srgbClr val="221E1F"/>
                            </a:solidFill>
                          </a:uFill>
                          <a:latin typeface="Calibri"/>
                          <a:cs typeface="Calibri"/>
                        </a:rPr>
                        <a:t>	</a:t>
                      </a:r>
                      <a:r>
                        <a:rPr dirty="0" sz="10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	</a:t>
                      </a:r>
                      <a:r>
                        <a:rPr dirty="0" u="sng" sz="1050">
                          <a:solidFill>
                            <a:srgbClr val="231F20"/>
                          </a:solidFill>
                          <a:uFill>
                            <a:solidFill>
                              <a:srgbClr val="221E1F"/>
                            </a:solidFill>
                          </a:uFill>
                          <a:latin typeface="Calibri"/>
                          <a:cs typeface="Calibri"/>
                        </a:rPr>
                        <a:t>	</a:t>
                      </a:r>
                      <a:r>
                        <a:rPr dirty="0" sz="10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: </a:t>
                      </a:r>
                      <a:r>
                        <a:rPr dirty="0" u="sng" sz="1050">
                          <a:solidFill>
                            <a:srgbClr val="231F20"/>
                          </a:solidFill>
                          <a:uFill>
                            <a:solidFill>
                              <a:srgbClr val="221E1F"/>
                            </a:solidFill>
                          </a:uFill>
                          <a:latin typeface="Calibri"/>
                          <a:cs typeface="Calibri"/>
                        </a:rPr>
                        <a:t>	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8382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r>
                        <a:rPr dirty="0" sz="1050" spc="-1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Initials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6858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8E8F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marL="219710"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r>
                        <a:rPr dirty="0" sz="1050" spc="2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N/A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6858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269875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35560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4E9C57"/>
                    </a:solidFill>
                  </a:tcPr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r>
                        <a:rPr dirty="0" sz="1050" spc="4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Destination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6858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8E8F7"/>
                    </a:solidFill>
                  </a:tcPr>
                </a:tc>
                <a:tc gridSpan="6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269875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35560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4E9C57"/>
                    </a:solidFill>
                  </a:tcPr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r>
                        <a:rPr dirty="0" sz="1050" spc="7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Reason</a:t>
                      </a:r>
                      <a:r>
                        <a:rPr dirty="0" sz="1050" spc="7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for</a:t>
                      </a:r>
                      <a:r>
                        <a:rPr dirty="0" sz="1050" spc="8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7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any</a:t>
                      </a:r>
                      <a:r>
                        <a:rPr dirty="0" sz="1050" spc="8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6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delay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6858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8E8F7"/>
                    </a:solidFill>
                  </a:tcPr>
                </a:tc>
                <a:tc gridSpan="6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</a:tbl>
          </a:graphicData>
        </a:graphic>
      </p:graphicFrame>
      <p:sp>
        <p:nvSpPr>
          <p:cNvPr id="6" name="object 6" descr=""/>
          <p:cNvSpPr/>
          <p:nvPr/>
        </p:nvSpPr>
        <p:spPr>
          <a:xfrm>
            <a:off x="8605268" y="1837524"/>
            <a:ext cx="104775" cy="104775"/>
          </a:xfrm>
          <a:custGeom>
            <a:avLst/>
            <a:gdLst/>
            <a:ahLst/>
            <a:cxnLst/>
            <a:rect l="l" t="t" r="r" b="b"/>
            <a:pathLst>
              <a:path w="104775" h="104775">
                <a:moveTo>
                  <a:pt x="0" y="104698"/>
                </a:moveTo>
                <a:lnTo>
                  <a:pt x="104698" y="104698"/>
                </a:lnTo>
                <a:lnTo>
                  <a:pt x="104698" y="0"/>
                </a:lnTo>
                <a:lnTo>
                  <a:pt x="0" y="0"/>
                </a:lnTo>
                <a:lnTo>
                  <a:pt x="0" y="104698"/>
                </a:lnTo>
                <a:close/>
              </a:path>
            </a:pathLst>
          </a:custGeom>
          <a:ln w="7950">
            <a:solidFill>
              <a:srgbClr val="231F2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 descr=""/>
          <p:cNvSpPr/>
          <p:nvPr/>
        </p:nvSpPr>
        <p:spPr>
          <a:xfrm>
            <a:off x="8149419" y="2107873"/>
            <a:ext cx="104775" cy="104775"/>
          </a:xfrm>
          <a:custGeom>
            <a:avLst/>
            <a:gdLst/>
            <a:ahLst/>
            <a:cxnLst/>
            <a:rect l="l" t="t" r="r" b="b"/>
            <a:pathLst>
              <a:path w="104775" h="104775">
                <a:moveTo>
                  <a:pt x="0" y="104698"/>
                </a:moveTo>
                <a:lnTo>
                  <a:pt x="104698" y="104698"/>
                </a:lnTo>
                <a:lnTo>
                  <a:pt x="104698" y="0"/>
                </a:lnTo>
                <a:lnTo>
                  <a:pt x="0" y="0"/>
                </a:lnTo>
                <a:lnTo>
                  <a:pt x="0" y="104698"/>
                </a:lnTo>
                <a:close/>
              </a:path>
            </a:pathLst>
          </a:custGeom>
          <a:ln w="7950">
            <a:solidFill>
              <a:srgbClr val="231F2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 descr=""/>
          <p:cNvSpPr/>
          <p:nvPr/>
        </p:nvSpPr>
        <p:spPr>
          <a:xfrm>
            <a:off x="8149419" y="2378222"/>
            <a:ext cx="104775" cy="104775"/>
          </a:xfrm>
          <a:custGeom>
            <a:avLst/>
            <a:gdLst/>
            <a:ahLst/>
            <a:cxnLst/>
            <a:rect l="l" t="t" r="r" b="b"/>
            <a:pathLst>
              <a:path w="104775" h="104775">
                <a:moveTo>
                  <a:pt x="0" y="104698"/>
                </a:moveTo>
                <a:lnTo>
                  <a:pt x="104698" y="104698"/>
                </a:lnTo>
                <a:lnTo>
                  <a:pt x="104698" y="0"/>
                </a:lnTo>
                <a:lnTo>
                  <a:pt x="0" y="0"/>
                </a:lnTo>
                <a:lnTo>
                  <a:pt x="0" y="104698"/>
                </a:lnTo>
                <a:close/>
              </a:path>
            </a:pathLst>
          </a:custGeom>
          <a:ln w="7950">
            <a:solidFill>
              <a:srgbClr val="231F2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 descr=""/>
          <p:cNvSpPr txBox="1"/>
          <p:nvPr/>
        </p:nvSpPr>
        <p:spPr>
          <a:xfrm>
            <a:off x="527300" y="3915512"/>
            <a:ext cx="2839085" cy="1143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12700" marR="5080">
              <a:lnSpc>
                <a:spcPct val="122200"/>
              </a:lnSpc>
              <a:spcBef>
                <a:spcPts val="100"/>
              </a:spcBef>
            </a:pP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Sometimes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woman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will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need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40">
                <a:solidFill>
                  <a:srgbClr val="231F20"/>
                </a:solidFill>
                <a:latin typeface="Calibri"/>
                <a:cs typeface="Calibri"/>
              </a:rPr>
              <a:t>a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higher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level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of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care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that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25">
                <a:solidFill>
                  <a:srgbClr val="231F20"/>
                </a:solidFill>
                <a:latin typeface="Calibri"/>
                <a:cs typeface="Calibri"/>
              </a:rPr>
              <a:t>can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40">
                <a:solidFill>
                  <a:srgbClr val="231F20"/>
                </a:solidFill>
                <a:latin typeface="Calibri"/>
                <a:cs typeface="Calibri"/>
              </a:rPr>
              <a:t>not </a:t>
            </a:r>
            <a:r>
              <a:rPr dirty="0" sz="1500" spc="120">
                <a:solidFill>
                  <a:srgbClr val="231F20"/>
                </a:solidFill>
                <a:latin typeface="Calibri"/>
                <a:cs typeface="Calibri"/>
              </a:rPr>
              <a:t>be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provided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in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your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 department 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or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healthcare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facility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3670136" y="3915512"/>
            <a:ext cx="2778125" cy="1981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34925">
              <a:lnSpc>
                <a:spcPct val="122200"/>
              </a:lnSpc>
              <a:spcBef>
                <a:spcPts val="100"/>
              </a:spcBef>
            </a:pP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It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is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important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consider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early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on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whether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she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should</a:t>
            </a:r>
            <a:r>
              <a:rPr dirty="0" sz="1500" spc="50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20">
                <a:solidFill>
                  <a:srgbClr val="231F20"/>
                </a:solidFill>
                <a:latin typeface="Calibri"/>
                <a:cs typeface="Calibri"/>
              </a:rPr>
              <a:t>be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31F20"/>
                </a:solidFill>
                <a:latin typeface="Calibri"/>
                <a:cs typeface="Calibri"/>
              </a:rPr>
              <a:t>referred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to 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different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40">
                <a:solidFill>
                  <a:srgbClr val="231F20"/>
                </a:solidFill>
                <a:latin typeface="Calibri"/>
                <a:cs typeface="Calibri"/>
              </a:rPr>
              <a:t>ward 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or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healthcare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facility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to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receive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correct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care,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including</a:t>
            </a:r>
            <a:endParaRPr sz="1500">
              <a:latin typeface="Calibri"/>
              <a:cs typeface="Calibri"/>
            </a:endParaRPr>
          </a:p>
          <a:p>
            <a:pPr marL="12700" marR="5080">
              <a:lnSpc>
                <a:spcPct val="122200"/>
              </a:lnSpc>
            </a:pPr>
            <a:r>
              <a:rPr dirty="0" sz="1500" spc="45">
                <a:solidFill>
                  <a:srgbClr val="231F20"/>
                </a:solidFill>
                <a:latin typeface="Calibri"/>
                <a:cs typeface="Calibri"/>
              </a:rPr>
              <a:t>surgery,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intensive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care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31F20"/>
                </a:solidFill>
                <a:latin typeface="Calibri"/>
                <a:cs typeface="Calibri"/>
              </a:rPr>
              <a:t>high </a:t>
            </a:r>
            <a:r>
              <a:rPr dirty="0" sz="1500" spc="125">
                <a:solidFill>
                  <a:srgbClr val="231F20"/>
                </a:solidFill>
                <a:latin typeface="Calibri"/>
                <a:cs typeface="Calibri"/>
              </a:rPr>
              <a:t>dependency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31F20"/>
                </a:solidFill>
                <a:latin typeface="Calibri"/>
                <a:cs typeface="Calibri"/>
              </a:rPr>
              <a:t>unit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support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1" name="object 11" descr=""/>
          <p:cNvSpPr txBox="1"/>
          <p:nvPr/>
        </p:nvSpPr>
        <p:spPr>
          <a:xfrm>
            <a:off x="6812972" y="3915512"/>
            <a:ext cx="2745740" cy="1143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This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14">
                <a:solidFill>
                  <a:srgbClr val="231F20"/>
                </a:solidFill>
                <a:latin typeface="Calibri"/>
                <a:cs typeface="Calibri"/>
              </a:rPr>
              <a:t>assessment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should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not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be 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one-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off: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10">
                <a:solidFill>
                  <a:srgbClr val="231F20"/>
                </a:solidFill>
                <a:latin typeface="Calibri"/>
                <a:cs typeface="Calibri"/>
              </a:rPr>
              <a:t>reassess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31F20"/>
                </a:solidFill>
                <a:latin typeface="Calibri"/>
                <a:cs typeface="Calibri"/>
              </a:rPr>
              <a:t>whether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woman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14">
                <a:solidFill>
                  <a:srgbClr val="231F20"/>
                </a:solidFill>
                <a:latin typeface="Calibri"/>
                <a:cs typeface="Calibri"/>
              </a:rPr>
              <a:t>needs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transfer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-20">
                <a:solidFill>
                  <a:srgbClr val="231F20"/>
                </a:solidFill>
                <a:latin typeface="Calibri"/>
                <a:cs typeface="Calibri"/>
              </a:rPr>
              <a:t>with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every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clinical </a:t>
            </a:r>
            <a:r>
              <a:rPr dirty="0" sz="1500" spc="-10">
                <a:solidFill>
                  <a:srgbClr val="231F20"/>
                </a:solidFill>
                <a:latin typeface="Calibri"/>
                <a:cs typeface="Calibri"/>
              </a:rPr>
              <a:t>review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2" name="object 12" descr=""/>
          <p:cNvSpPr/>
          <p:nvPr/>
        </p:nvSpPr>
        <p:spPr>
          <a:xfrm>
            <a:off x="540004" y="3643934"/>
            <a:ext cx="2995930" cy="200660"/>
          </a:xfrm>
          <a:custGeom>
            <a:avLst/>
            <a:gdLst/>
            <a:ahLst/>
            <a:cxnLst/>
            <a:rect l="l" t="t" r="r" b="b"/>
            <a:pathLst>
              <a:path w="2995929" h="200660">
                <a:moveTo>
                  <a:pt x="2995675" y="0"/>
                </a:moveTo>
                <a:lnTo>
                  <a:pt x="0" y="0"/>
                </a:lnTo>
                <a:lnTo>
                  <a:pt x="0" y="200533"/>
                </a:lnTo>
                <a:lnTo>
                  <a:pt x="2995675" y="200533"/>
                </a:lnTo>
                <a:lnTo>
                  <a:pt x="2995675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 descr=""/>
          <p:cNvSpPr/>
          <p:nvPr/>
        </p:nvSpPr>
        <p:spPr>
          <a:xfrm>
            <a:off x="3682834" y="3643934"/>
            <a:ext cx="2995930" cy="200660"/>
          </a:xfrm>
          <a:custGeom>
            <a:avLst/>
            <a:gdLst/>
            <a:ahLst/>
            <a:cxnLst/>
            <a:rect l="l" t="t" r="r" b="b"/>
            <a:pathLst>
              <a:path w="2995929" h="200660">
                <a:moveTo>
                  <a:pt x="2995675" y="0"/>
                </a:moveTo>
                <a:lnTo>
                  <a:pt x="0" y="0"/>
                </a:lnTo>
                <a:lnTo>
                  <a:pt x="0" y="200533"/>
                </a:lnTo>
                <a:lnTo>
                  <a:pt x="2995675" y="200533"/>
                </a:lnTo>
                <a:lnTo>
                  <a:pt x="2995675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 descr=""/>
          <p:cNvSpPr/>
          <p:nvPr/>
        </p:nvSpPr>
        <p:spPr>
          <a:xfrm>
            <a:off x="6825665" y="3643934"/>
            <a:ext cx="2995930" cy="200660"/>
          </a:xfrm>
          <a:custGeom>
            <a:avLst/>
            <a:gdLst/>
            <a:ahLst/>
            <a:cxnLst/>
            <a:rect l="l" t="t" r="r" b="b"/>
            <a:pathLst>
              <a:path w="2995929" h="200660">
                <a:moveTo>
                  <a:pt x="2995676" y="0"/>
                </a:moveTo>
                <a:lnTo>
                  <a:pt x="0" y="0"/>
                </a:lnTo>
                <a:lnTo>
                  <a:pt x="0" y="200533"/>
                </a:lnTo>
                <a:lnTo>
                  <a:pt x="2995676" y="200533"/>
                </a:lnTo>
                <a:lnTo>
                  <a:pt x="2995676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 descr=""/>
          <p:cNvSpPr txBox="1"/>
          <p:nvPr/>
        </p:nvSpPr>
        <p:spPr>
          <a:xfrm>
            <a:off x="10117135" y="1088934"/>
            <a:ext cx="273685" cy="2819400"/>
          </a:xfrm>
          <a:prstGeom prst="rect">
            <a:avLst/>
          </a:prstGeom>
        </p:spPr>
        <p:txBody>
          <a:bodyPr wrap="square" lIns="0" tIns="10795" rIns="0" bIns="0" rtlCol="0" vert="vert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dirty="0" sz="1500" spc="125" b="1">
                <a:solidFill>
                  <a:srgbClr val="BB0003"/>
                </a:solidFill>
                <a:latin typeface="Calibri"/>
                <a:cs typeface="Calibri"/>
              </a:rPr>
              <a:t>The</a:t>
            </a:r>
            <a:r>
              <a:rPr dirty="0" sz="1500" spc="25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95" b="1">
                <a:solidFill>
                  <a:srgbClr val="BB0003"/>
                </a:solidFill>
                <a:latin typeface="Calibri"/>
                <a:cs typeface="Calibri"/>
              </a:rPr>
              <a:t>FAST-</a:t>
            </a:r>
            <a:r>
              <a:rPr dirty="0" sz="1500" spc="245" b="1">
                <a:solidFill>
                  <a:srgbClr val="BB0003"/>
                </a:solidFill>
                <a:latin typeface="Calibri"/>
                <a:cs typeface="Calibri"/>
              </a:rPr>
              <a:t>M</a:t>
            </a:r>
            <a:r>
              <a:rPr dirty="0" sz="1500" spc="3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110" b="1">
                <a:solidFill>
                  <a:srgbClr val="BB0003"/>
                </a:solidFill>
                <a:latin typeface="Calibri"/>
                <a:cs typeface="Calibri"/>
              </a:rPr>
              <a:t>Treatment</a:t>
            </a:r>
            <a:r>
              <a:rPr dirty="0" sz="1500" spc="3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95" b="1">
                <a:solidFill>
                  <a:srgbClr val="BB0003"/>
                </a:solidFill>
                <a:latin typeface="Calibri"/>
                <a:cs typeface="Calibri"/>
              </a:rPr>
              <a:t>Bundle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6" name="object 16" descr=""/>
          <p:cNvGrpSpPr/>
          <p:nvPr/>
        </p:nvGrpSpPr>
        <p:grpSpPr>
          <a:xfrm>
            <a:off x="383109" y="6931803"/>
            <a:ext cx="337185" cy="337185"/>
            <a:chOff x="383109" y="6931803"/>
            <a:chExt cx="337185" cy="337185"/>
          </a:xfrm>
        </p:grpSpPr>
        <p:pic>
          <p:nvPicPr>
            <p:cNvPr id="17" name="object 17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6562" y="6935253"/>
              <a:ext cx="329996" cy="329996"/>
            </a:xfrm>
            <a:prstGeom prst="rect">
              <a:avLst/>
            </a:prstGeom>
          </p:spPr>
        </p:pic>
        <p:sp>
          <p:nvSpPr>
            <p:cNvPr id="18" name="object 18" descr=""/>
            <p:cNvSpPr/>
            <p:nvPr/>
          </p:nvSpPr>
          <p:spPr>
            <a:xfrm>
              <a:off x="386557" y="6935251"/>
              <a:ext cx="330200" cy="330200"/>
            </a:xfrm>
            <a:custGeom>
              <a:avLst/>
              <a:gdLst/>
              <a:ahLst/>
              <a:cxnLst/>
              <a:rect l="l" t="t" r="r" b="b"/>
              <a:pathLst>
                <a:path w="330200" h="330200">
                  <a:moveTo>
                    <a:pt x="164998" y="329996"/>
                  </a:moveTo>
                  <a:lnTo>
                    <a:pt x="208860" y="324102"/>
                  </a:lnTo>
                  <a:lnTo>
                    <a:pt x="248274" y="307468"/>
                  </a:lnTo>
                  <a:lnTo>
                    <a:pt x="281668" y="281668"/>
                  </a:lnTo>
                  <a:lnTo>
                    <a:pt x="307468" y="248274"/>
                  </a:lnTo>
                  <a:lnTo>
                    <a:pt x="324102" y="208860"/>
                  </a:lnTo>
                  <a:lnTo>
                    <a:pt x="329996" y="164998"/>
                  </a:lnTo>
                  <a:lnTo>
                    <a:pt x="324102" y="121136"/>
                  </a:lnTo>
                  <a:lnTo>
                    <a:pt x="307468" y="81722"/>
                  </a:lnTo>
                  <a:lnTo>
                    <a:pt x="281668" y="48328"/>
                  </a:lnTo>
                  <a:lnTo>
                    <a:pt x="248274" y="22527"/>
                  </a:lnTo>
                  <a:lnTo>
                    <a:pt x="208860" y="5894"/>
                  </a:lnTo>
                  <a:lnTo>
                    <a:pt x="164998" y="0"/>
                  </a:lnTo>
                  <a:lnTo>
                    <a:pt x="121136" y="5894"/>
                  </a:lnTo>
                  <a:lnTo>
                    <a:pt x="81722" y="22527"/>
                  </a:lnTo>
                  <a:lnTo>
                    <a:pt x="48328" y="48328"/>
                  </a:lnTo>
                  <a:lnTo>
                    <a:pt x="22527" y="81722"/>
                  </a:lnTo>
                  <a:lnTo>
                    <a:pt x="5894" y="121136"/>
                  </a:lnTo>
                  <a:lnTo>
                    <a:pt x="0" y="164998"/>
                  </a:lnTo>
                  <a:lnTo>
                    <a:pt x="5894" y="208860"/>
                  </a:lnTo>
                  <a:lnTo>
                    <a:pt x="22527" y="248274"/>
                  </a:lnTo>
                  <a:lnTo>
                    <a:pt x="48328" y="281668"/>
                  </a:lnTo>
                  <a:lnTo>
                    <a:pt x="81722" y="307468"/>
                  </a:lnTo>
                  <a:lnTo>
                    <a:pt x="121136" y="324102"/>
                  </a:lnTo>
                  <a:lnTo>
                    <a:pt x="164998" y="329996"/>
                  </a:lnTo>
                  <a:close/>
                </a:path>
              </a:pathLst>
            </a:custGeom>
            <a:ln w="6896">
              <a:solidFill>
                <a:srgbClr val="BB0003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9" name="object 19" descr="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 descr=""/>
          <p:cNvSpPr txBox="1"/>
          <p:nvPr/>
        </p:nvSpPr>
        <p:spPr>
          <a:xfrm>
            <a:off x="10095529" y="512943"/>
            <a:ext cx="20320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45">
                <a:solidFill>
                  <a:srgbClr val="FFFFFF"/>
                </a:solidFill>
                <a:latin typeface="Calibri"/>
                <a:cs typeface="Calibri"/>
              </a:rPr>
              <a:t>19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1" name="object 21" descr=""/>
          <p:cNvSpPr/>
          <p:nvPr/>
        </p:nvSpPr>
        <p:spPr>
          <a:xfrm>
            <a:off x="4171500" y="7139242"/>
            <a:ext cx="3712845" cy="0"/>
          </a:xfrm>
          <a:custGeom>
            <a:avLst/>
            <a:gdLst/>
            <a:ahLst/>
            <a:cxnLst/>
            <a:rect l="l" t="t" r="r" b="b"/>
            <a:pathLst>
              <a:path w="3712845" h="0">
                <a:moveTo>
                  <a:pt x="0" y="0"/>
                </a:moveTo>
                <a:lnTo>
                  <a:pt x="371250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22" name="object 22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49823" y="6920255"/>
            <a:ext cx="380212" cy="407454"/>
          </a:xfrm>
          <a:prstGeom prst="rect">
            <a:avLst/>
          </a:prstGeom>
        </p:spPr>
      </p:pic>
      <p:pic>
        <p:nvPicPr>
          <p:cNvPr id="23" name="object 23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91540" y="6904051"/>
            <a:ext cx="411556" cy="421030"/>
          </a:xfrm>
          <a:prstGeom prst="rect">
            <a:avLst/>
          </a:prstGeom>
        </p:spPr>
      </p:pic>
      <p:grpSp>
        <p:nvGrpSpPr>
          <p:cNvPr id="24" name="object 24" descr=""/>
          <p:cNvGrpSpPr/>
          <p:nvPr/>
        </p:nvGrpSpPr>
        <p:grpSpPr>
          <a:xfrm>
            <a:off x="10032246" y="6905575"/>
            <a:ext cx="328930" cy="422275"/>
            <a:chOff x="10032246" y="6905575"/>
            <a:chExt cx="328930" cy="422275"/>
          </a:xfrm>
        </p:grpSpPr>
        <p:sp>
          <p:nvSpPr>
            <p:cNvPr id="25" name="object 25" descr="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7" name="object 27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821" y="7052177"/>
              <a:ext cx="144016" cy="161583"/>
            </a:xfrm>
            <a:prstGeom prst="rect">
              <a:avLst/>
            </a:prstGeom>
          </p:spPr>
        </p:pic>
      </p:grpSp>
      <p:pic>
        <p:nvPicPr>
          <p:cNvPr id="28" name="object 28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037004" y="6922160"/>
            <a:ext cx="437008" cy="423494"/>
          </a:xfrm>
          <a:prstGeom prst="rect">
            <a:avLst/>
          </a:prstGeom>
        </p:spPr>
      </p:pic>
      <p:sp>
        <p:nvSpPr>
          <p:cNvPr id="29" name="object 29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pc="55"/>
              <a:t>Module</a:t>
            </a:r>
            <a:r>
              <a:rPr dirty="0" spc="80"/>
              <a:t> </a:t>
            </a:r>
            <a:r>
              <a:rPr dirty="0"/>
              <a:t>3b:</a:t>
            </a:r>
            <a:r>
              <a:rPr dirty="0" spc="85"/>
              <a:t> </a:t>
            </a:r>
            <a:r>
              <a:rPr dirty="0" spc="70"/>
              <a:t>The</a:t>
            </a:r>
            <a:r>
              <a:rPr dirty="0" spc="80"/>
              <a:t> </a:t>
            </a:r>
            <a:r>
              <a:rPr dirty="0" spc="60"/>
              <a:t>FAST-</a:t>
            </a:r>
            <a:r>
              <a:rPr dirty="0" spc="175"/>
              <a:t>M</a:t>
            </a:r>
            <a:r>
              <a:rPr dirty="0" spc="85"/>
              <a:t> </a:t>
            </a:r>
            <a:r>
              <a:rPr dirty="0" spc="60"/>
              <a:t>Treatment</a:t>
            </a:r>
            <a:r>
              <a:rPr dirty="0" spc="80"/>
              <a:t> </a:t>
            </a:r>
            <a:r>
              <a:rPr dirty="0" spc="50"/>
              <a:t>Bundle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349823" y="6920255"/>
            <a:ext cx="380212" cy="407454"/>
          </a:xfrm>
          <a:prstGeom prst="rect">
            <a:avLst/>
          </a:prstGeom>
        </p:spPr>
      </p:pic>
      <p:pic>
        <p:nvPicPr>
          <p:cNvPr id="3" name="object 3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91540" y="6904051"/>
            <a:ext cx="411556" cy="421030"/>
          </a:xfrm>
          <a:prstGeom prst="rect">
            <a:avLst/>
          </a:prstGeom>
        </p:spPr>
      </p:pic>
      <p:grpSp>
        <p:nvGrpSpPr>
          <p:cNvPr id="4" name="object 4" descr=""/>
          <p:cNvGrpSpPr/>
          <p:nvPr/>
        </p:nvGrpSpPr>
        <p:grpSpPr>
          <a:xfrm>
            <a:off x="10032246" y="6905575"/>
            <a:ext cx="328930" cy="422275"/>
            <a:chOff x="10032246" y="6905575"/>
            <a:chExt cx="328930" cy="422275"/>
          </a:xfrm>
        </p:grpSpPr>
        <p:sp>
          <p:nvSpPr>
            <p:cNvPr id="5" name="object 5" descr="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" name="object 7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094821" y="7052177"/>
              <a:ext cx="144016" cy="161583"/>
            </a:xfrm>
            <a:prstGeom prst="rect">
              <a:avLst/>
            </a:prstGeom>
          </p:spPr>
        </p:pic>
      </p:grpSp>
      <p:pic>
        <p:nvPicPr>
          <p:cNvPr id="8" name="object 8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037004" y="6922160"/>
            <a:ext cx="437008" cy="423494"/>
          </a:xfrm>
          <a:prstGeom prst="rect">
            <a:avLst/>
          </a:prstGeom>
        </p:spPr>
      </p:pic>
      <p:sp>
        <p:nvSpPr>
          <p:cNvPr id="9" name="object 9" descr="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dirty="0" sz="8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85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dirty="0" sz="800" spc="55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0795">
              <a:lnSpc>
                <a:spcPct val="100000"/>
              </a:lnSpc>
              <a:spcBef>
                <a:spcPts val="100"/>
              </a:spcBef>
            </a:pPr>
            <a:r>
              <a:rPr dirty="0" spc="175"/>
              <a:t>Module</a:t>
            </a:r>
            <a:r>
              <a:rPr dirty="0" spc="45"/>
              <a:t> </a:t>
            </a:r>
            <a:r>
              <a:rPr dirty="0" spc="295"/>
              <a:t>3b</a:t>
            </a:r>
            <a:r>
              <a:rPr dirty="0" spc="45"/>
              <a:t> </a:t>
            </a:r>
            <a:r>
              <a:rPr dirty="0" spc="150"/>
              <a:t>outline</a:t>
            </a:r>
          </a:p>
        </p:txBody>
      </p:sp>
      <p:sp>
        <p:nvSpPr>
          <p:cNvPr id="11" name="object 11" descr=""/>
          <p:cNvSpPr txBox="1"/>
          <p:nvPr/>
        </p:nvSpPr>
        <p:spPr>
          <a:xfrm>
            <a:off x="527300" y="1335778"/>
            <a:ext cx="448119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135" b="1">
                <a:solidFill>
                  <a:srgbClr val="231F20"/>
                </a:solidFill>
                <a:latin typeface="Calibri"/>
                <a:cs typeface="Calibri"/>
              </a:rPr>
              <a:t>By</a:t>
            </a:r>
            <a:r>
              <a:rPr dirty="0" sz="1500" spc="20" b="1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14" b="1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dirty="0" sz="1500" spc="25" b="1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40" b="1">
                <a:solidFill>
                  <a:srgbClr val="231F20"/>
                </a:solidFill>
                <a:latin typeface="Calibri"/>
                <a:cs typeface="Calibri"/>
              </a:rPr>
              <a:t>end</a:t>
            </a:r>
            <a:r>
              <a:rPr dirty="0" sz="1500" spc="25" b="1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5" b="1">
                <a:solidFill>
                  <a:srgbClr val="231F20"/>
                </a:solidFill>
                <a:latin typeface="Calibri"/>
                <a:cs typeface="Calibri"/>
              </a:rPr>
              <a:t>of</a:t>
            </a:r>
            <a:r>
              <a:rPr dirty="0" sz="1500" spc="20" b="1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5" b="1">
                <a:solidFill>
                  <a:srgbClr val="231F20"/>
                </a:solidFill>
                <a:latin typeface="Calibri"/>
                <a:cs typeface="Calibri"/>
              </a:rPr>
              <a:t>this</a:t>
            </a:r>
            <a:r>
              <a:rPr dirty="0" sz="1500" spc="25" b="1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5" b="1">
                <a:solidFill>
                  <a:srgbClr val="231F20"/>
                </a:solidFill>
                <a:latin typeface="Calibri"/>
                <a:cs typeface="Calibri"/>
              </a:rPr>
              <a:t>module,</a:t>
            </a:r>
            <a:r>
              <a:rPr dirty="0" sz="1500" spc="25" b="1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0" b="1">
                <a:solidFill>
                  <a:srgbClr val="231F20"/>
                </a:solidFill>
                <a:latin typeface="Calibri"/>
                <a:cs typeface="Calibri"/>
              </a:rPr>
              <a:t>you</a:t>
            </a:r>
            <a:r>
              <a:rPr dirty="0" sz="1500" spc="20" b="1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14" b="1">
                <a:solidFill>
                  <a:srgbClr val="231F20"/>
                </a:solidFill>
                <a:latin typeface="Calibri"/>
                <a:cs typeface="Calibri"/>
              </a:rPr>
              <a:t>should</a:t>
            </a:r>
            <a:r>
              <a:rPr dirty="0" sz="1500" spc="25" b="1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55" b="1">
                <a:solidFill>
                  <a:srgbClr val="231F20"/>
                </a:solidFill>
                <a:latin typeface="Calibri"/>
                <a:cs typeface="Calibri"/>
              </a:rPr>
              <a:t>be</a:t>
            </a:r>
            <a:r>
              <a:rPr dirty="0" sz="1500" spc="25" b="1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14" b="1">
                <a:solidFill>
                  <a:srgbClr val="231F20"/>
                </a:solidFill>
                <a:latin typeface="Calibri"/>
                <a:cs typeface="Calibri"/>
              </a:rPr>
              <a:t>able</a:t>
            </a:r>
            <a:r>
              <a:rPr dirty="0" sz="1500" spc="25" b="1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-25" b="1">
                <a:solidFill>
                  <a:srgbClr val="231F20"/>
                </a:solidFill>
                <a:latin typeface="Calibri"/>
                <a:cs typeface="Calibri"/>
              </a:rPr>
              <a:t>to: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2" name="object 12" descr=""/>
          <p:cNvSpPr/>
          <p:nvPr/>
        </p:nvSpPr>
        <p:spPr>
          <a:xfrm>
            <a:off x="1879320" y="2643479"/>
            <a:ext cx="2727960" cy="200660"/>
          </a:xfrm>
          <a:custGeom>
            <a:avLst/>
            <a:gdLst/>
            <a:ahLst/>
            <a:cxnLst/>
            <a:rect l="l" t="t" r="r" b="b"/>
            <a:pathLst>
              <a:path w="2727960" h="200660">
                <a:moveTo>
                  <a:pt x="2727490" y="0"/>
                </a:moveTo>
                <a:lnTo>
                  <a:pt x="0" y="0"/>
                </a:lnTo>
                <a:lnTo>
                  <a:pt x="0" y="200533"/>
                </a:lnTo>
                <a:lnTo>
                  <a:pt x="2727490" y="200533"/>
                </a:lnTo>
                <a:lnTo>
                  <a:pt x="2727490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 descr=""/>
          <p:cNvSpPr/>
          <p:nvPr/>
        </p:nvSpPr>
        <p:spPr>
          <a:xfrm>
            <a:off x="5940272" y="2643479"/>
            <a:ext cx="2736850" cy="200660"/>
          </a:xfrm>
          <a:custGeom>
            <a:avLst/>
            <a:gdLst/>
            <a:ahLst/>
            <a:cxnLst/>
            <a:rect l="l" t="t" r="r" b="b"/>
            <a:pathLst>
              <a:path w="2736850" h="200660">
                <a:moveTo>
                  <a:pt x="2736735" y="0"/>
                </a:moveTo>
                <a:lnTo>
                  <a:pt x="0" y="0"/>
                </a:lnTo>
                <a:lnTo>
                  <a:pt x="0" y="200533"/>
                </a:lnTo>
                <a:lnTo>
                  <a:pt x="2736735" y="200533"/>
                </a:lnTo>
                <a:lnTo>
                  <a:pt x="2736735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 descr=""/>
          <p:cNvSpPr/>
          <p:nvPr/>
        </p:nvSpPr>
        <p:spPr>
          <a:xfrm>
            <a:off x="1361246" y="2543207"/>
            <a:ext cx="401320" cy="401320"/>
          </a:xfrm>
          <a:custGeom>
            <a:avLst/>
            <a:gdLst/>
            <a:ahLst/>
            <a:cxnLst/>
            <a:rect l="l" t="t" r="r" b="b"/>
            <a:pathLst>
              <a:path w="401319" h="401319">
                <a:moveTo>
                  <a:pt x="200545" y="0"/>
                </a:moveTo>
                <a:lnTo>
                  <a:pt x="154562" y="5295"/>
                </a:lnTo>
                <a:lnTo>
                  <a:pt x="112351" y="20379"/>
                </a:lnTo>
                <a:lnTo>
                  <a:pt x="75115" y="44050"/>
                </a:lnTo>
                <a:lnTo>
                  <a:pt x="44058" y="75104"/>
                </a:lnTo>
                <a:lnTo>
                  <a:pt x="20383" y="112340"/>
                </a:lnTo>
                <a:lnTo>
                  <a:pt x="5296" y="154554"/>
                </a:lnTo>
                <a:lnTo>
                  <a:pt x="0" y="200545"/>
                </a:lnTo>
                <a:lnTo>
                  <a:pt x="5296" y="246527"/>
                </a:lnTo>
                <a:lnTo>
                  <a:pt x="20383" y="288734"/>
                </a:lnTo>
                <a:lnTo>
                  <a:pt x="44058" y="325966"/>
                </a:lnTo>
                <a:lnTo>
                  <a:pt x="75115" y="357017"/>
                </a:lnTo>
                <a:lnTo>
                  <a:pt x="112351" y="380687"/>
                </a:lnTo>
                <a:lnTo>
                  <a:pt x="154562" y="395770"/>
                </a:lnTo>
                <a:lnTo>
                  <a:pt x="200545" y="401065"/>
                </a:lnTo>
                <a:lnTo>
                  <a:pt x="246528" y="395770"/>
                </a:lnTo>
                <a:lnTo>
                  <a:pt x="288739" y="380687"/>
                </a:lnTo>
                <a:lnTo>
                  <a:pt x="325976" y="357017"/>
                </a:lnTo>
                <a:lnTo>
                  <a:pt x="357033" y="325966"/>
                </a:lnTo>
                <a:lnTo>
                  <a:pt x="380707" y="288734"/>
                </a:lnTo>
                <a:lnTo>
                  <a:pt x="395794" y="246527"/>
                </a:lnTo>
                <a:lnTo>
                  <a:pt x="401091" y="200545"/>
                </a:lnTo>
                <a:lnTo>
                  <a:pt x="395794" y="154554"/>
                </a:lnTo>
                <a:lnTo>
                  <a:pt x="380707" y="112340"/>
                </a:lnTo>
                <a:lnTo>
                  <a:pt x="357033" y="75104"/>
                </a:lnTo>
                <a:lnTo>
                  <a:pt x="325976" y="44050"/>
                </a:lnTo>
                <a:lnTo>
                  <a:pt x="288739" y="20379"/>
                </a:lnTo>
                <a:lnTo>
                  <a:pt x="246528" y="5295"/>
                </a:lnTo>
                <a:lnTo>
                  <a:pt x="200545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 descr=""/>
          <p:cNvSpPr txBox="1"/>
          <p:nvPr/>
        </p:nvSpPr>
        <p:spPr>
          <a:xfrm>
            <a:off x="1510350" y="2576953"/>
            <a:ext cx="95885" cy="2692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600" spc="-320" b="1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6" name="object 16" descr=""/>
          <p:cNvSpPr/>
          <p:nvPr/>
        </p:nvSpPr>
        <p:spPr>
          <a:xfrm>
            <a:off x="5422196" y="2543207"/>
            <a:ext cx="401320" cy="401320"/>
          </a:xfrm>
          <a:custGeom>
            <a:avLst/>
            <a:gdLst/>
            <a:ahLst/>
            <a:cxnLst/>
            <a:rect l="l" t="t" r="r" b="b"/>
            <a:pathLst>
              <a:path w="401320" h="401319">
                <a:moveTo>
                  <a:pt x="200545" y="0"/>
                </a:moveTo>
                <a:lnTo>
                  <a:pt x="154562" y="5295"/>
                </a:lnTo>
                <a:lnTo>
                  <a:pt x="112351" y="20379"/>
                </a:lnTo>
                <a:lnTo>
                  <a:pt x="75115" y="44050"/>
                </a:lnTo>
                <a:lnTo>
                  <a:pt x="44058" y="75104"/>
                </a:lnTo>
                <a:lnTo>
                  <a:pt x="20383" y="112340"/>
                </a:lnTo>
                <a:lnTo>
                  <a:pt x="5296" y="154554"/>
                </a:lnTo>
                <a:lnTo>
                  <a:pt x="0" y="200545"/>
                </a:lnTo>
                <a:lnTo>
                  <a:pt x="5296" y="246527"/>
                </a:lnTo>
                <a:lnTo>
                  <a:pt x="20383" y="288734"/>
                </a:lnTo>
                <a:lnTo>
                  <a:pt x="44058" y="325966"/>
                </a:lnTo>
                <a:lnTo>
                  <a:pt x="75115" y="357017"/>
                </a:lnTo>
                <a:lnTo>
                  <a:pt x="112351" y="380687"/>
                </a:lnTo>
                <a:lnTo>
                  <a:pt x="154562" y="395770"/>
                </a:lnTo>
                <a:lnTo>
                  <a:pt x="200545" y="401065"/>
                </a:lnTo>
                <a:lnTo>
                  <a:pt x="246528" y="395770"/>
                </a:lnTo>
                <a:lnTo>
                  <a:pt x="288739" y="380687"/>
                </a:lnTo>
                <a:lnTo>
                  <a:pt x="325976" y="357017"/>
                </a:lnTo>
                <a:lnTo>
                  <a:pt x="357033" y="325966"/>
                </a:lnTo>
                <a:lnTo>
                  <a:pt x="380707" y="288734"/>
                </a:lnTo>
                <a:lnTo>
                  <a:pt x="395794" y="246527"/>
                </a:lnTo>
                <a:lnTo>
                  <a:pt x="401091" y="200545"/>
                </a:lnTo>
                <a:lnTo>
                  <a:pt x="395794" y="154554"/>
                </a:lnTo>
                <a:lnTo>
                  <a:pt x="380707" y="112340"/>
                </a:lnTo>
                <a:lnTo>
                  <a:pt x="357033" y="75104"/>
                </a:lnTo>
                <a:lnTo>
                  <a:pt x="325976" y="44050"/>
                </a:lnTo>
                <a:lnTo>
                  <a:pt x="288739" y="20379"/>
                </a:lnTo>
                <a:lnTo>
                  <a:pt x="246528" y="5295"/>
                </a:lnTo>
                <a:lnTo>
                  <a:pt x="200545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 descr=""/>
          <p:cNvSpPr txBox="1"/>
          <p:nvPr/>
        </p:nvSpPr>
        <p:spPr>
          <a:xfrm>
            <a:off x="5548336" y="2576953"/>
            <a:ext cx="141605" cy="2692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600" spc="45" b="1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8" name="object 18" descr=""/>
          <p:cNvSpPr txBox="1"/>
          <p:nvPr/>
        </p:nvSpPr>
        <p:spPr>
          <a:xfrm>
            <a:off x="1341000" y="3086605"/>
            <a:ext cx="3223260" cy="584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dirty="0" sz="1500" spc="100" b="1">
                <a:solidFill>
                  <a:srgbClr val="BB0003"/>
                </a:solidFill>
                <a:latin typeface="Calibri"/>
                <a:cs typeface="Calibri"/>
              </a:rPr>
              <a:t>Recall</a:t>
            </a:r>
            <a:r>
              <a:rPr dirty="0" sz="1500" spc="3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110" b="1">
                <a:solidFill>
                  <a:srgbClr val="BB0003"/>
                </a:solidFill>
                <a:latin typeface="Calibri"/>
                <a:cs typeface="Calibri"/>
              </a:rPr>
              <a:t>why</a:t>
            </a:r>
            <a:r>
              <a:rPr dirty="0" sz="1500" spc="35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95" b="1">
                <a:solidFill>
                  <a:srgbClr val="BB0003"/>
                </a:solidFill>
                <a:latin typeface="Calibri"/>
                <a:cs typeface="Calibri"/>
              </a:rPr>
              <a:t>urgent</a:t>
            </a:r>
            <a:r>
              <a:rPr dirty="0" sz="1500" spc="35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114" b="1">
                <a:solidFill>
                  <a:srgbClr val="BB0003"/>
                </a:solidFill>
                <a:latin typeface="Calibri"/>
                <a:cs typeface="Calibri"/>
              </a:rPr>
              <a:t>treatment</a:t>
            </a:r>
            <a:r>
              <a:rPr dirty="0" sz="1500" spc="35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50" b="1">
                <a:solidFill>
                  <a:srgbClr val="BB0003"/>
                </a:solidFill>
                <a:latin typeface="Calibri"/>
                <a:cs typeface="Calibri"/>
              </a:rPr>
              <a:t>of </a:t>
            </a:r>
            <a:r>
              <a:rPr dirty="0" sz="1500" spc="145" b="1">
                <a:solidFill>
                  <a:srgbClr val="BB0003"/>
                </a:solidFill>
                <a:latin typeface="Calibri"/>
                <a:cs typeface="Calibri"/>
              </a:rPr>
              <a:t>sepsis</a:t>
            </a:r>
            <a:r>
              <a:rPr dirty="0" sz="1500" spc="2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110" b="1">
                <a:solidFill>
                  <a:srgbClr val="BB0003"/>
                </a:solidFill>
                <a:latin typeface="Calibri"/>
                <a:cs typeface="Calibri"/>
              </a:rPr>
              <a:t>is</a:t>
            </a:r>
            <a:r>
              <a:rPr dirty="0" sz="1500" spc="25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114" b="1">
                <a:solidFill>
                  <a:srgbClr val="BB0003"/>
                </a:solidFill>
                <a:latin typeface="Calibri"/>
                <a:cs typeface="Calibri"/>
              </a:rPr>
              <a:t>essential</a:t>
            </a:r>
            <a:r>
              <a:rPr dirty="0" sz="1500" spc="25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155" b="1">
                <a:solidFill>
                  <a:srgbClr val="BB0003"/>
                </a:solidFill>
                <a:latin typeface="Calibri"/>
                <a:cs typeface="Calibri"/>
              </a:rPr>
              <a:t>once</a:t>
            </a:r>
            <a:r>
              <a:rPr dirty="0" sz="1500" spc="25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150" b="1">
                <a:solidFill>
                  <a:srgbClr val="BB0003"/>
                </a:solidFill>
                <a:latin typeface="Calibri"/>
                <a:cs typeface="Calibri"/>
              </a:rPr>
              <a:t>suspected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9" name="object 19" descr=""/>
          <p:cNvSpPr txBox="1"/>
          <p:nvPr/>
        </p:nvSpPr>
        <p:spPr>
          <a:xfrm>
            <a:off x="5409500" y="3066979"/>
            <a:ext cx="2431415" cy="584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dirty="0" sz="1500" spc="100" b="1">
                <a:solidFill>
                  <a:srgbClr val="BB0003"/>
                </a:solidFill>
                <a:latin typeface="Calibri"/>
                <a:cs typeface="Calibri"/>
              </a:rPr>
              <a:t>Know</a:t>
            </a:r>
            <a:r>
              <a:rPr dirty="0" sz="1500" spc="2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110" b="1">
                <a:solidFill>
                  <a:srgbClr val="BB0003"/>
                </a:solidFill>
                <a:latin typeface="Calibri"/>
                <a:cs typeface="Calibri"/>
              </a:rPr>
              <a:t>when</a:t>
            </a:r>
            <a:r>
              <a:rPr dirty="0" sz="1500" spc="2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BB0003"/>
                </a:solidFill>
                <a:latin typeface="Calibri"/>
                <a:cs typeface="Calibri"/>
              </a:rPr>
              <a:t>to</a:t>
            </a:r>
            <a:r>
              <a:rPr dirty="0" sz="1500" spc="2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110" b="1">
                <a:solidFill>
                  <a:srgbClr val="BB0003"/>
                </a:solidFill>
                <a:latin typeface="Calibri"/>
                <a:cs typeface="Calibri"/>
              </a:rPr>
              <a:t>start</a:t>
            </a:r>
            <a:r>
              <a:rPr dirty="0" sz="1500" spc="2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90" b="1">
                <a:solidFill>
                  <a:srgbClr val="BB0003"/>
                </a:solidFill>
                <a:latin typeface="Calibri"/>
                <a:cs typeface="Calibri"/>
              </a:rPr>
              <a:t>the </a:t>
            </a:r>
            <a:r>
              <a:rPr dirty="0" sz="1500" spc="95" b="1">
                <a:solidFill>
                  <a:srgbClr val="BB0003"/>
                </a:solidFill>
                <a:latin typeface="Calibri"/>
                <a:cs typeface="Calibri"/>
              </a:rPr>
              <a:t>FAST-</a:t>
            </a:r>
            <a:r>
              <a:rPr dirty="0" sz="1500" spc="245" b="1">
                <a:solidFill>
                  <a:srgbClr val="BB0003"/>
                </a:solidFill>
                <a:latin typeface="Calibri"/>
                <a:cs typeface="Calibri"/>
              </a:rPr>
              <a:t>M</a:t>
            </a:r>
            <a:r>
              <a:rPr dirty="0" sz="1500" spc="3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110" b="1">
                <a:solidFill>
                  <a:srgbClr val="BB0003"/>
                </a:solidFill>
                <a:latin typeface="Calibri"/>
                <a:cs typeface="Calibri"/>
              </a:rPr>
              <a:t>Treatment</a:t>
            </a:r>
            <a:r>
              <a:rPr dirty="0" sz="1500" spc="3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95" b="1">
                <a:solidFill>
                  <a:srgbClr val="BB0003"/>
                </a:solidFill>
                <a:latin typeface="Calibri"/>
                <a:cs typeface="Calibri"/>
              </a:rPr>
              <a:t>Bundle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0" name="object 20" descr=""/>
          <p:cNvSpPr/>
          <p:nvPr/>
        </p:nvSpPr>
        <p:spPr>
          <a:xfrm>
            <a:off x="1881009" y="4350829"/>
            <a:ext cx="2727960" cy="200660"/>
          </a:xfrm>
          <a:custGeom>
            <a:avLst/>
            <a:gdLst/>
            <a:ahLst/>
            <a:cxnLst/>
            <a:rect l="l" t="t" r="r" b="b"/>
            <a:pathLst>
              <a:path w="2727960" h="200660">
                <a:moveTo>
                  <a:pt x="2727490" y="0"/>
                </a:moveTo>
                <a:lnTo>
                  <a:pt x="0" y="0"/>
                </a:lnTo>
                <a:lnTo>
                  <a:pt x="0" y="200533"/>
                </a:lnTo>
                <a:lnTo>
                  <a:pt x="2727490" y="200533"/>
                </a:lnTo>
                <a:lnTo>
                  <a:pt x="2727490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 descr=""/>
          <p:cNvSpPr/>
          <p:nvPr/>
        </p:nvSpPr>
        <p:spPr>
          <a:xfrm>
            <a:off x="5940272" y="4350829"/>
            <a:ext cx="2736850" cy="200660"/>
          </a:xfrm>
          <a:custGeom>
            <a:avLst/>
            <a:gdLst/>
            <a:ahLst/>
            <a:cxnLst/>
            <a:rect l="l" t="t" r="r" b="b"/>
            <a:pathLst>
              <a:path w="2736850" h="200660">
                <a:moveTo>
                  <a:pt x="2736735" y="0"/>
                </a:moveTo>
                <a:lnTo>
                  <a:pt x="0" y="0"/>
                </a:lnTo>
                <a:lnTo>
                  <a:pt x="0" y="200533"/>
                </a:lnTo>
                <a:lnTo>
                  <a:pt x="2736735" y="200533"/>
                </a:lnTo>
                <a:lnTo>
                  <a:pt x="2736735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 descr=""/>
          <p:cNvSpPr/>
          <p:nvPr/>
        </p:nvSpPr>
        <p:spPr>
          <a:xfrm>
            <a:off x="1362695" y="4250540"/>
            <a:ext cx="401320" cy="401320"/>
          </a:xfrm>
          <a:custGeom>
            <a:avLst/>
            <a:gdLst/>
            <a:ahLst/>
            <a:cxnLst/>
            <a:rect l="l" t="t" r="r" b="b"/>
            <a:pathLst>
              <a:path w="401319" h="401320">
                <a:moveTo>
                  <a:pt x="200545" y="0"/>
                </a:moveTo>
                <a:lnTo>
                  <a:pt x="154562" y="5295"/>
                </a:lnTo>
                <a:lnTo>
                  <a:pt x="112351" y="20379"/>
                </a:lnTo>
                <a:lnTo>
                  <a:pt x="75115" y="44050"/>
                </a:lnTo>
                <a:lnTo>
                  <a:pt x="44058" y="75104"/>
                </a:lnTo>
                <a:lnTo>
                  <a:pt x="20383" y="112340"/>
                </a:lnTo>
                <a:lnTo>
                  <a:pt x="5296" y="154554"/>
                </a:lnTo>
                <a:lnTo>
                  <a:pt x="0" y="200545"/>
                </a:lnTo>
                <a:lnTo>
                  <a:pt x="5296" y="246527"/>
                </a:lnTo>
                <a:lnTo>
                  <a:pt x="20383" y="288734"/>
                </a:lnTo>
                <a:lnTo>
                  <a:pt x="44058" y="325966"/>
                </a:lnTo>
                <a:lnTo>
                  <a:pt x="75115" y="357017"/>
                </a:lnTo>
                <a:lnTo>
                  <a:pt x="112351" y="380687"/>
                </a:lnTo>
                <a:lnTo>
                  <a:pt x="154562" y="395770"/>
                </a:lnTo>
                <a:lnTo>
                  <a:pt x="200545" y="401066"/>
                </a:lnTo>
                <a:lnTo>
                  <a:pt x="246528" y="395770"/>
                </a:lnTo>
                <a:lnTo>
                  <a:pt x="288739" y="380687"/>
                </a:lnTo>
                <a:lnTo>
                  <a:pt x="325976" y="357017"/>
                </a:lnTo>
                <a:lnTo>
                  <a:pt x="357033" y="325966"/>
                </a:lnTo>
                <a:lnTo>
                  <a:pt x="380707" y="288734"/>
                </a:lnTo>
                <a:lnTo>
                  <a:pt x="395794" y="246527"/>
                </a:lnTo>
                <a:lnTo>
                  <a:pt x="401091" y="200545"/>
                </a:lnTo>
                <a:lnTo>
                  <a:pt x="395794" y="154554"/>
                </a:lnTo>
                <a:lnTo>
                  <a:pt x="380707" y="112340"/>
                </a:lnTo>
                <a:lnTo>
                  <a:pt x="357033" y="75104"/>
                </a:lnTo>
                <a:lnTo>
                  <a:pt x="325976" y="44050"/>
                </a:lnTo>
                <a:lnTo>
                  <a:pt x="288739" y="20379"/>
                </a:lnTo>
                <a:lnTo>
                  <a:pt x="246528" y="5295"/>
                </a:lnTo>
                <a:lnTo>
                  <a:pt x="200545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 descr=""/>
          <p:cNvSpPr txBox="1"/>
          <p:nvPr/>
        </p:nvSpPr>
        <p:spPr>
          <a:xfrm>
            <a:off x="1486297" y="4284284"/>
            <a:ext cx="146685" cy="2692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600" spc="85" b="1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24" name="object 24" descr=""/>
          <p:cNvSpPr/>
          <p:nvPr/>
        </p:nvSpPr>
        <p:spPr>
          <a:xfrm>
            <a:off x="5422196" y="4250540"/>
            <a:ext cx="401320" cy="401320"/>
          </a:xfrm>
          <a:custGeom>
            <a:avLst/>
            <a:gdLst/>
            <a:ahLst/>
            <a:cxnLst/>
            <a:rect l="l" t="t" r="r" b="b"/>
            <a:pathLst>
              <a:path w="401320" h="401320">
                <a:moveTo>
                  <a:pt x="200545" y="0"/>
                </a:moveTo>
                <a:lnTo>
                  <a:pt x="154562" y="5295"/>
                </a:lnTo>
                <a:lnTo>
                  <a:pt x="112351" y="20379"/>
                </a:lnTo>
                <a:lnTo>
                  <a:pt x="75115" y="44050"/>
                </a:lnTo>
                <a:lnTo>
                  <a:pt x="44058" y="75104"/>
                </a:lnTo>
                <a:lnTo>
                  <a:pt x="20383" y="112340"/>
                </a:lnTo>
                <a:lnTo>
                  <a:pt x="5296" y="154554"/>
                </a:lnTo>
                <a:lnTo>
                  <a:pt x="0" y="200545"/>
                </a:lnTo>
                <a:lnTo>
                  <a:pt x="5296" y="246527"/>
                </a:lnTo>
                <a:lnTo>
                  <a:pt x="20383" y="288734"/>
                </a:lnTo>
                <a:lnTo>
                  <a:pt x="44058" y="325966"/>
                </a:lnTo>
                <a:lnTo>
                  <a:pt x="75115" y="357017"/>
                </a:lnTo>
                <a:lnTo>
                  <a:pt x="112351" y="380687"/>
                </a:lnTo>
                <a:lnTo>
                  <a:pt x="154562" y="395770"/>
                </a:lnTo>
                <a:lnTo>
                  <a:pt x="200545" y="401066"/>
                </a:lnTo>
                <a:lnTo>
                  <a:pt x="246528" y="395770"/>
                </a:lnTo>
                <a:lnTo>
                  <a:pt x="288739" y="380687"/>
                </a:lnTo>
                <a:lnTo>
                  <a:pt x="325976" y="357017"/>
                </a:lnTo>
                <a:lnTo>
                  <a:pt x="357033" y="325966"/>
                </a:lnTo>
                <a:lnTo>
                  <a:pt x="380707" y="288734"/>
                </a:lnTo>
                <a:lnTo>
                  <a:pt x="395794" y="246527"/>
                </a:lnTo>
                <a:lnTo>
                  <a:pt x="401091" y="200545"/>
                </a:lnTo>
                <a:lnTo>
                  <a:pt x="395794" y="154554"/>
                </a:lnTo>
                <a:lnTo>
                  <a:pt x="380707" y="112340"/>
                </a:lnTo>
                <a:lnTo>
                  <a:pt x="357033" y="75104"/>
                </a:lnTo>
                <a:lnTo>
                  <a:pt x="325976" y="44050"/>
                </a:lnTo>
                <a:lnTo>
                  <a:pt x="288739" y="20379"/>
                </a:lnTo>
                <a:lnTo>
                  <a:pt x="246528" y="5295"/>
                </a:lnTo>
                <a:lnTo>
                  <a:pt x="200545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 descr=""/>
          <p:cNvSpPr txBox="1"/>
          <p:nvPr/>
        </p:nvSpPr>
        <p:spPr>
          <a:xfrm>
            <a:off x="5541225" y="4284284"/>
            <a:ext cx="156210" cy="2692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600" spc="160" b="1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26" name="object 26" descr=""/>
          <p:cNvSpPr txBox="1"/>
          <p:nvPr/>
        </p:nvSpPr>
        <p:spPr>
          <a:xfrm>
            <a:off x="1342451" y="4793949"/>
            <a:ext cx="2517140" cy="584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dirty="0" sz="1500" spc="120" b="1">
                <a:solidFill>
                  <a:srgbClr val="BB0003"/>
                </a:solidFill>
                <a:latin typeface="Calibri"/>
                <a:cs typeface="Calibri"/>
              </a:rPr>
              <a:t>List</a:t>
            </a:r>
            <a:r>
              <a:rPr dirty="0" sz="1500" spc="2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114" b="1">
                <a:solidFill>
                  <a:srgbClr val="BB0003"/>
                </a:solidFill>
                <a:latin typeface="Calibri"/>
                <a:cs typeface="Calibri"/>
              </a:rPr>
              <a:t>the</a:t>
            </a:r>
            <a:r>
              <a:rPr dirty="0" sz="1500" spc="25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145" b="1">
                <a:solidFill>
                  <a:srgbClr val="BB0003"/>
                </a:solidFill>
                <a:latin typeface="Calibri"/>
                <a:cs typeface="Calibri"/>
              </a:rPr>
              <a:t>components</a:t>
            </a:r>
            <a:r>
              <a:rPr dirty="0" sz="1500" spc="25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75" b="1">
                <a:solidFill>
                  <a:srgbClr val="BB0003"/>
                </a:solidFill>
                <a:latin typeface="Calibri"/>
                <a:cs typeface="Calibri"/>
              </a:rPr>
              <a:t>of</a:t>
            </a:r>
            <a:r>
              <a:rPr dirty="0" sz="1500" spc="2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90" b="1">
                <a:solidFill>
                  <a:srgbClr val="BB0003"/>
                </a:solidFill>
                <a:latin typeface="Calibri"/>
                <a:cs typeface="Calibri"/>
              </a:rPr>
              <a:t>the </a:t>
            </a:r>
            <a:r>
              <a:rPr dirty="0" sz="1500" spc="95" b="1">
                <a:solidFill>
                  <a:srgbClr val="BB0003"/>
                </a:solidFill>
                <a:latin typeface="Calibri"/>
                <a:cs typeface="Calibri"/>
              </a:rPr>
              <a:t>FAST-</a:t>
            </a:r>
            <a:r>
              <a:rPr dirty="0" sz="1500" spc="245" b="1">
                <a:solidFill>
                  <a:srgbClr val="BB0003"/>
                </a:solidFill>
                <a:latin typeface="Calibri"/>
                <a:cs typeface="Calibri"/>
              </a:rPr>
              <a:t>M</a:t>
            </a:r>
            <a:r>
              <a:rPr dirty="0" sz="1500" spc="3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110" b="1">
                <a:solidFill>
                  <a:srgbClr val="BB0003"/>
                </a:solidFill>
                <a:latin typeface="Calibri"/>
                <a:cs typeface="Calibri"/>
              </a:rPr>
              <a:t>Treatment</a:t>
            </a:r>
            <a:r>
              <a:rPr dirty="0" sz="1500" spc="3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95" b="1">
                <a:solidFill>
                  <a:srgbClr val="BB0003"/>
                </a:solidFill>
                <a:latin typeface="Calibri"/>
                <a:cs typeface="Calibri"/>
              </a:rPr>
              <a:t>Bundle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7" name="object 27" descr=""/>
          <p:cNvSpPr txBox="1"/>
          <p:nvPr/>
        </p:nvSpPr>
        <p:spPr>
          <a:xfrm>
            <a:off x="5409500" y="4774322"/>
            <a:ext cx="2949575" cy="8636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dirty="0" sz="1500" spc="120" b="1">
                <a:solidFill>
                  <a:srgbClr val="BB0003"/>
                </a:solidFill>
                <a:latin typeface="Calibri"/>
                <a:cs typeface="Calibri"/>
              </a:rPr>
              <a:t>Understand</a:t>
            </a:r>
            <a:r>
              <a:rPr dirty="0" sz="1500" spc="2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80" b="1">
                <a:solidFill>
                  <a:srgbClr val="BB0003"/>
                </a:solidFill>
                <a:latin typeface="Calibri"/>
                <a:cs typeface="Calibri"/>
              </a:rPr>
              <a:t>how</a:t>
            </a:r>
            <a:r>
              <a:rPr dirty="0" sz="1500" spc="2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BB0003"/>
                </a:solidFill>
                <a:latin typeface="Calibri"/>
                <a:cs typeface="Calibri"/>
              </a:rPr>
              <a:t>to</a:t>
            </a:r>
            <a:r>
              <a:rPr dirty="0" sz="1500" spc="2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90" b="1">
                <a:solidFill>
                  <a:srgbClr val="BB0003"/>
                </a:solidFill>
                <a:latin typeface="Calibri"/>
                <a:cs typeface="Calibri"/>
              </a:rPr>
              <a:t>deliver</a:t>
            </a:r>
            <a:r>
              <a:rPr dirty="0" sz="1500" spc="2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140" b="1">
                <a:solidFill>
                  <a:srgbClr val="BB0003"/>
                </a:solidFill>
                <a:latin typeface="Calibri"/>
                <a:cs typeface="Calibri"/>
              </a:rPr>
              <a:t>each </a:t>
            </a:r>
            <a:r>
              <a:rPr dirty="0" sz="1500" spc="75" b="1">
                <a:solidFill>
                  <a:srgbClr val="BB0003"/>
                </a:solidFill>
                <a:latin typeface="Calibri"/>
                <a:cs typeface="Calibri"/>
              </a:rPr>
              <a:t>of</a:t>
            </a:r>
            <a:r>
              <a:rPr dirty="0" sz="1500" spc="2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114" b="1">
                <a:solidFill>
                  <a:srgbClr val="BB0003"/>
                </a:solidFill>
                <a:latin typeface="Calibri"/>
                <a:cs typeface="Calibri"/>
              </a:rPr>
              <a:t>the</a:t>
            </a:r>
            <a:r>
              <a:rPr dirty="0" sz="1500" spc="25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114" b="1">
                <a:solidFill>
                  <a:srgbClr val="BB0003"/>
                </a:solidFill>
                <a:latin typeface="Calibri"/>
                <a:cs typeface="Calibri"/>
              </a:rPr>
              <a:t>the</a:t>
            </a:r>
            <a:r>
              <a:rPr dirty="0" sz="1500" spc="2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160" b="1">
                <a:solidFill>
                  <a:srgbClr val="BB0003"/>
                </a:solidFill>
                <a:latin typeface="Calibri"/>
                <a:cs typeface="Calibri"/>
              </a:rPr>
              <a:t>5</a:t>
            </a:r>
            <a:r>
              <a:rPr dirty="0" sz="1500" spc="25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145" b="1">
                <a:solidFill>
                  <a:srgbClr val="BB0003"/>
                </a:solidFill>
                <a:latin typeface="Calibri"/>
                <a:cs typeface="Calibri"/>
              </a:rPr>
              <a:t>components</a:t>
            </a:r>
            <a:r>
              <a:rPr dirty="0" sz="1500" spc="2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75" b="1">
                <a:solidFill>
                  <a:srgbClr val="BB0003"/>
                </a:solidFill>
                <a:latin typeface="Calibri"/>
                <a:cs typeface="Calibri"/>
              </a:rPr>
              <a:t>of</a:t>
            </a:r>
            <a:r>
              <a:rPr dirty="0" sz="1500" spc="25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90" b="1">
                <a:solidFill>
                  <a:srgbClr val="BB0003"/>
                </a:solidFill>
                <a:latin typeface="Calibri"/>
                <a:cs typeface="Calibri"/>
              </a:rPr>
              <a:t>the </a:t>
            </a:r>
            <a:r>
              <a:rPr dirty="0" sz="1500" spc="95" b="1">
                <a:solidFill>
                  <a:srgbClr val="BB0003"/>
                </a:solidFill>
                <a:latin typeface="Calibri"/>
                <a:cs typeface="Calibri"/>
              </a:rPr>
              <a:t>FAST-</a:t>
            </a:r>
            <a:r>
              <a:rPr dirty="0" sz="1500" spc="245" b="1">
                <a:solidFill>
                  <a:srgbClr val="BB0003"/>
                </a:solidFill>
                <a:latin typeface="Calibri"/>
                <a:cs typeface="Calibri"/>
              </a:rPr>
              <a:t>M</a:t>
            </a:r>
            <a:r>
              <a:rPr dirty="0" sz="1500" spc="3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110" b="1">
                <a:solidFill>
                  <a:srgbClr val="BB0003"/>
                </a:solidFill>
                <a:latin typeface="Calibri"/>
                <a:cs typeface="Calibri"/>
              </a:rPr>
              <a:t>Treatment</a:t>
            </a:r>
            <a:r>
              <a:rPr dirty="0" sz="1500" spc="3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95" b="1">
                <a:solidFill>
                  <a:srgbClr val="BB0003"/>
                </a:solidFill>
                <a:latin typeface="Calibri"/>
                <a:cs typeface="Calibri"/>
              </a:rPr>
              <a:t>Bundle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8" name="object 28" descr=""/>
          <p:cNvSpPr txBox="1"/>
          <p:nvPr/>
        </p:nvSpPr>
        <p:spPr>
          <a:xfrm>
            <a:off x="10129835" y="1101634"/>
            <a:ext cx="248285" cy="3919220"/>
          </a:xfrm>
          <a:prstGeom prst="rect">
            <a:avLst/>
          </a:prstGeom>
        </p:spPr>
        <p:txBody>
          <a:bodyPr wrap="square" lIns="0" tIns="0" rIns="0" bIns="0" rtlCol="0" vert="vert">
            <a:spAutoFit/>
          </a:bodyPr>
          <a:lstStyle/>
          <a:p>
            <a:pPr>
              <a:lnSpc>
                <a:spcPts val="1789"/>
              </a:lnSpc>
            </a:pPr>
            <a:r>
              <a:rPr dirty="0" sz="1500" spc="125" b="1">
                <a:solidFill>
                  <a:srgbClr val="BB0003"/>
                </a:solidFill>
                <a:latin typeface="Calibri"/>
                <a:cs typeface="Calibri"/>
              </a:rPr>
              <a:t>The</a:t>
            </a:r>
            <a:r>
              <a:rPr dirty="0" sz="1500" spc="35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125" b="1">
                <a:solidFill>
                  <a:srgbClr val="BB0003"/>
                </a:solidFill>
                <a:latin typeface="Calibri"/>
                <a:cs typeface="Calibri"/>
              </a:rPr>
              <a:t>importance</a:t>
            </a:r>
            <a:r>
              <a:rPr dirty="0" sz="1500" spc="35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75" b="1">
                <a:solidFill>
                  <a:srgbClr val="BB0003"/>
                </a:solidFill>
                <a:latin typeface="Calibri"/>
                <a:cs typeface="Calibri"/>
              </a:rPr>
              <a:t>of</a:t>
            </a:r>
            <a:r>
              <a:rPr dirty="0" sz="1500" spc="35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95" b="1">
                <a:solidFill>
                  <a:srgbClr val="BB0003"/>
                </a:solidFill>
                <a:latin typeface="Calibri"/>
                <a:cs typeface="Calibri"/>
              </a:rPr>
              <a:t>treating</a:t>
            </a:r>
            <a:r>
              <a:rPr dirty="0" sz="1500" spc="35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145" b="1">
                <a:solidFill>
                  <a:srgbClr val="BB0003"/>
                </a:solidFill>
                <a:latin typeface="Calibri"/>
                <a:cs typeface="Calibri"/>
              </a:rPr>
              <a:t>sepsis</a:t>
            </a:r>
            <a:r>
              <a:rPr dirty="0" sz="1500" spc="35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90" b="1">
                <a:solidFill>
                  <a:srgbClr val="BB0003"/>
                </a:solidFill>
                <a:latin typeface="Calibri"/>
                <a:cs typeface="Calibri"/>
              </a:rPr>
              <a:t>urgently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9" name="object 29" descr=""/>
          <p:cNvSpPr/>
          <p:nvPr/>
        </p:nvSpPr>
        <p:spPr>
          <a:xfrm>
            <a:off x="4171500" y="7139242"/>
            <a:ext cx="3712845" cy="0"/>
          </a:xfrm>
          <a:custGeom>
            <a:avLst/>
            <a:gdLst/>
            <a:ahLst/>
            <a:cxnLst/>
            <a:rect l="l" t="t" r="r" b="b"/>
            <a:pathLst>
              <a:path w="3712845" h="0">
                <a:moveTo>
                  <a:pt x="0" y="0"/>
                </a:moveTo>
                <a:lnTo>
                  <a:pt x="371250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0" name="object 30" descr="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object 31" descr=""/>
          <p:cNvSpPr txBox="1"/>
          <p:nvPr/>
        </p:nvSpPr>
        <p:spPr>
          <a:xfrm>
            <a:off x="10129818" y="512943"/>
            <a:ext cx="13462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4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32" name="object 32" descr=""/>
          <p:cNvGrpSpPr/>
          <p:nvPr/>
        </p:nvGrpSpPr>
        <p:grpSpPr>
          <a:xfrm>
            <a:off x="383109" y="6931803"/>
            <a:ext cx="337185" cy="337185"/>
            <a:chOff x="383109" y="6931803"/>
            <a:chExt cx="337185" cy="337185"/>
          </a:xfrm>
        </p:grpSpPr>
        <p:pic>
          <p:nvPicPr>
            <p:cNvPr id="33" name="object 33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6562" y="6935253"/>
              <a:ext cx="329996" cy="329996"/>
            </a:xfrm>
            <a:prstGeom prst="rect">
              <a:avLst/>
            </a:prstGeom>
          </p:spPr>
        </p:pic>
        <p:sp>
          <p:nvSpPr>
            <p:cNvPr id="34" name="object 34" descr=""/>
            <p:cNvSpPr/>
            <p:nvPr/>
          </p:nvSpPr>
          <p:spPr>
            <a:xfrm>
              <a:off x="386557" y="6935251"/>
              <a:ext cx="330200" cy="330200"/>
            </a:xfrm>
            <a:custGeom>
              <a:avLst/>
              <a:gdLst/>
              <a:ahLst/>
              <a:cxnLst/>
              <a:rect l="l" t="t" r="r" b="b"/>
              <a:pathLst>
                <a:path w="330200" h="330200">
                  <a:moveTo>
                    <a:pt x="164998" y="329996"/>
                  </a:moveTo>
                  <a:lnTo>
                    <a:pt x="208860" y="324102"/>
                  </a:lnTo>
                  <a:lnTo>
                    <a:pt x="248274" y="307468"/>
                  </a:lnTo>
                  <a:lnTo>
                    <a:pt x="281668" y="281668"/>
                  </a:lnTo>
                  <a:lnTo>
                    <a:pt x="307468" y="248274"/>
                  </a:lnTo>
                  <a:lnTo>
                    <a:pt x="324102" y="208860"/>
                  </a:lnTo>
                  <a:lnTo>
                    <a:pt x="329996" y="164998"/>
                  </a:lnTo>
                  <a:lnTo>
                    <a:pt x="324102" y="121136"/>
                  </a:lnTo>
                  <a:lnTo>
                    <a:pt x="307468" y="81722"/>
                  </a:lnTo>
                  <a:lnTo>
                    <a:pt x="281668" y="48328"/>
                  </a:lnTo>
                  <a:lnTo>
                    <a:pt x="248274" y="22527"/>
                  </a:lnTo>
                  <a:lnTo>
                    <a:pt x="208860" y="5894"/>
                  </a:lnTo>
                  <a:lnTo>
                    <a:pt x="164998" y="0"/>
                  </a:lnTo>
                  <a:lnTo>
                    <a:pt x="121136" y="5894"/>
                  </a:lnTo>
                  <a:lnTo>
                    <a:pt x="81722" y="22527"/>
                  </a:lnTo>
                  <a:lnTo>
                    <a:pt x="48328" y="48328"/>
                  </a:lnTo>
                  <a:lnTo>
                    <a:pt x="22527" y="81722"/>
                  </a:lnTo>
                  <a:lnTo>
                    <a:pt x="5894" y="121136"/>
                  </a:lnTo>
                  <a:lnTo>
                    <a:pt x="0" y="164998"/>
                  </a:lnTo>
                  <a:lnTo>
                    <a:pt x="5894" y="208860"/>
                  </a:lnTo>
                  <a:lnTo>
                    <a:pt x="22527" y="248274"/>
                  </a:lnTo>
                  <a:lnTo>
                    <a:pt x="48328" y="281668"/>
                  </a:lnTo>
                  <a:lnTo>
                    <a:pt x="81722" y="307468"/>
                  </a:lnTo>
                  <a:lnTo>
                    <a:pt x="121136" y="324102"/>
                  </a:lnTo>
                  <a:lnTo>
                    <a:pt x="164998" y="329996"/>
                  </a:lnTo>
                  <a:close/>
                </a:path>
              </a:pathLst>
            </a:custGeom>
            <a:ln w="6896">
              <a:solidFill>
                <a:srgbClr val="BB0003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5" name="object 35" descr=""/>
          <p:cNvSpPr/>
          <p:nvPr/>
        </p:nvSpPr>
        <p:spPr>
          <a:xfrm>
            <a:off x="10032847" y="966393"/>
            <a:ext cx="389255" cy="5817235"/>
          </a:xfrm>
          <a:custGeom>
            <a:avLst/>
            <a:gdLst/>
            <a:ahLst/>
            <a:cxnLst/>
            <a:rect l="l" t="t" r="r" b="b"/>
            <a:pathLst>
              <a:path w="389254" h="5817234">
                <a:moveTo>
                  <a:pt x="389153" y="0"/>
                </a:moveTo>
                <a:lnTo>
                  <a:pt x="0" y="0"/>
                </a:lnTo>
                <a:lnTo>
                  <a:pt x="0" y="5816612"/>
                </a:lnTo>
                <a:lnTo>
                  <a:pt x="389153" y="5816612"/>
                </a:lnTo>
                <a:lnTo>
                  <a:pt x="38915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" name="object 36" descr=""/>
          <p:cNvSpPr txBox="1"/>
          <p:nvPr/>
        </p:nvSpPr>
        <p:spPr>
          <a:xfrm>
            <a:off x="10117135" y="1088934"/>
            <a:ext cx="273685" cy="3880485"/>
          </a:xfrm>
          <a:prstGeom prst="rect">
            <a:avLst/>
          </a:prstGeom>
        </p:spPr>
        <p:txBody>
          <a:bodyPr wrap="square" lIns="0" tIns="10795" rIns="0" bIns="0" rtlCol="0" vert="vert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dirty="0" sz="1500" spc="85" b="1">
                <a:solidFill>
                  <a:srgbClr val="C2191C"/>
                </a:solidFill>
                <a:latin typeface="Calibri"/>
                <a:cs typeface="Calibri"/>
              </a:rPr>
              <a:t>Module</a:t>
            </a:r>
            <a:r>
              <a:rPr dirty="0" sz="1500" spc="30" b="1">
                <a:solidFill>
                  <a:srgbClr val="C2191C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C2191C"/>
                </a:solidFill>
                <a:latin typeface="Calibri"/>
                <a:cs typeface="Calibri"/>
              </a:rPr>
              <a:t>3b:</a:t>
            </a:r>
            <a:r>
              <a:rPr dirty="0" sz="1500" spc="35" b="1">
                <a:solidFill>
                  <a:srgbClr val="C2191C"/>
                </a:solidFill>
                <a:latin typeface="Calibri"/>
                <a:cs typeface="Calibri"/>
              </a:rPr>
              <a:t> </a:t>
            </a:r>
            <a:r>
              <a:rPr dirty="0" sz="1500" spc="125" b="1">
                <a:solidFill>
                  <a:srgbClr val="C2191C"/>
                </a:solidFill>
                <a:latin typeface="Calibri"/>
                <a:cs typeface="Calibri"/>
              </a:rPr>
              <a:t>The</a:t>
            </a:r>
            <a:r>
              <a:rPr dirty="0" sz="1500" spc="30" b="1">
                <a:solidFill>
                  <a:srgbClr val="C2191C"/>
                </a:solidFill>
                <a:latin typeface="Calibri"/>
                <a:cs typeface="Calibri"/>
              </a:rPr>
              <a:t> </a:t>
            </a:r>
            <a:r>
              <a:rPr dirty="0" sz="1500" spc="90" b="1">
                <a:solidFill>
                  <a:srgbClr val="C2191C"/>
                </a:solidFill>
                <a:latin typeface="Calibri"/>
                <a:cs typeface="Calibri"/>
              </a:rPr>
              <a:t>FAST-</a:t>
            </a:r>
            <a:r>
              <a:rPr dirty="0" sz="1500" spc="245" b="1">
                <a:solidFill>
                  <a:srgbClr val="C2191C"/>
                </a:solidFill>
                <a:latin typeface="Calibri"/>
                <a:cs typeface="Calibri"/>
              </a:rPr>
              <a:t>M</a:t>
            </a:r>
            <a:r>
              <a:rPr dirty="0" sz="1500" spc="35" b="1">
                <a:solidFill>
                  <a:srgbClr val="C2191C"/>
                </a:solidFill>
                <a:latin typeface="Calibri"/>
                <a:cs typeface="Calibri"/>
              </a:rPr>
              <a:t> </a:t>
            </a:r>
            <a:r>
              <a:rPr dirty="0" sz="1500" spc="110" b="1">
                <a:solidFill>
                  <a:srgbClr val="C2191C"/>
                </a:solidFill>
                <a:latin typeface="Calibri"/>
                <a:cs typeface="Calibri"/>
              </a:rPr>
              <a:t>Treatment</a:t>
            </a:r>
            <a:r>
              <a:rPr dirty="0" sz="1500" spc="30" b="1">
                <a:solidFill>
                  <a:srgbClr val="C2191C"/>
                </a:solidFill>
                <a:latin typeface="Calibri"/>
                <a:cs typeface="Calibri"/>
              </a:rPr>
              <a:t> </a:t>
            </a:r>
            <a:r>
              <a:rPr dirty="0" sz="1500" spc="95" b="1">
                <a:solidFill>
                  <a:srgbClr val="C2191C"/>
                </a:solidFill>
                <a:latin typeface="Calibri"/>
                <a:cs typeface="Calibri"/>
              </a:rPr>
              <a:t>Bundle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37" name="object 37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pc="55"/>
              <a:t>Module</a:t>
            </a:r>
            <a:r>
              <a:rPr dirty="0" spc="80"/>
              <a:t> </a:t>
            </a:r>
            <a:r>
              <a:rPr dirty="0"/>
              <a:t>3b:</a:t>
            </a:r>
            <a:r>
              <a:rPr dirty="0" spc="85"/>
              <a:t> </a:t>
            </a:r>
            <a:r>
              <a:rPr dirty="0" spc="70"/>
              <a:t>The</a:t>
            </a:r>
            <a:r>
              <a:rPr dirty="0" spc="80"/>
              <a:t> </a:t>
            </a:r>
            <a:r>
              <a:rPr dirty="0" spc="60"/>
              <a:t>FAST-</a:t>
            </a:r>
            <a:r>
              <a:rPr dirty="0" spc="175"/>
              <a:t>M</a:t>
            </a:r>
            <a:r>
              <a:rPr dirty="0" spc="85"/>
              <a:t> </a:t>
            </a:r>
            <a:r>
              <a:rPr dirty="0" spc="60"/>
              <a:t>Treatment</a:t>
            </a:r>
            <a:r>
              <a:rPr dirty="0" spc="80"/>
              <a:t> </a:t>
            </a:r>
            <a:r>
              <a:rPr dirty="0" spc="50"/>
              <a:t>Bundle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dirty="0" sz="8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85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dirty="0" sz="800" spc="55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135">
                <a:solidFill>
                  <a:srgbClr val="1D87BB"/>
                </a:solidFill>
              </a:rPr>
              <a:t>Monitoring</a:t>
            </a:r>
          </a:p>
        </p:txBody>
      </p:sp>
      <p:graphicFrame>
        <p:nvGraphicFramePr>
          <p:cNvPr id="4" name="object 4" descr=""/>
          <p:cNvGraphicFramePr>
            <a:graphicFrameLocks noGrp="1"/>
          </p:cNvGraphicFramePr>
          <p:nvPr/>
        </p:nvGraphicFramePr>
        <p:xfrm>
          <a:off x="536470" y="1457189"/>
          <a:ext cx="9095740" cy="22466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6490"/>
                <a:gridCol w="1917700"/>
                <a:gridCol w="1196339"/>
                <a:gridCol w="258445"/>
                <a:gridCol w="1045210"/>
                <a:gridCol w="3467099"/>
              </a:tblGrid>
              <a:tr h="450215">
                <a:tc rowSpan="4">
                  <a:txBody>
                    <a:bodyPr/>
                    <a:lstStyle/>
                    <a:p>
                      <a:pPr marL="203200">
                        <a:lnSpc>
                          <a:spcPct val="100000"/>
                        </a:lnSpc>
                        <a:spcBef>
                          <a:spcPts val="4755"/>
                        </a:spcBef>
                      </a:pPr>
                      <a:r>
                        <a:rPr dirty="0" sz="62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M</a:t>
                      </a:r>
                      <a:endParaRPr sz="6250">
                        <a:latin typeface="Calibri"/>
                        <a:cs typeface="Calibri"/>
                      </a:endParaRPr>
                    </a:p>
                  </a:txBody>
                  <a:tcPr marL="0" marR="0" marB="0" marT="60388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0099DA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64769" marR="638175">
                        <a:lnSpc>
                          <a:spcPts val="1250"/>
                        </a:lnSpc>
                        <a:spcBef>
                          <a:spcPts val="705"/>
                        </a:spcBef>
                      </a:pPr>
                      <a:r>
                        <a:rPr dirty="0" sz="1100" spc="7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MONITORING</a:t>
                      </a:r>
                      <a:r>
                        <a:rPr dirty="0" sz="1100" spc="3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9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(start</a:t>
                      </a:r>
                      <a:r>
                        <a:rPr dirty="0" sz="1100" spc="4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9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MEOWS</a:t>
                      </a:r>
                      <a:r>
                        <a:rPr dirty="0" sz="1100" spc="3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114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Chart</a:t>
                      </a:r>
                      <a:r>
                        <a:rPr dirty="0" sz="1100" spc="4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if</a:t>
                      </a:r>
                      <a:r>
                        <a:rPr dirty="0" sz="1100" spc="3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8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not</a:t>
                      </a:r>
                      <a:r>
                        <a:rPr dirty="0" sz="1100" spc="4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9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already</a:t>
                      </a:r>
                      <a:r>
                        <a:rPr dirty="0" sz="1100" spc="4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1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started</a:t>
                      </a:r>
                      <a:r>
                        <a:rPr dirty="0" sz="1100" spc="3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11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and</a:t>
                      </a:r>
                      <a:r>
                        <a:rPr dirty="0" sz="1100" spc="4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1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repeat</a:t>
                      </a:r>
                      <a:r>
                        <a:rPr dirty="0" sz="1100" spc="3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9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observations</a:t>
                      </a:r>
                      <a:r>
                        <a:rPr dirty="0" sz="1100" spc="4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9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every</a:t>
                      </a:r>
                      <a:r>
                        <a:rPr dirty="0" sz="1100" spc="4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16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30</a:t>
                      </a:r>
                      <a:r>
                        <a:rPr dirty="0" sz="1100" spc="3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8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minutes,</a:t>
                      </a:r>
                      <a:r>
                        <a:rPr dirty="0" sz="1100" spc="4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until </a:t>
                      </a:r>
                      <a:r>
                        <a:rPr dirty="0" sz="1100" spc="8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otherwise</a:t>
                      </a:r>
                      <a:r>
                        <a:rPr dirty="0" sz="1100" spc="2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12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decided</a:t>
                      </a:r>
                      <a:r>
                        <a:rPr dirty="0" sz="1100" spc="2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114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by</a:t>
                      </a:r>
                      <a:r>
                        <a:rPr dirty="0" sz="1100" spc="2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1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the</a:t>
                      </a:r>
                      <a:r>
                        <a:rPr dirty="0" sz="1100" spc="2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1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nurse</a:t>
                      </a:r>
                      <a:r>
                        <a:rPr dirty="0" sz="1100" spc="2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/</a:t>
                      </a:r>
                      <a:r>
                        <a:rPr dirty="0" sz="1100" spc="3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8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midwife</a:t>
                      </a:r>
                      <a:r>
                        <a:rPr dirty="0" sz="1100" spc="2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/</a:t>
                      </a:r>
                      <a:r>
                        <a:rPr dirty="0" sz="1100" spc="2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9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clinician</a:t>
                      </a:r>
                      <a:r>
                        <a:rPr dirty="0" sz="1100" spc="2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8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performing</a:t>
                      </a:r>
                      <a:r>
                        <a:rPr dirty="0" sz="1100" spc="2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1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the</a:t>
                      </a:r>
                      <a:r>
                        <a:rPr dirty="0" sz="1100" spc="3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6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review)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B="0" marT="8953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0099DA"/>
                    </a:solidFill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447040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60388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0099DA"/>
                    </a:solidFill>
                  </a:tcPr>
                </a:tc>
                <a:tc>
                  <a:txBody>
                    <a:bodyPr/>
                    <a:lstStyle/>
                    <a:p>
                      <a:pPr marL="64769" marR="253365">
                        <a:lnSpc>
                          <a:spcPct val="100000"/>
                        </a:lnSpc>
                        <a:spcBef>
                          <a:spcPts val="515"/>
                        </a:spcBef>
                      </a:pPr>
                      <a:r>
                        <a:rPr dirty="0" sz="1050" spc="6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Date</a:t>
                      </a:r>
                      <a:r>
                        <a:rPr dirty="0" sz="1050" spc="4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8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and</a:t>
                      </a:r>
                      <a:r>
                        <a:rPr dirty="0" sz="1050" spc="4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6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time</a:t>
                      </a:r>
                      <a:r>
                        <a:rPr dirty="0" sz="10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4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monitoring </a:t>
                      </a:r>
                      <a:r>
                        <a:rPr dirty="0" sz="1050" spc="7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commenced: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6540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4EFFC"/>
                    </a:solidFill>
                  </a:tcPr>
                </a:tc>
                <a:tc>
                  <a:txBody>
                    <a:bodyPr/>
                    <a:lstStyle/>
                    <a:p>
                      <a:pPr marL="251460">
                        <a:lnSpc>
                          <a:spcPct val="100000"/>
                        </a:lnSpc>
                        <a:spcBef>
                          <a:spcPts val="1140"/>
                        </a:spcBef>
                        <a:tabLst>
                          <a:tab pos="511809" algn="l"/>
                          <a:tab pos="840105" algn="l"/>
                          <a:tab pos="1169035" algn="l"/>
                        </a:tabLst>
                      </a:pPr>
                      <a:r>
                        <a:rPr dirty="0" u="sng" sz="1050">
                          <a:solidFill>
                            <a:srgbClr val="231F20"/>
                          </a:solidFill>
                          <a:uFill>
                            <a:solidFill>
                              <a:srgbClr val="221E1F"/>
                            </a:solidFill>
                          </a:uFill>
                          <a:latin typeface="Calibri"/>
                          <a:cs typeface="Calibri"/>
                        </a:rPr>
                        <a:t>	</a:t>
                      </a:r>
                      <a:r>
                        <a:rPr dirty="0" sz="10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/</a:t>
                      </a:r>
                      <a:r>
                        <a:rPr dirty="0" u="sng" sz="1050">
                          <a:solidFill>
                            <a:srgbClr val="231F20"/>
                          </a:solidFill>
                          <a:uFill>
                            <a:solidFill>
                              <a:srgbClr val="221E1F"/>
                            </a:solidFill>
                          </a:uFill>
                          <a:latin typeface="Calibri"/>
                          <a:cs typeface="Calibri"/>
                        </a:rPr>
                        <a:t>	</a:t>
                      </a:r>
                      <a:r>
                        <a:rPr dirty="0" sz="10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/</a:t>
                      </a:r>
                      <a:r>
                        <a:rPr dirty="0" u="sng" sz="1050">
                          <a:solidFill>
                            <a:srgbClr val="231F20"/>
                          </a:solidFill>
                          <a:uFill>
                            <a:solidFill>
                              <a:srgbClr val="221E1F"/>
                            </a:solidFill>
                          </a:uFill>
                          <a:latin typeface="Calibri"/>
                          <a:cs typeface="Calibri"/>
                        </a:rPr>
                        <a:t>	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144780">
                    <a:lnL w="9525">
                      <a:solidFill>
                        <a:srgbClr val="231F20"/>
                      </a:solidFill>
                      <a:prstDash val="solid"/>
                    </a:lnL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0">
                        <a:lnSpc>
                          <a:spcPct val="100000"/>
                        </a:lnSpc>
                        <a:spcBef>
                          <a:spcPts val="1140"/>
                        </a:spcBef>
                        <a:tabLst>
                          <a:tab pos="455295" algn="l"/>
                          <a:tab pos="900430" algn="l"/>
                        </a:tabLst>
                      </a:pPr>
                      <a:r>
                        <a:rPr dirty="0" u="sng" sz="1050">
                          <a:solidFill>
                            <a:srgbClr val="231F20"/>
                          </a:solidFill>
                          <a:uFill>
                            <a:solidFill>
                              <a:srgbClr val="221E1F"/>
                            </a:solidFill>
                          </a:uFill>
                          <a:latin typeface="Calibri"/>
                          <a:cs typeface="Calibri"/>
                        </a:rPr>
                        <a:t>	</a:t>
                      </a:r>
                      <a:r>
                        <a:rPr dirty="0" sz="10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: </a:t>
                      </a:r>
                      <a:r>
                        <a:rPr dirty="0" u="sng" sz="1050">
                          <a:solidFill>
                            <a:srgbClr val="231F20"/>
                          </a:solidFill>
                          <a:uFill>
                            <a:solidFill>
                              <a:srgbClr val="221E1F"/>
                            </a:solidFill>
                          </a:uFill>
                          <a:latin typeface="Calibri"/>
                          <a:cs typeface="Calibri"/>
                        </a:rPr>
                        <a:t>	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144780"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769" marR="2425065">
                        <a:lnSpc>
                          <a:spcPct val="100000"/>
                        </a:lnSpc>
                        <a:spcBef>
                          <a:spcPts val="610"/>
                        </a:spcBef>
                      </a:pPr>
                      <a:r>
                        <a:rPr dirty="0" sz="10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Details </a:t>
                      </a:r>
                      <a:r>
                        <a:rPr dirty="0" sz="10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/</a:t>
                      </a:r>
                      <a:r>
                        <a:rPr dirty="0" sz="10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reason not</a:t>
                      </a:r>
                      <a:r>
                        <a:rPr dirty="0" sz="1050" spc="4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7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completed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7747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0099DA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8E8F7"/>
                    </a:solidFill>
                  </a:tcPr>
                </a:tc>
              </a:tr>
              <a:tr h="826769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60388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0099DA"/>
                    </a:solidFill>
                  </a:tcPr>
                </a:tc>
                <a:tc>
                  <a:txBody>
                    <a:bodyPr/>
                    <a:lstStyle/>
                    <a:p>
                      <a:pPr marL="64769" marR="196215">
                        <a:lnSpc>
                          <a:spcPct val="100000"/>
                        </a:lnSpc>
                        <a:spcBef>
                          <a:spcPts val="515"/>
                        </a:spcBef>
                      </a:pPr>
                      <a:r>
                        <a:rPr dirty="0" sz="1050" spc="1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Maternal</a:t>
                      </a:r>
                      <a:r>
                        <a:rPr dirty="0" sz="1050" spc="16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1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/</a:t>
                      </a:r>
                      <a:r>
                        <a:rPr dirty="0" sz="1050" spc="17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1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fetal</a:t>
                      </a:r>
                      <a:r>
                        <a:rPr dirty="0" sz="1050" spc="16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4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monitoring </a:t>
                      </a:r>
                      <a:r>
                        <a:rPr dirty="0" sz="1050" spc="7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should</a:t>
                      </a:r>
                      <a:r>
                        <a:rPr dirty="0" sz="1050" spc="4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4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include: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6540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4EFFC"/>
                    </a:solidFill>
                  </a:tcPr>
                </a:tc>
                <a:tc>
                  <a:txBody>
                    <a:bodyPr/>
                    <a:lstStyle/>
                    <a:p>
                      <a:pPr marL="170180" marR="22225">
                        <a:lnSpc>
                          <a:spcPct val="107600"/>
                        </a:lnSpc>
                        <a:spcBef>
                          <a:spcPts val="420"/>
                        </a:spcBef>
                      </a:pPr>
                      <a:r>
                        <a:rPr dirty="0" sz="1050" spc="6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Respiratory</a:t>
                      </a:r>
                      <a:r>
                        <a:rPr dirty="0" sz="1050" spc="4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3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rate </a:t>
                      </a:r>
                      <a:r>
                        <a:rPr dirty="0" sz="1050" spc="4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Temperature </a:t>
                      </a:r>
                      <a:r>
                        <a:rPr dirty="0" sz="1050" spc="6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Heart</a:t>
                      </a:r>
                      <a:r>
                        <a:rPr dirty="0" sz="10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3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rate</a:t>
                      </a:r>
                      <a:r>
                        <a:rPr dirty="0" sz="1050" spc="50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6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Blood </a:t>
                      </a:r>
                      <a:r>
                        <a:rPr dirty="0" sz="10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pressure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53340">
                    <a:lnL w="9525">
                      <a:solidFill>
                        <a:srgbClr val="231F20"/>
                      </a:solidFill>
                      <a:prstDash val="solid"/>
                    </a:lnL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384" marR="57785">
                        <a:lnSpc>
                          <a:spcPct val="107600"/>
                        </a:lnSpc>
                        <a:spcBef>
                          <a:spcPts val="420"/>
                        </a:spcBef>
                      </a:pPr>
                      <a:r>
                        <a:rPr dirty="0" sz="10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Urine</a:t>
                      </a:r>
                      <a:r>
                        <a:rPr dirty="0" sz="1050" spc="22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6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output </a:t>
                      </a:r>
                      <a:r>
                        <a:rPr dirty="0" sz="10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Mental</a:t>
                      </a:r>
                      <a:r>
                        <a:rPr dirty="0" sz="1050" spc="31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state </a:t>
                      </a:r>
                      <a:r>
                        <a:rPr dirty="0" sz="10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Fetal</a:t>
                      </a:r>
                      <a:r>
                        <a:rPr dirty="0" sz="1050" spc="17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heart</a:t>
                      </a:r>
                      <a:r>
                        <a:rPr dirty="0" sz="1050" spc="17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3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rate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53340"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</a:tr>
              <a:tr h="522605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60388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0099DA"/>
                    </a:solidFill>
                  </a:tcPr>
                </a:tc>
                <a:tc>
                  <a:txBody>
                    <a:bodyPr/>
                    <a:lstStyle/>
                    <a:p>
                      <a:pPr marL="64769" marR="320040">
                        <a:lnSpc>
                          <a:spcPct val="100000"/>
                        </a:lnSpc>
                        <a:spcBef>
                          <a:spcPts val="515"/>
                        </a:spcBef>
                      </a:pPr>
                      <a:r>
                        <a:rPr dirty="0" sz="10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Neonatal</a:t>
                      </a:r>
                      <a:r>
                        <a:rPr dirty="0" sz="10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4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monitoring</a:t>
                      </a:r>
                      <a:r>
                        <a:rPr dirty="0" sz="1050" spc="50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8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and</a:t>
                      </a:r>
                      <a:r>
                        <a:rPr dirty="0" sz="1050" spc="16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review</a:t>
                      </a:r>
                      <a:r>
                        <a:rPr dirty="0" sz="1050" spc="16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7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commenced: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6540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8E8F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endParaRPr sz="1050">
                        <a:latin typeface="Times New Roman"/>
                        <a:cs typeface="Times New Roman"/>
                      </a:endParaRPr>
                    </a:p>
                    <a:p>
                      <a:pPr algn="ctr" marR="59055">
                        <a:lnSpc>
                          <a:spcPct val="100000"/>
                        </a:lnSpc>
                      </a:pPr>
                      <a:r>
                        <a:rPr dirty="0" sz="1050" spc="8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YES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41275">
                    <a:lnL w="9525">
                      <a:solidFill>
                        <a:srgbClr val="231F20"/>
                      </a:solidFill>
                      <a:prstDash val="solid"/>
                    </a:lnL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endParaRPr sz="1050">
                        <a:latin typeface="Times New Roman"/>
                        <a:cs typeface="Times New Roman"/>
                      </a:endParaRPr>
                    </a:p>
                    <a:p>
                      <a:pPr marL="26670">
                        <a:lnSpc>
                          <a:spcPct val="100000"/>
                        </a:lnSpc>
                      </a:pPr>
                      <a:r>
                        <a:rPr dirty="0" sz="1050" spc="6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NO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41275"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endParaRPr sz="1050">
                        <a:latin typeface="Times New Roman"/>
                        <a:cs typeface="Times New Roman"/>
                      </a:endParaRPr>
                    </a:p>
                    <a:p>
                      <a:pPr marL="581025">
                        <a:lnSpc>
                          <a:spcPct val="100000"/>
                        </a:lnSpc>
                      </a:pPr>
                      <a:r>
                        <a:rPr dirty="0" sz="1050" spc="2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N/A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41275"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5" name="object 5" descr=""/>
          <p:cNvSpPr/>
          <p:nvPr/>
        </p:nvSpPr>
        <p:spPr>
          <a:xfrm>
            <a:off x="3649475" y="2500153"/>
            <a:ext cx="34290" cy="34290"/>
          </a:xfrm>
          <a:custGeom>
            <a:avLst/>
            <a:gdLst/>
            <a:ahLst/>
            <a:cxnLst/>
            <a:rect l="l" t="t" r="r" b="b"/>
            <a:pathLst>
              <a:path w="34289" h="34289">
                <a:moveTo>
                  <a:pt x="26225" y="0"/>
                </a:moveTo>
                <a:lnTo>
                  <a:pt x="7556" y="0"/>
                </a:lnTo>
                <a:lnTo>
                  <a:pt x="0" y="7569"/>
                </a:lnTo>
                <a:lnTo>
                  <a:pt x="0" y="26225"/>
                </a:lnTo>
                <a:lnTo>
                  <a:pt x="7556" y="33794"/>
                </a:lnTo>
                <a:lnTo>
                  <a:pt x="16890" y="33794"/>
                </a:lnTo>
                <a:lnTo>
                  <a:pt x="26225" y="33794"/>
                </a:lnTo>
                <a:lnTo>
                  <a:pt x="33781" y="26225"/>
                </a:lnTo>
                <a:lnTo>
                  <a:pt x="33781" y="7569"/>
                </a:lnTo>
                <a:lnTo>
                  <a:pt x="26225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 descr=""/>
          <p:cNvSpPr/>
          <p:nvPr/>
        </p:nvSpPr>
        <p:spPr>
          <a:xfrm>
            <a:off x="3649475" y="2672373"/>
            <a:ext cx="34290" cy="34290"/>
          </a:xfrm>
          <a:custGeom>
            <a:avLst/>
            <a:gdLst/>
            <a:ahLst/>
            <a:cxnLst/>
            <a:rect l="l" t="t" r="r" b="b"/>
            <a:pathLst>
              <a:path w="34289" h="34289">
                <a:moveTo>
                  <a:pt x="26225" y="0"/>
                </a:moveTo>
                <a:lnTo>
                  <a:pt x="7556" y="0"/>
                </a:lnTo>
                <a:lnTo>
                  <a:pt x="0" y="7569"/>
                </a:lnTo>
                <a:lnTo>
                  <a:pt x="0" y="26225"/>
                </a:lnTo>
                <a:lnTo>
                  <a:pt x="7556" y="33794"/>
                </a:lnTo>
                <a:lnTo>
                  <a:pt x="16890" y="33794"/>
                </a:lnTo>
                <a:lnTo>
                  <a:pt x="26225" y="33794"/>
                </a:lnTo>
                <a:lnTo>
                  <a:pt x="33781" y="26225"/>
                </a:lnTo>
                <a:lnTo>
                  <a:pt x="33781" y="7569"/>
                </a:lnTo>
                <a:lnTo>
                  <a:pt x="26225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 descr=""/>
          <p:cNvSpPr/>
          <p:nvPr/>
        </p:nvSpPr>
        <p:spPr>
          <a:xfrm>
            <a:off x="3649475" y="2844594"/>
            <a:ext cx="34290" cy="34290"/>
          </a:xfrm>
          <a:custGeom>
            <a:avLst/>
            <a:gdLst/>
            <a:ahLst/>
            <a:cxnLst/>
            <a:rect l="l" t="t" r="r" b="b"/>
            <a:pathLst>
              <a:path w="34289" h="34289">
                <a:moveTo>
                  <a:pt x="26225" y="0"/>
                </a:moveTo>
                <a:lnTo>
                  <a:pt x="7556" y="0"/>
                </a:lnTo>
                <a:lnTo>
                  <a:pt x="0" y="7569"/>
                </a:lnTo>
                <a:lnTo>
                  <a:pt x="0" y="26225"/>
                </a:lnTo>
                <a:lnTo>
                  <a:pt x="7556" y="33794"/>
                </a:lnTo>
                <a:lnTo>
                  <a:pt x="16890" y="33794"/>
                </a:lnTo>
                <a:lnTo>
                  <a:pt x="26225" y="33794"/>
                </a:lnTo>
                <a:lnTo>
                  <a:pt x="33781" y="26225"/>
                </a:lnTo>
                <a:lnTo>
                  <a:pt x="33781" y="7569"/>
                </a:lnTo>
                <a:lnTo>
                  <a:pt x="26225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 descr=""/>
          <p:cNvSpPr/>
          <p:nvPr/>
        </p:nvSpPr>
        <p:spPr>
          <a:xfrm>
            <a:off x="3649475" y="3016816"/>
            <a:ext cx="34290" cy="34290"/>
          </a:xfrm>
          <a:custGeom>
            <a:avLst/>
            <a:gdLst/>
            <a:ahLst/>
            <a:cxnLst/>
            <a:rect l="l" t="t" r="r" b="b"/>
            <a:pathLst>
              <a:path w="34289" h="34289">
                <a:moveTo>
                  <a:pt x="26225" y="0"/>
                </a:moveTo>
                <a:lnTo>
                  <a:pt x="7556" y="0"/>
                </a:lnTo>
                <a:lnTo>
                  <a:pt x="0" y="7569"/>
                </a:lnTo>
                <a:lnTo>
                  <a:pt x="0" y="26225"/>
                </a:lnTo>
                <a:lnTo>
                  <a:pt x="7556" y="33794"/>
                </a:lnTo>
                <a:lnTo>
                  <a:pt x="16890" y="33794"/>
                </a:lnTo>
                <a:lnTo>
                  <a:pt x="26225" y="33794"/>
                </a:lnTo>
                <a:lnTo>
                  <a:pt x="33781" y="26225"/>
                </a:lnTo>
                <a:lnTo>
                  <a:pt x="33781" y="7569"/>
                </a:lnTo>
                <a:lnTo>
                  <a:pt x="26225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 descr=""/>
          <p:cNvSpPr/>
          <p:nvPr/>
        </p:nvSpPr>
        <p:spPr>
          <a:xfrm>
            <a:off x="4966521" y="2500153"/>
            <a:ext cx="34290" cy="34290"/>
          </a:xfrm>
          <a:custGeom>
            <a:avLst/>
            <a:gdLst/>
            <a:ahLst/>
            <a:cxnLst/>
            <a:rect l="l" t="t" r="r" b="b"/>
            <a:pathLst>
              <a:path w="34289" h="34289">
                <a:moveTo>
                  <a:pt x="26225" y="0"/>
                </a:moveTo>
                <a:lnTo>
                  <a:pt x="7556" y="0"/>
                </a:lnTo>
                <a:lnTo>
                  <a:pt x="0" y="7569"/>
                </a:lnTo>
                <a:lnTo>
                  <a:pt x="0" y="26225"/>
                </a:lnTo>
                <a:lnTo>
                  <a:pt x="7556" y="33794"/>
                </a:lnTo>
                <a:lnTo>
                  <a:pt x="16890" y="33794"/>
                </a:lnTo>
                <a:lnTo>
                  <a:pt x="26225" y="33794"/>
                </a:lnTo>
                <a:lnTo>
                  <a:pt x="33781" y="26225"/>
                </a:lnTo>
                <a:lnTo>
                  <a:pt x="33781" y="7569"/>
                </a:lnTo>
                <a:lnTo>
                  <a:pt x="26225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 descr=""/>
          <p:cNvSpPr/>
          <p:nvPr/>
        </p:nvSpPr>
        <p:spPr>
          <a:xfrm>
            <a:off x="4966521" y="2672373"/>
            <a:ext cx="34290" cy="34290"/>
          </a:xfrm>
          <a:custGeom>
            <a:avLst/>
            <a:gdLst/>
            <a:ahLst/>
            <a:cxnLst/>
            <a:rect l="l" t="t" r="r" b="b"/>
            <a:pathLst>
              <a:path w="34289" h="34289">
                <a:moveTo>
                  <a:pt x="26225" y="0"/>
                </a:moveTo>
                <a:lnTo>
                  <a:pt x="7556" y="0"/>
                </a:lnTo>
                <a:lnTo>
                  <a:pt x="0" y="7569"/>
                </a:lnTo>
                <a:lnTo>
                  <a:pt x="0" y="26225"/>
                </a:lnTo>
                <a:lnTo>
                  <a:pt x="7556" y="33794"/>
                </a:lnTo>
                <a:lnTo>
                  <a:pt x="16890" y="33794"/>
                </a:lnTo>
                <a:lnTo>
                  <a:pt x="26225" y="33794"/>
                </a:lnTo>
                <a:lnTo>
                  <a:pt x="33781" y="26225"/>
                </a:lnTo>
                <a:lnTo>
                  <a:pt x="33781" y="7569"/>
                </a:lnTo>
                <a:lnTo>
                  <a:pt x="26225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 descr=""/>
          <p:cNvSpPr/>
          <p:nvPr/>
        </p:nvSpPr>
        <p:spPr>
          <a:xfrm>
            <a:off x="4966521" y="2844594"/>
            <a:ext cx="34290" cy="34290"/>
          </a:xfrm>
          <a:custGeom>
            <a:avLst/>
            <a:gdLst/>
            <a:ahLst/>
            <a:cxnLst/>
            <a:rect l="l" t="t" r="r" b="b"/>
            <a:pathLst>
              <a:path w="34289" h="34289">
                <a:moveTo>
                  <a:pt x="26225" y="0"/>
                </a:moveTo>
                <a:lnTo>
                  <a:pt x="7556" y="0"/>
                </a:lnTo>
                <a:lnTo>
                  <a:pt x="0" y="7569"/>
                </a:lnTo>
                <a:lnTo>
                  <a:pt x="0" y="26225"/>
                </a:lnTo>
                <a:lnTo>
                  <a:pt x="7556" y="33794"/>
                </a:lnTo>
                <a:lnTo>
                  <a:pt x="16890" y="33794"/>
                </a:lnTo>
                <a:lnTo>
                  <a:pt x="26225" y="33794"/>
                </a:lnTo>
                <a:lnTo>
                  <a:pt x="33781" y="26225"/>
                </a:lnTo>
                <a:lnTo>
                  <a:pt x="33781" y="7569"/>
                </a:lnTo>
                <a:lnTo>
                  <a:pt x="26225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 descr=""/>
          <p:cNvSpPr/>
          <p:nvPr/>
        </p:nvSpPr>
        <p:spPr>
          <a:xfrm>
            <a:off x="3852739" y="3421268"/>
            <a:ext cx="104775" cy="104775"/>
          </a:xfrm>
          <a:custGeom>
            <a:avLst/>
            <a:gdLst/>
            <a:ahLst/>
            <a:cxnLst/>
            <a:rect l="l" t="t" r="r" b="b"/>
            <a:pathLst>
              <a:path w="104775" h="104775">
                <a:moveTo>
                  <a:pt x="0" y="104698"/>
                </a:moveTo>
                <a:lnTo>
                  <a:pt x="104698" y="104698"/>
                </a:lnTo>
                <a:lnTo>
                  <a:pt x="104698" y="0"/>
                </a:lnTo>
                <a:lnTo>
                  <a:pt x="0" y="0"/>
                </a:lnTo>
                <a:lnTo>
                  <a:pt x="0" y="104698"/>
                </a:lnTo>
                <a:close/>
              </a:path>
            </a:pathLst>
          </a:custGeom>
          <a:ln w="7950">
            <a:solidFill>
              <a:srgbClr val="231F2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 descr=""/>
          <p:cNvSpPr/>
          <p:nvPr/>
        </p:nvSpPr>
        <p:spPr>
          <a:xfrm>
            <a:off x="4627543" y="3421268"/>
            <a:ext cx="104775" cy="104775"/>
          </a:xfrm>
          <a:custGeom>
            <a:avLst/>
            <a:gdLst/>
            <a:ahLst/>
            <a:cxnLst/>
            <a:rect l="l" t="t" r="r" b="b"/>
            <a:pathLst>
              <a:path w="104775" h="104775">
                <a:moveTo>
                  <a:pt x="0" y="104698"/>
                </a:moveTo>
                <a:lnTo>
                  <a:pt x="104698" y="104698"/>
                </a:lnTo>
                <a:lnTo>
                  <a:pt x="104698" y="0"/>
                </a:lnTo>
                <a:lnTo>
                  <a:pt x="0" y="0"/>
                </a:lnTo>
                <a:lnTo>
                  <a:pt x="0" y="104698"/>
                </a:lnTo>
                <a:close/>
              </a:path>
            </a:pathLst>
          </a:custGeom>
          <a:ln w="7950">
            <a:solidFill>
              <a:srgbClr val="231F2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 descr=""/>
          <p:cNvSpPr/>
          <p:nvPr/>
        </p:nvSpPr>
        <p:spPr>
          <a:xfrm>
            <a:off x="5440465" y="3421268"/>
            <a:ext cx="104775" cy="104775"/>
          </a:xfrm>
          <a:custGeom>
            <a:avLst/>
            <a:gdLst/>
            <a:ahLst/>
            <a:cxnLst/>
            <a:rect l="l" t="t" r="r" b="b"/>
            <a:pathLst>
              <a:path w="104775" h="104775">
                <a:moveTo>
                  <a:pt x="0" y="104698"/>
                </a:moveTo>
                <a:lnTo>
                  <a:pt x="104698" y="104698"/>
                </a:lnTo>
                <a:lnTo>
                  <a:pt x="104698" y="0"/>
                </a:lnTo>
                <a:lnTo>
                  <a:pt x="0" y="0"/>
                </a:lnTo>
                <a:lnTo>
                  <a:pt x="0" y="104698"/>
                </a:lnTo>
                <a:close/>
              </a:path>
            </a:pathLst>
          </a:custGeom>
          <a:ln w="7950">
            <a:solidFill>
              <a:srgbClr val="231F2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 descr=""/>
          <p:cNvSpPr txBox="1"/>
          <p:nvPr/>
        </p:nvSpPr>
        <p:spPr>
          <a:xfrm>
            <a:off x="531934" y="4375951"/>
            <a:ext cx="2918460" cy="1143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Women</a:t>
            </a:r>
            <a:r>
              <a:rPr dirty="0" sz="1500" spc="12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with</a:t>
            </a:r>
            <a:r>
              <a:rPr dirty="0" sz="1500" spc="13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25">
                <a:solidFill>
                  <a:srgbClr val="231F20"/>
                </a:solidFill>
                <a:latin typeface="Calibri"/>
                <a:cs typeface="Calibri"/>
              </a:rPr>
              <a:t>suspected</a:t>
            </a:r>
            <a:r>
              <a:rPr dirty="0" sz="1500" spc="13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10">
                <a:solidFill>
                  <a:srgbClr val="231F20"/>
                </a:solidFill>
                <a:latin typeface="Calibri"/>
                <a:cs typeface="Calibri"/>
              </a:rPr>
              <a:t>sepsis 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should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continue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to </a:t>
            </a:r>
            <a:r>
              <a:rPr dirty="0" sz="1500" spc="120">
                <a:solidFill>
                  <a:srgbClr val="231F20"/>
                </a:solidFill>
                <a:latin typeface="Calibri"/>
                <a:cs typeface="Calibri"/>
              </a:rPr>
              <a:t>be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monitored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on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31F20"/>
                </a:solidFill>
                <a:latin typeface="Calibri"/>
                <a:cs typeface="Calibri"/>
              </a:rPr>
              <a:t>regular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basis,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at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least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-10">
                <a:solidFill>
                  <a:srgbClr val="231F20"/>
                </a:solidFill>
                <a:latin typeface="Calibri"/>
                <a:cs typeface="Calibri"/>
              </a:rPr>
              <a:t>until 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they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start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to 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improve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6" name="object 16" descr=""/>
          <p:cNvSpPr txBox="1"/>
          <p:nvPr/>
        </p:nvSpPr>
        <p:spPr>
          <a:xfrm>
            <a:off x="3674770" y="4375951"/>
            <a:ext cx="2877820" cy="1981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We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10">
                <a:solidFill>
                  <a:srgbClr val="231F20"/>
                </a:solidFill>
                <a:latin typeface="Calibri"/>
                <a:cs typeface="Calibri"/>
              </a:rPr>
              <a:t>recommend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women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being 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management</a:t>
            </a:r>
            <a:r>
              <a:rPr dirty="0" sz="1500" spc="13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with</a:t>
            </a:r>
            <a:r>
              <a:rPr dirty="0" sz="1500" spc="13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dirty="0" sz="1500" spc="13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FAST-</a:t>
            </a:r>
            <a:r>
              <a:rPr dirty="0" sz="1500" spc="155">
                <a:solidFill>
                  <a:srgbClr val="231F20"/>
                </a:solidFill>
                <a:latin typeface="Calibri"/>
                <a:cs typeface="Calibri"/>
              </a:rPr>
              <a:t>M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Treatment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Bundle 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are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monitored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at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least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every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95">
                <a:solidFill>
                  <a:srgbClr val="231F20"/>
                </a:solidFill>
                <a:latin typeface="Calibri"/>
                <a:cs typeface="Calibri"/>
              </a:rPr>
              <a:t>30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minutes, </a:t>
            </a:r>
            <a:r>
              <a:rPr dirty="0" sz="1500" spc="-10">
                <a:solidFill>
                  <a:srgbClr val="231F20"/>
                </a:solidFill>
                <a:latin typeface="Calibri"/>
                <a:cs typeface="Calibri"/>
              </a:rPr>
              <a:t>until</a:t>
            </a:r>
            <a:endParaRPr sz="1500">
              <a:latin typeface="Calibri"/>
              <a:cs typeface="Calibri"/>
            </a:endParaRPr>
          </a:p>
          <a:p>
            <a:pPr algn="just" marL="12700" marR="645795">
              <a:lnSpc>
                <a:spcPct val="122200"/>
              </a:lnSpc>
            </a:pP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clinical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0">
                <a:solidFill>
                  <a:srgbClr val="231F20"/>
                </a:solidFill>
                <a:latin typeface="Calibri"/>
                <a:cs typeface="Calibri"/>
              </a:rPr>
              <a:t>decision-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maker 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(nurse,</a:t>
            </a:r>
            <a:r>
              <a:rPr dirty="0" sz="1500" spc="22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midwife,</a:t>
            </a:r>
            <a:r>
              <a:rPr dirty="0" sz="1500" spc="22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clinician) </a:t>
            </a:r>
            <a:r>
              <a:rPr dirty="0" sz="1500" spc="125">
                <a:solidFill>
                  <a:srgbClr val="231F20"/>
                </a:solidFill>
                <a:latin typeface="Calibri"/>
                <a:cs typeface="Calibri"/>
              </a:rPr>
              <a:t>decides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otherwise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7" name="object 17" descr=""/>
          <p:cNvSpPr txBox="1"/>
          <p:nvPr/>
        </p:nvSpPr>
        <p:spPr>
          <a:xfrm>
            <a:off x="6817607" y="4375951"/>
            <a:ext cx="2701925" cy="1981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139700">
              <a:lnSpc>
                <a:spcPct val="122200"/>
              </a:lnSpc>
              <a:spcBef>
                <a:spcPts val="100"/>
              </a:spcBef>
            </a:pPr>
            <a:r>
              <a:rPr dirty="0" sz="1500" spc="140">
                <a:solidFill>
                  <a:srgbClr val="231F20"/>
                </a:solidFill>
                <a:latin typeface="Calibri"/>
                <a:cs typeface="Calibri"/>
              </a:rPr>
              <a:t>Once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31F20"/>
                </a:solidFill>
                <a:latin typeface="Calibri"/>
                <a:cs typeface="Calibri"/>
              </a:rPr>
              <a:t>improving,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the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monitoring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25">
                <a:solidFill>
                  <a:srgbClr val="231F20"/>
                </a:solidFill>
                <a:latin typeface="Calibri"/>
                <a:cs typeface="Calibri"/>
              </a:rPr>
              <a:t>can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20">
                <a:solidFill>
                  <a:srgbClr val="231F20"/>
                </a:solidFill>
                <a:latin typeface="Calibri"/>
                <a:cs typeface="Calibri"/>
              </a:rPr>
              <a:t>be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30">
                <a:solidFill>
                  <a:srgbClr val="231F20"/>
                </a:solidFill>
                <a:latin typeface="Calibri"/>
                <a:cs typeface="Calibri"/>
              </a:rPr>
              <a:t>spaced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out</a:t>
            </a:r>
            <a:r>
              <a:rPr dirty="0" sz="1500" spc="14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appropriately</a:t>
            </a:r>
            <a:r>
              <a:rPr dirty="0" sz="1500" spc="14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until</a:t>
            </a:r>
            <a:r>
              <a:rPr dirty="0" sz="1500" spc="14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it</a:t>
            </a:r>
            <a:r>
              <a:rPr dirty="0" sz="1500" spc="14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is 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safe</a:t>
            </a:r>
            <a:r>
              <a:rPr dirty="0" sz="1500" spc="114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dirty="0" sz="1500" spc="12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return</a:t>
            </a:r>
            <a:r>
              <a:rPr dirty="0" sz="1500" spc="12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dirty="0" sz="1500" spc="114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normal</a:t>
            </a:r>
            <a:r>
              <a:rPr dirty="0" sz="1500" spc="12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daily</a:t>
            </a:r>
            <a:endParaRPr sz="1500">
              <a:latin typeface="Calibri"/>
              <a:cs typeface="Calibri"/>
            </a:endParaRPr>
          </a:p>
          <a:p>
            <a:pPr algn="just" marL="12700" marR="5080">
              <a:lnSpc>
                <a:spcPct val="122200"/>
              </a:lnSpc>
            </a:pP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monitoring 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(for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example,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every 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2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 hours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for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50">
                <a:solidFill>
                  <a:srgbClr val="231F20"/>
                </a:solidFill>
                <a:latin typeface="Calibri"/>
                <a:cs typeface="Calibri"/>
              </a:rPr>
              <a:t>8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31F20"/>
                </a:solidFill>
                <a:latin typeface="Calibri"/>
                <a:cs typeface="Calibri"/>
              </a:rPr>
              <a:t>hours,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then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every </a:t>
            </a:r>
            <a:r>
              <a:rPr dirty="0" sz="1500" spc="150">
                <a:solidFill>
                  <a:srgbClr val="231F20"/>
                </a:solidFill>
                <a:latin typeface="Calibri"/>
                <a:cs typeface="Calibri"/>
              </a:rPr>
              <a:t>8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hours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for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0">
                <a:solidFill>
                  <a:srgbClr val="231F20"/>
                </a:solidFill>
                <a:latin typeface="Calibri"/>
                <a:cs typeface="Calibri"/>
              </a:rPr>
              <a:t>24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hours)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8" name="object 18" descr=""/>
          <p:cNvSpPr/>
          <p:nvPr/>
        </p:nvSpPr>
        <p:spPr>
          <a:xfrm>
            <a:off x="540004" y="4021747"/>
            <a:ext cx="2995930" cy="200660"/>
          </a:xfrm>
          <a:custGeom>
            <a:avLst/>
            <a:gdLst/>
            <a:ahLst/>
            <a:cxnLst/>
            <a:rect l="l" t="t" r="r" b="b"/>
            <a:pathLst>
              <a:path w="2995929" h="200660">
                <a:moveTo>
                  <a:pt x="2995675" y="0"/>
                </a:moveTo>
                <a:lnTo>
                  <a:pt x="0" y="0"/>
                </a:lnTo>
                <a:lnTo>
                  <a:pt x="0" y="200533"/>
                </a:lnTo>
                <a:lnTo>
                  <a:pt x="2995675" y="200533"/>
                </a:lnTo>
                <a:lnTo>
                  <a:pt x="2995675" y="0"/>
                </a:lnTo>
                <a:close/>
              </a:path>
            </a:pathLst>
          </a:custGeom>
          <a:solidFill>
            <a:srgbClr val="1D87B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 descr=""/>
          <p:cNvSpPr/>
          <p:nvPr/>
        </p:nvSpPr>
        <p:spPr>
          <a:xfrm>
            <a:off x="3682834" y="4021747"/>
            <a:ext cx="2995930" cy="200660"/>
          </a:xfrm>
          <a:custGeom>
            <a:avLst/>
            <a:gdLst/>
            <a:ahLst/>
            <a:cxnLst/>
            <a:rect l="l" t="t" r="r" b="b"/>
            <a:pathLst>
              <a:path w="2995929" h="200660">
                <a:moveTo>
                  <a:pt x="2995675" y="0"/>
                </a:moveTo>
                <a:lnTo>
                  <a:pt x="0" y="0"/>
                </a:lnTo>
                <a:lnTo>
                  <a:pt x="0" y="200533"/>
                </a:lnTo>
                <a:lnTo>
                  <a:pt x="2995675" y="200533"/>
                </a:lnTo>
                <a:lnTo>
                  <a:pt x="2995675" y="0"/>
                </a:lnTo>
                <a:close/>
              </a:path>
            </a:pathLst>
          </a:custGeom>
          <a:solidFill>
            <a:srgbClr val="1D87B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 descr=""/>
          <p:cNvSpPr/>
          <p:nvPr/>
        </p:nvSpPr>
        <p:spPr>
          <a:xfrm>
            <a:off x="6825665" y="4021747"/>
            <a:ext cx="2995930" cy="200660"/>
          </a:xfrm>
          <a:custGeom>
            <a:avLst/>
            <a:gdLst/>
            <a:ahLst/>
            <a:cxnLst/>
            <a:rect l="l" t="t" r="r" b="b"/>
            <a:pathLst>
              <a:path w="2995929" h="200660">
                <a:moveTo>
                  <a:pt x="2995676" y="0"/>
                </a:moveTo>
                <a:lnTo>
                  <a:pt x="0" y="0"/>
                </a:lnTo>
                <a:lnTo>
                  <a:pt x="0" y="200533"/>
                </a:lnTo>
                <a:lnTo>
                  <a:pt x="2995676" y="200533"/>
                </a:lnTo>
                <a:lnTo>
                  <a:pt x="2995676" y="0"/>
                </a:lnTo>
                <a:close/>
              </a:path>
            </a:pathLst>
          </a:custGeom>
          <a:solidFill>
            <a:srgbClr val="1D87B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 descr=""/>
          <p:cNvSpPr txBox="1"/>
          <p:nvPr/>
        </p:nvSpPr>
        <p:spPr>
          <a:xfrm>
            <a:off x="10117135" y="1088934"/>
            <a:ext cx="273685" cy="2819400"/>
          </a:xfrm>
          <a:prstGeom prst="rect">
            <a:avLst/>
          </a:prstGeom>
        </p:spPr>
        <p:txBody>
          <a:bodyPr wrap="square" lIns="0" tIns="10795" rIns="0" bIns="0" rtlCol="0" vert="vert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dirty="0" sz="1500" spc="125" b="1">
                <a:solidFill>
                  <a:srgbClr val="BB0003"/>
                </a:solidFill>
                <a:latin typeface="Calibri"/>
                <a:cs typeface="Calibri"/>
              </a:rPr>
              <a:t>The</a:t>
            </a:r>
            <a:r>
              <a:rPr dirty="0" sz="1500" spc="25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95" b="1">
                <a:solidFill>
                  <a:srgbClr val="BB0003"/>
                </a:solidFill>
                <a:latin typeface="Calibri"/>
                <a:cs typeface="Calibri"/>
              </a:rPr>
              <a:t>FAST-</a:t>
            </a:r>
            <a:r>
              <a:rPr dirty="0" sz="1500" spc="245" b="1">
                <a:solidFill>
                  <a:srgbClr val="BB0003"/>
                </a:solidFill>
                <a:latin typeface="Calibri"/>
                <a:cs typeface="Calibri"/>
              </a:rPr>
              <a:t>M</a:t>
            </a:r>
            <a:r>
              <a:rPr dirty="0" sz="1500" spc="3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110" b="1">
                <a:solidFill>
                  <a:srgbClr val="BB0003"/>
                </a:solidFill>
                <a:latin typeface="Calibri"/>
                <a:cs typeface="Calibri"/>
              </a:rPr>
              <a:t>Treatment</a:t>
            </a:r>
            <a:r>
              <a:rPr dirty="0" sz="1500" spc="3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95" b="1">
                <a:solidFill>
                  <a:srgbClr val="BB0003"/>
                </a:solidFill>
                <a:latin typeface="Calibri"/>
                <a:cs typeface="Calibri"/>
              </a:rPr>
              <a:t>Bundle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22" name="object 22" descr=""/>
          <p:cNvGrpSpPr/>
          <p:nvPr/>
        </p:nvGrpSpPr>
        <p:grpSpPr>
          <a:xfrm>
            <a:off x="383109" y="6931803"/>
            <a:ext cx="337185" cy="337185"/>
            <a:chOff x="383109" y="6931803"/>
            <a:chExt cx="337185" cy="337185"/>
          </a:xfrm>
        </p:grpSpPr>
        <p:pic>
          <p:nvPicPr>
            <p:cNvPr id="23" name="object 2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6562" y="6935253"/>
              <a:ext cx="329996" cy="329996"/>
            </a:xfrm>
            <a:prstGeom prst="rect">
              <a:avLst/>
            </a:prstGeom>
          </p:spPr>
        </p:pic>
        <p:sp>
          <p:nvSpPr>
            <p:cNvPr id="24" name="object 24" descr=""/>
            <p:cNvSpPr/>
            <p:nvPr/>
          </p:nvSpPr>
          <p:spPr>
            <a:xfrm>
              <a:off x="386557" y="6935251"/>
              <a:ext cx="330200" cy="330200"/>
            </a:xfrm>
            <a:custGeom>
              <a:avLst/>
              <a:gdLst/>
              <a:ahLst/>
              <a:cxnLst/>
              <a:rect l="l" t="t" r="r" b="b"/>
              <a:pathLst>
                <a:path w="330200" h="330200">
                  <a:moveTo>
                    <a:pt x="164998" y="329996"/>
                  </a:moveTo>
                  <a:lnTo>
                    <a:pt x="208860" y="324102"/>
                  </a:lnTo>
                  <a:lnTo>
                    <a:pt x="248274" y="307468"/>
                  </a:lnTo>
                  <a:lnTo>
                    <a:pt x="281668" y="281668"/>
                  </a:lnTo>
                  <a:lnTo>
                    <a:pt x="307468" y="248274"/>
                  </a:lnTo>
                  <a:lnTo>
                    <a:pt x="324102" y="208860"/>
                  </a:lnTo>
                  <a:lnTo>
                    <a:pt x="329996" y="164998"/>
                  </a:lnTo>
                  <a:lnTo>
                    <a:pt x="324102" y="121136"/>
                  </a:lnTo>
                  <a:lnTo>
                    <a:pt x="307468" y="81722"/>
                  </a:lnTo>
                  <a:lnTo>
                    <a:pt x="281668" y="48328"/>
                  </a:lnTo>
                  <a:lnTo>
                    <a:pt x="248274" y="22527"/>
                  </a:lnTo>
                  <a:lnTo>
                    <a:pt x="208860" y="5894"/>
                  </a:lnTo>
                  <a:lnTo>
                    <a:pt x="164998" y="0"/>
                  </a:lnTo>
                  <a:lnTo>
                    <a:pt x="121136" y="5894"/>
                  </a:lnTo>
                  <a:lnTo>
                    <a:pt x="81722" y="22527"/>
                  </a:lnTo>
                  <a:lnTo>
                    <a:pt x="48328" y="48328"/>
                  </a:lnTo>
                  <a:lnTo>
                    <a:pt x="22527" y="81722"/>
                  </a:lnTo>
                  <a:lnTo>
                    <a:pt x="5894" y="121136"/>
                  </a:lnTo>
                  <a:lnTo>
                    <a:pt x="0" y="164998"/>
                  </a:lnTo>
                  <a:lnTo>
                    <a:pt x="5894" y="208860"/>
                  </a:lnTo>
                  <a:lnTo>
                    <a:pt x="22527" y="248274"/>
                  </a:lnTo>
                  <a:lnTo>
                    <a:pt x="48328" y="281668"/>
                  </a:lnTo>
                  <a:lnTo>
                    <a:pt x="81722" y="307468"/>
                  </a:lnTo>
                  <a:lnTo>
                    <a:pt x="121136" y="324102"/>
                  </a:lnTo>
                  <a:lnTo>
                    <a:pt x="164998" y="329996"/>
                  </a:lnTo>
                  <a:close/>
                </a:path>
              </a:pathLst>
            </a:custGeom>
            <a:ln w="6896">
              <a:solidFill>
                <a:srgbClr val="BB0003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5" name="object 25" descr="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 descr=""/>
          <p:cNvSpPr txBox="1"/>
          <p:nvPr/>
        </p:nvSpPr>
        <p:spPr>
          <a:xfrm>
            <a:off x="10064762" y="512943"/>
            <a:ext cx="26289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140">
                <a:solidFill>
                  <a:srgbClr val="FFFFFF"/>
                </a:solidFill>
                <a:latin typeface="Calibri"/>
                <a:cs typeface="Calibri"/>
              </a:rPr>
              <a:t>20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7" name="object 27" descr=""/>
          <p:cNvSpPr/>
          <p:nvPr/>
        </p:nvSpPr>
        <p:spPr>
          <a:xfrm>
            <a:off x="4171500" y="7139242"/>
            <a:ext cx="3712845" cy="0"/>
          </a:xfrm>
          <a:custGeom>
            <a:avLst/>
            <a:gdLst/>
            <a:ahLst/>
            <a:cxnLst/>
            <a:rect l="l" t="t" r="r" b="b"/>
            <a:pathLst>
              <a:path w="3712845" h="0">
                <a:moveTo>
                  <a:pt x="0" y="0"/>
                </a:moveTo>
                <a:lnTo>
                  <a:pt x="371250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28" name="object 28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49823" y="6920255"/>
            <a:ext cx="380212" cy="407454"/>
          </a:xfrm>
          <a:prstGeom prst="rect">
            <a:avLst/>
          </a:prstGeom>
        </p:spPr>
      </p:pic>
      <p:pic>
        <p:nvPicPr>
          <p:cNvPr id="29" name="object 29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91540" y="6904051"/>
            <a:ext cx="411556" cy="421030"/>
          </a:xfrm>
          <a:prstGeom prst="rect">
            <a:avLst/>
          </a:prstGeom>
        </p:spPr>
      </p:pic>
      <p:grpSp>
        <p:nvGrpSpPr>
          <p:cNvPr id="30" name="object 30" descr=""/>
          <p:cNvGrpSpPr/>
          <p:nvPr/>
        </p:nvGrpSpPr>
        <p:grpSpPr>
          <a:xfrm>
            <a:off x="10032246" y="6905575"/>
            <a:ext cx="328930" cy="422275"/>
            <a:chOff x="10032246" y="6905575"/>
            <a:chExt cx="328930" cy="422275"/>
          </a:xfrm>
        </p:grpSpPr>
        <p:sp>
          <p:nvSpPr>
            <p:cNvPr id="31" name="object 31" descr="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3" name="object 33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821" y="7052177"/>
              <a:ext cx="144016" cy="161583"/>
            </a:xfrm>
            <a:prstGeom prst="rect">
              <a:avLst/>
            </a:prstGeom>
          </p:spPr>
        </p:pic>
      </p:grpSp>
      <p:pic>
        <p:nvPicPr>
          <p:cNvPr id="34" name="object 34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037004" y="6922160"/>
            <a:ext cx="437008" cy="423494"/>
          </a:xfrm>
          <a:prstGeom prst="rect">
            <a:avLst/>
          </a:prstGeom>
        </p:spPr>
      </p:pic>
      <p:sp>
        <p:nvSpPr>
          <p:cNvPr id="35" name="object 35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pc="55"/>
              <a:t>Module</a:t>
            </a:r>
            <a:r>
              <a:rPr dirty="0" spc="80"/>
              <a:t> </a:t>
            </a:r>
            <a:r>
              <a:rPr dirty="0"/>
              <a:t>3b:</a:t>
            </a:r>
            <a:r>
              <a:rPr dirty="0" spc="85"/>
              <a:t> </a:t>
            </a:r>
            <a:r>
              <a:rPr dirty="0" spc="70"/>
              <a:t>The</a:t>
            </a:r>
            <a:r>
              <a:rPr dirty="0" spc="80"/>
              <a:t> </a:t>
            </a:r>
            <a:r>
              <a:rPr dirty="0" spc="60"/>
              <a:t>FAST-</a:t>
            </a:r>
            <a:r>
              <a:rPr dirty="0" spc="175"/>
              <a:t>M</a:t>
            </a:r>
            <a:r>
              <a:rPr dirty="0" spc="85"/>
              <a:t> </a:t>
            </a:r>
            <a:r>
              <a:rPr dirty="0" spc="60"/>
              <a:t>Treatment</a:t>
            </a:r>
            <a:r>
              <a:rPr dirty="0" spc="80"/>
              <a:t> </a:t>
            </a:r>
            <a:r>
              <a:rPr dirty="0" spc="50"/>
              <a:t>Bundle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8564477" y="208824"/>
            <a:ext cx="1193800" cy="1327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955"/>
              </a:lnSpc>
            </a:pPr>
            <a:r>
              <a:rPr dirty="0" sz="80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dirty="0" sz="8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85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dirty="0" sz="800" spc="55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grpSp>
        <p:nvGrpSpPr>
          <p:cNvPr id="3" name="object 3" descr=""/>
          <p:cNvGrpSpPr/>
          <p:nvPr/>
        </p:nvGrpSpPr>
        <p:grpSpPr>
          <a:xfrm>
            <a:off x="3772600" y="12"/>
            <a:ext cx="6919595" cy="7560309"/>
            <a:chOff x="3772600" y="12"/>
            <a:chExt cx="6919595" cy="7560309"/>
          </a:xfrm>
        </p:grpSpPr>
        <p:sp>
          <p:nvSpPr>
            <p:cNvPr id="4" name="object 4" descr=""/>
            <p:cNvSpPr/>
            <p:nvPr/>
          </p:nvSpPr>
          <p:spPr>
            <a:xfrm>
              <a:off x="6336004" y="12"/>
              <a:ext cx="4356100" cy="7560309"/>
            </a:xfrm>
            <a:custGeom>
              <a:avLst/>
              <a:gdLst/>
              <a:ahLst/>
              <a:cxnLst/>
              <a:rect l="l" t="t" r="r" b="b"/>
              <a:pathLst>
                <a:path w="4356100" h="7560309">
                  <a:moveTo>
                    <a:pt x="4355998" y="0"/>
                  </a:moveTo>
                  <a:lnTo>
                    <a:pt x="0" y="0"/>
                  </a:lnTo>
                  <a:lnTo>
                    <a:pt x="0" y="7559992"/>
                  </a:lnTo>
                  <a:lnTo>
                    <a:pt x="4355998" y="7559992"/>
                  </a:lnTo>
                  <a:lnTo>
                    <a:pt x="4355998" y="0"/>
                  </a:lnTo>
                  <a:close/>
                </a:path>
              </a:pathLst>
            </a:custGeom>
            <a:solidFill>
              <a:srgbClr val="E6E7E8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772600" y="849236"/>
              <a:ext cx="6919402" cy="6011811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5240">
              <a:lnSpc>
                <a:spcPct val="100000"/>
              </a:lnSpc>
              <a:spcBef>
                <a:spcPts val="100"/>
              </a:spcBef>
            </a:pPr>
            <a:r>
              <a:rPr dirty="0" spc="245"/>
              <a:t>The</a:t>
            </a:r>
            <a:r>
              <a:rPr dirty="0" spc="45"/>
              <a:t> </a:t>
            </a:r>
            <a:r>
              <a:rPr dirty="0" spc="190"/>
              <a:t>FAST-</a:t>
            </a:r>
            <a:r>
              <a:rPr dirty="0" spc="495"/>
              <a:t>M</a:t>
            </a:r>
            <a:r>
              <a:rPr dirty="0" spc="50"/>
              <a:t> </a:t>
            </a:r>
            <a:r>
              <a:rPr dirty="0" spc="220"/>
              <a:t>Treatment</a:t>
            </a:r>
            <a:r>
              <a:rPr dirty="0" spc="50"/>
              <a:t> </a:t>
            </a:r>
            <a:r>
              <a:rPr dirty="0" spc="190"/>
              <a:t>Bundle</a:t>
            </a:r>
          </a:p>
        </p:txBody>
      </p:sp>
      <p:grpSp>
        <p:nvGrpSpPr>
          <p:cNvPr id="7" name="object 7" descr=""/>
          <p:cNvGrpSpPr/>
          <p:nvPr/>
        </p:nvGrpSpPr>
        <p:grpSpPr>
          <a:xfrm>
            <a:off x="0" y="1380617"/>
            <a:ext cx="6703695" cy="6179820"/>
            <a:chOff x="0" y="1380617"/>
            <a:chExt cx="6703695" cy="6179820"/>
          </a:xfrm>
        </p:grpSpPr>
        <p:pic>
          <p:nvPicPr>
            <p:cNvPr id="8" name="object 8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2152967"/>
              <a:ext cx="2595918" cy="5407037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41029" y="1380617"/>
              <a:ext cx="5362233" cy="3463327"/>
            </a:xfrm>
            <a:prstGeom prst="rect">
              <a:avLst/>
            </a:prstGeom>
          </p:spPr>
        </p:pic>
      </p:grpSp>
      <p:sp>
        <p:nvSpPr>
          <p:cNvPr id="10" name="object 10" descr=""/>
          <p:cNvSpPr txBox="1"/>
          <p:nvPr/>
        </p:nvSpPr>
        <p:spPr>
          <a:xfrm>
            <a:off x="2583483" y="2470854"/>
            <a:ext cx="3281679" cy="1193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L="12700" marR="5080">
              <a:lnSpc>
                <a:spcPct val="119800"/>
              </a:lnSpc>
              <a:spcBef>
                <a:spcPts val="100"/>
              </a:spcBef>
            </a:pPr>
            <a:r>
              <a:rPr dirty="0" sz="1600" spc="60" b="1" i="1">
                <a:solidFill>
                  <a:srgbClr val="C73032"/>
                </a:solidFill>
                <a:latin typeface="Calibri"/>
                <a:cs typeface="Calibri"/>
              </a:rPr>
              <a:t>All </a:t>
            </a:r>
            <a:r>
              <a:rPr dirty="0" sz="1600" spc="85" b="1" i="1">
                <a:solidFill>
                  <a:srgbClr val="C73032"/>
                </a:solidFill>
                <a:latin typeface="Calibri"/>
                <a:cs typeface="Calibri"/>
              </a:rPr>
              <a:t>of</a:t>
            </a:r>
            <a:r>
              <a:rPr dirty="0" sz="1600" spc="65" b="1" i="1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dirty="0" sz="1600" spc="130" b="1" i="1">
                <a:solidFill>
                  <a:srgbClr val="C73032"/>
                </a:solidFill>
                <a:latin typeface="Calibri"/>
                <a:cs typeface="Calibri"/>
              </a:rPr>
              <a:t>the</a:t>
            </a:r>
            <a:r>
              <a:rPr dirty="0" sz="1600" spc="60" b="1" i="1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dirty="0" sz="1600" spc="160" b="1" i="1">
                <a:solidFill>
                  <a:srgbClr val="C73032"/>
                </a:solidFill>
                <a:latin typeface="Calibri"/>
                <a:cs typeface="Calibri"/>
              </a:rPr>
              <a:t>components</a:t>
            </a:r>
            <a:r>
              <a:rPr dirty="0" sz="1600" spc="65" b="1" i="1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dirty="0" sz="1600" spc="85" b="1" i="1">
                <a:solidFill>
                  <a:srgbClr val="C73032"/>
                </a:solidFill>
                <a:latin typeface="Calibri"/>
                <a:cs typeface="Calibri"/>
              </a:rPr>
              <a:t>of</a:t>
            </a:r>
            <a:r>
              <a:rPr dirty="0" sz="1600" spc="60" b="1" i="1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dirty="0" sz="1600" spc="105" b="1" i="1">
                <a:solidFill>
                  <a:srgbClr val="C73032"/>
                </a:solidFill>
                <a:latin typeface="Calibri"/>
                <a:cs typeface="Calibri"/>
              </a:rPr>
              <a:t>the</a:t>
            </a:r>
            <a:r>
              <a:rPr dirty="0" sz="1600" spc="105" b="1" i="1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dirty="0" sz="1600" spc="95" b="1" i="1">
                <a:solidFill>
                  <a:srgbClr val="C73032"/>
                </a:solidFill>
                <a:latin typeface="Calibri"/>
                <a:cs typeface="Calibri"/>
              </a:rPr>
              <a:t>FAST-</a:t>
            </a:r>
            <a:r>
              <a:rPr dirty="0" sz="1600" spc="265" b="1" i="1">
                <a:solidFill>
                  <a:srgbClr val="C73032"/>
                </a:solidFill>
                <a:latin typeface="Calibri"/>
                <a:cs typeface="Calibri"/>
              </a:rPr>
              <a:t>M</a:t>
            </a:r>
            <a:r>
              <a:rPr dirty="0" sz="1600" spc="55" b="1" i="1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dirty="0" sz="1600" spc="120" b="1" i="1">
                <a:solidFill>
                  <a:srgbClr val="C73032"/>
                </a:solidFill>
                <a:latin typeface="Calibri"/>
                <a:cs typeface="Calibri"/>
              </a:rPr>
              <a:t>treatment</a:t>
            </a:r>
            <a:r>
              <a:rPr dirty="0" sz="1600" spc="60" b="1" i="1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dirty="0" sz="1600" spc="120" b="1" i="1">
                <a:solidFill>
                  <a:srgbClr val="C73032"/>
                </a:solidFill>
                <a:latin typeface="Calibri"/>
                <a:cs typeface="Calibri"/>
              </a:rPr>
              <a:t>Bundle</a:t>
            </a:r>
            <a:r>
              <a:rPr dirty="0" sz="1600" spc="55" b="1" i="1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dirty="0" sz="1600" spc="120" b="1" i="1">
                <a:solidFill>
                  <a:srgbClr val="C73032"/>
                </a:solidFill>
                <a:latin typeface="Calibri"/>
                <a:cs typeface="Calibri"/>
              </a:rPr>
              <a:t>should </a:t>
            </a:r>
            <a:r>
              <a:rPr dirty="0" sz="1600" spc="170" b="1" i="1">
                <a:solidFill>
                  <a:srgbClr val="C73032"/>
                </a:solidFill>
                <a:latin typeface="Calibri"/>
                <a:cs typeface="Calibri"/>
              </a:rPr>
              <a:t>be</a:t>
            </a:r>
            <a:r>
              <a:rPr dirty="0" sz="1600" spc="60" b="1" i="1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dirty="0" sz="1600" spc="120" b="1" i="1">
                <a:solidFill>
                  <a:srgbClr val="C73032"/>
                </a:solidFill>
                <a:latin typeface="Calibri"/>
                <a:cs typeface="Calibri"/>
              </a:rPr>
              <a:t>delivered</a:t>
            </a:r>
            <a:r>
              <a:rPr dirty="0" sz="1600" spc="65" b="1" i="1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dirty="0" sz="1600" spc="80" b="1" i="1">
                <a:solidFill>
                  <a:srgbClr val="C73032"/>
                </a:solidFill>
                <a:latin typeface="Calibri"/>
                <a:cs typeface="Calibri"/>
              </a:rPr>
              <a:t>within</a:t>
            </a:r>
            <a:r>
              <a:rPr dirty="0" sz="1600" spc="60" b="1" i="1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dirty="0" sz="1600" spc="-270" b="1" i="1">
                <a:solidFill>
                  <a:srgbClr val="C73032"/>
                </a:solidFill>
                <a:latin typeface="Calibri"/>
                <a:cs typeface="Calibri"/>
              </a:rPr>
              <a:t>1</a:t>
            </a:r>
            <a:r>
              <a:rPr dirty="0" sz="1600" spc="65" b="1" i="1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dirty="0" sz="1600" spc="105" b="1" i="1">
                <a:solidFill>
                  <a:srgbClr val="C73032"/>
                </a:solidFill>
                <a:latin typeface="Calibri"/>
                <a:cs typeface="Calibri"/>
              </a:rPr>
              <a:t>hour</a:t>
            </a:r>
            <a:r>
              <a:rPr dirty="0" sz="1600" spc="60" b="1" i="1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dirty="0" sz="1600" spc="85" b="1" i="1">
                <a:solidFill>
                  <a:srgbClr val="C73032"/>
                </a:solidFill>
                <a:latin typeface="Calibri"/>
                <a:cs typeface="Calibri"/>
              </a:rPr>
              <a:t>of</a:t>
            </a:r>
            <a:r>
              <a:rPr dirty="0" sz="1600" spc="65" b="1" i="1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dirty="0" sz="1600" spc="105" b="1" i="1">
                <a:solidFill>
                  <a:srgbClr val="C73032"/>
                </a:solidFill>
                <a:latin typeface="Calibri"/>
                <a:cs typeface="Calibri"/>
              </a:rPr>
              <a:t>the </a:t>
            </a:r>
            <a:r>
              <a:rPr dirty="0" sz="1600" spc="114" b="1" i="1">
                <a:solidFill>
                  <a:srgbClr val="C73032"/>
                </a:solidFill>
                <a:latin typeface="Calibri"/>
                <a:cs typeface="Calibri"/>
              </a:rPr>
              <a:t>diagnosis</a:t>
            </a:r>
            <a:r>
              <a:rPr dirty="0" sz="1600" spc="70" b="1" i="1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dirty="0" sz="1600" spc="85" b="1" i="1">
                <a:solidFill>
                  <a:srgbClr val="C73032"/>
                </a:solidFill>
                <a:latin typeface="Calibri"/>
                <a:cs typeface="Calibri"/>
              </a:rPr>
              <a:t>of</a:t>
            </a:r>
            <a:r>
              <a:rPr dirty="0" sz="1600" spc="75" b="1" i="1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dirty="0" sz="1600" spc="180" b="1" i="1">
                <a:solidFill>
                  <a:srgbClr val="C73032"/>
                </a:solidFill>
                <a:latin typeface="Calibri"/>
                <a:cs typeface="Calibri"/>
              </a:rPr>
              <a:t>suspected</a:t>
            </a:r>
            <a:r>
              <a:rPr dirty="0" sz="1600" spc="70" b="1" i="1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dirty="0" sz="1600" spc="130" b="1" i="1">
                <a:solidFill>
                  <a:srgbClr val="C73032"/>
                </a:solidFill>
                <a:latin typeface="Calibri"/>
                <a:cs typeface="Calibri"/>
              </a:rPr>
              <a:t>sepsis!</a:t>
            </a:r>
            <a:endParaRPr sz="1600">
              <a:latin typeface="Calibri"/>
              <a:cs typeface="Calibri"/>
            </a:endParaRPr>
          </a:p>
        </p:txBody>
      </p:sp>
      <p:grpSp>
        <p:nvGrpSpPr>
          <p:cNvPr id="11" name="object 11" descr=""/>
          <p:cNvGrpSpPr/>
          <p:nvPr/>
        </p:nvGrpSpPr>
        <p:grpSpPr>
          <a:xfrm>
            <a:off x="3816892" y="1691366"/>
            <a:ext cx="796925" cy="796925"/>
            <a:chOff x="3816892" y="1691366"/>
            <a:chExt cx="796925" cy="796925"/>
          </a:xfrm>
        </p:grpSpPr>
        <p:sp>
          <p:nvSpPr>
            <p:cNvPr id="12" name="object 12" descr=""/>
            <p:cNvSpPr/>
            <p:nvPr/>
          </p:nvSpPr>
          <p:spPr>
            <a:xfrm>
              <a:off x="3816892" y="1691366"/>
              <a:ext cx="796925" cy="796925"/>
            </a:xfrm>
            <a:custGeom>
              <a:avLst/>
              <a:gdLst/>
              <a:ahLst/>
              <a:cxnLst/>
              <a:rect l="l" t="t" r="r" b="b"/>
              <a:pathLst>
                <a:path w="796925" h="796925">
                  <a:moveTo>
                    <a:pt x="398157" y="0"/>
                  </a:moveTo>
                  <a:lnTo>
                    <a:pt x="351723" y="2678"/>
                  </a:lnTo>
                  <a:lnTo>
                    <a:pt x="306862" y="10516"/>
                  </a:lnTo>
                  <a:lnTo>
                    <a:pt x="263873" y="23212"/>
                  </a:lnTo>
                  <a:lnTo>
                    <a:pt x="223056" y="40470"/>
                  </a:lnTo>
                  <a:lnTo>
                    <a:pt x="184708" y="61990"/>
                  </a:lnTo>
                  <a:lnTo>
                    <a:pt x="149128" y="87473"/>
                  </a:lnTo>
                  <a:lnTo>
                    <a:pt x="116616" y="116620"/>
                  </a:lnTo>
                  <a:lnTo>
                    <a:pt x="87469" y="149133"/>
                  </a:lnTo>
                  <a:lnTo>
                    <a:pt x="61987" y="184713"/>
                  </a:lnTo>
                  <a:lnTo>
                    <a:pt x="40468" y="223061"/>
                  </a:lnTo>
                  <a:lnTo>
                    <a:pt x="23211" y="263878"/>
                  </a:lnTo>
                  <a:lnTo>
                    <a:pt x="10515" y="306866"/>
                  </a:lnTo>
                  <a:lnTo>
                    <a:pt x="2678" y="351725"/>
                  </a:lnTo>
                  <a:lnTo>
                    <a:pt x="0" y="398157"/>
                  </a:lnTo>
                  <a:lnTo>
                    <a:pt x="2678" y="444592"/>
                  </a:lnTo>
                  <a:lnTo>
                    <a:pt x="10515" y="489453"/>
                  </a:lnTo>
                  <a:lnTo>
                    <a:pt x="23211" y="532442"/>
                  </a:lnTo>
                  <a:lnTo>
                    <a:pt x="40468" y="573261"/>
                  </a:lnTo>
                  <a:lnTo>
                    <a:pt x="61987" y="611610"/>
                  </a:lnTo>
                  <a:lnTo>
                    <a:pt x="87469" y="647191"/>
                  </a:lnTo>
                  <a:lnTo>
                    <a:pt x="116616" y="679705"/>
                  </a:lnTo>
                  <a:lnTo>
                    <a:pt x="149128" y="708853"/>
                  </a:lnTo>
                  <a:lnTo>
                    <a:pt x="184708" y="734337"/>
                  </a:lnTo>
                  <a:lnTo>
                    <a:pt x="223056" y="755857"/>
                  </a:lnTo>
                  <a:lnTo>
                    <a:pt x="263873" y="773114"/>
                  </a:lnTo>
                  <a:lnTo>
                    <a:pt x="306862" y="785811"/>
                  </a:lnTo>
                  <a:lnTo>
                    <a:pt x="351723" y="793649"/>
                  </a:lnTo>
                  <a:lnTo>
                    <a:pt x="398157" y="796328"/>
                  </a:lnTo>
                  <a:lnTo>
                    <a:pt x="444592" y="793649"/>
                  </a:lnTo>
                  <a:lnTo>
                    <a:pt x="489452" y="785811"/>
                  </a:lnTo>
                  <a:lnTo>
                    <a:pt x="532441" y="773114"/>
                  </a:lnTo>
                  <a:lnTo>
                    <a:pt x="573259" y="755857"/>
                  </a:lnTo>
                  <a:lnTo>
                    <a:pt x="611607" y="734337"/>
                  </a:lnTo>
                  <a:lnTo>
                    <a:pt x="647186" y="708853"/>
                  </a:lnTo>
                  <a:lnTo>
                    <a:pt x="679699" y="679705"/>
                  </a:lnTo>
                  <a:lnTo>
                    <a:pt x="708845" y="647191"/>
                  </a:lnTo>
                  <a:lnTo>
                    <a:pt x="734328" y="611610"/>
                  </a:lnTo>
                  <a:lnTo>
                    <a:pt x="755846" y="573261"/>
                  </a:lnTo>
                  <a:lnTo>
                    <a:pt x="773103" y="532442"/>
                  </a:lnTo>
                  <a:lnTo>
                    <a:pt x="785799" y="489453"/>
                  </a:lnTo>
                  <a:lnTo>
                    <a:pt x="793636" y="444592"/>
                  </a:lnTo>
                  <a:lnTo>
                    <a:pt x="796315" y="398157"/>
                  </a:lnTo>
                  <a:lnTo>
                    <a:pt x="793636" y="351725"/>
                  </a:lnTo>
                  <a:lnTo>
                    <a:pt x="785799" y="306866"/>
                  </a:lnTo>
                  <a:lnTo>
                    <a:pt x="773103" y="263878"/>
                  </a:lnTo>
                  <a:lnTo>
                    <a:pt x="755846" y="223061"/>
                  </a:lnTo>
                  <a:lnTo>
                    <a:pt x="734328" y="184713"/>
                  </a:lnTo>
                  <a:lnTo>
                    <a:pt x="708845" y="149133"/>
                  </a:lnTo>
                  <a:lnTo>
                    <a:pt x="679699" y="116620"/>
                  </a:lnTo>
                  <a:lnTo>
                    <a:pt x="647186" y="87473"/>
                  </a:lnTo>
                  <a:lnTo>
                    <a:pt x="611607" y="61990"/>
                  </a:lnTo>
                  <a:lnTo>
                    <a:pt x="573259" y="40470"/>
                  </a:lnTo>
                  <a:lnTo>
                    <a:pt x="532441" y="23212"/>
                  </a:lnTo>
                  <a:lnTo>
                    <a:pt x="489452" y="10516"/>
                  </a:lnTo>
                  <a:lnTo>
                    <a:pt x="444592" y="2678"/>
                  </a:lnTo>
                  <a:lnTo>
                    <a:pt x="398157" y="0"/>
                  </a:lnTo>
                  <a:close/>
                </a:path>
              </a:pathLst>
            </a:custGeom>
            <a:solidFill>
              <a:srgbClr val="BB000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3883926" y="1738528"/>
              <a:ext cx="662305" cy="687070"/>
            </a:xfrm>
            <a:custGeom>
              <a:avLst/>
              <a:gdLst/>
              <a:ahLst/>
              <a:cxnLst/>
              <a:rect l="l" t="t" r="r" b="b"/>
              <a:pathLst>
                <a:path w="662304" h="687069">
                  <a:moveTo>
                    <a:pt x="240385" y="37922"/>
                  </a:moveTo>
                  <a:lnTo>
                    <a:pt x="183997" y="0"/>
                  </a:lnTo>
                  <a:lnTo>
                    <a:pt x="194767" y="54787"/>
                  </a:lnTo>
                  <a:lnTo>
                    <a:pt x="205879" y="49974"/>
                  </a:lnTo>
                  <a:lnTo>
                    <a:pt x="217182" y="45542"/>
                  </a:lnTo>
                  <a:lnTo>
                    <a:pt x="228688" y="41516"/>
                  </a:lnTo>
                  <a:lnTo>
                    <a:pt x="240385" y="37922"/>
                  </a:lnTo>
                  <a:close/>
                </a:path>
                <a:path w="662304" h="687069">
                  <a:moveTo>
                    <a:pt x="253619" y="93319"/>
                  </a:moveTo>
                  <a:lnTo>
                    <a:pt x="241338" y="97243"/>
                  </a:lnTo>
                  <a:lnTo>
                    <a:pt x="229298" y="101727"/>
                  </a:lnTo>
                  <a:lnTo>
                    <a:pt x="217538" y="106730"/>
                  </a:lnTo>
                  <a:lnTo>
                    <a:pt x="206070" y="112280"/>
                  </a:lnTo>
                  <a:lnTo>
                    <a:pt x="213944" y="152400"/>
                  </a:lnTo>
                  <a:lnTo>
                    <a:pt x="253619" y="93319"/>
                  </a:lnTo>
                  <a:close/>
                </a:path>
                <a:path w="662304" h="687069">
                  <a:moveTo>
                    <a:pt x="662152" y="356031"/>
                  </a:moveTo>
                  <a:lnTo>
                    <a:pt x="658622" y="307543"/>
                  </a:lnTo>
                  <a:lnTo>
                    <a:pt x="648360" y="261251"/>
                  </a:lnTo>
                  <a:lnTo>
                    <a:pt x="631875" y="217639"/>
                  </a:lnTo>
                  <a:lnTo>
                    <a:pt x="609663" y="177228"/>
                  </a:lnTo>
                  <a:lnTo>
                    <a:pt x="582218" y="140487"/>
                  </a:lnTo>
                  <a:lnTo>
                    <a:pt x="550049" y="107937"/>
                  </a:lnTo>
                  <a:lnTo>
                    <a:pt x="513651" y="80060"/>
                  </a:lnTo>
                  <a:lnTo>
                    <a:pt x="473519" y="57365"/>
                  </a:lnTo>
                  <a:lnTo>
                    <a:pt x="430174" y="40335"/>
                  </a:lnTo>
                  <a:lnTo>
                    <a:pt x="384086" y="29489"/>
                  </a:lnTo>
                  <a:lnTo>
                    <a:pt x="335788" y="25311"/>
                  </a:lnTo>
                  <a:lnTo>
                    <a:pt x="335788" y="81915"/>
                  </a:lnTo>
                  <a:lnTo>
                    <a:pt x="384352" y="87033"/>
                  </a:lnTo>
                  <a:lnTo>
                    <a:pt x="430009" y="100241"/>
                  </a:lnTo>
                  <a:lnTo>
                    <a:pt x="472008" y="120777"/>
                  </a:lnTo>
                  <a:lnTo>
                    <a:pt x="509612" y="147891"/>
                  </a:lnTo>
                  <a:lnTo>
                    <a:pt x="542061" y="180848"/>
                  </a:lnTo>
                  <a:lnTo>
                    <a:pt x="568591" y="218897"/>
                  </a:lnTo>
                  <a:lnTo>
                    <a:pt x="588479" y="261264"/>
                  </a:lnTo>
                  <a:lnTo>
                    <a:pt x="600964" y="307225"/>
                  </a:lnTo>
                  <a:lnTo>
                    <a:pt x="605294" y="356031"/>
                  </a:lnTo>
                  <a:lnTo>
                    <a:pt x="600875" y="405320"/>
                  </a:lnTo>
                  <a:lnTo>
                    <a:pt x="588149" y="451726"/>
                  </a:lnTo>
                  <a:lnTo>
                    <a:pt x="567880" y="494461"/>
                  </a:lnTo>
                  <a:lnTo>
                    <a:pt x="540842" y="532752"/>
                  </a:lnTo>
                  <a:lnTo>
                    <a:pt x="507809" y="565823"/>
                  </a:lnTo>
                  <a:lnTo>
                    <a:pt x="469557" y="592899"/>
                  </a:lnTo>
                  <a:lnTo>
                    <a:pt x="426859" y="613194"/>
                  </a:lnTo>
                  <a:lnTo>
                    <a:pt x="380479" y="625944"/>
                  </a:lnTo>
                  <a:lnTo>
                    <a:pt x="331190" y="630377"/>
                  </a:lnTo>
                  <a:lnTo>
                    <a:pt x="281889" y="625944"/>
                  </a:lnTo>
                  <a:lnTo>
                    <a:pt x="235483" y="613194"/>
                  </a:lnTo>
                  <a:lnTo>
                    <a:pt x="192747" y="592899"/>
                  </a:lnTo>
                  <a:lnTo>
                    <a:pt x="154457" y="565823"/>
                  </a:lnTo>
                  <a:lnTo>
                    <a:pt x="121386" y="532752"/>
                  </a:lnTo>
                  <a:lnTo>
                    <a:pt x="94310" y="494461"/>
                  </a:lnTo>
                  <a:lnTo>
                    <a:pt x="74015" y="451726"/>
                  </a:lnTo>
                  <a:lnTo>
                    <a:pt x="61264" y="405320"/>
                  </a:lnTo>
                  <a:lnTo>
                    <a:pt x="56845" y="356031"/>
                  </a:lnTo>
                  <a:lnTo>
                    <a:pt x="61747" y="304215"/>
                  </a:lnTo>
                  <a:lnTo>
                    <a:pt x="75857" y="255689"/>
                  </a:lnTo>
                  <a:lnTo>
                    <a:pt x="98259" y="211340"/>
                  </a:lnTo>
                  <a:lnTo>
                    <a:pt x="128041" y="172059"/>
                  </a:lnTo>
                  <a:lnTo>
                    <a:pt x="164274" y="138747"/>
                  </a:lnTo>
                  <a:lnTo>
                    <a:pt x="206070" y="112293"/>
                  </a:lnTo>
                  <a:lnTo>
                    <a:pt x="194779" y="54787"/>
                  </a:lnTo>
                  <a:lnTo>
                    <a:pt x="153454" y="77152"/>
                  </a:lnTo>
                  <a:lnTo>
                    <a:pt x="115912" y="104927"/>
                  </a:lnTo>
                  <a:lnTo>
                    <a:pt x="82702" y="137591"/>
                  </a:lnTo>
                  <a:lnTo>
                    <a:pt x="54343" y="174612"/>
                  </a:lnTo>
                  <a:lnTo>
                    <a:pt x="31356" y="215493"/>
                  </a:lnTo>
                  <a:lnTo>
                    <a:pt x="14287" y="259702"/>
                  </a:lnTo>
                  <a:lnTo>
                    <a:pt x="3657" y="306717"/>
                  </a:lnTo>
                  <a:lnTo>
                    <a:pt x="0" y="356031"/>
                  </a:lnTo>
                  <a:lnTo>
                    <a:pt x="3581" y="404926"/>
                  </a:lnTo>
                  <a:lnTo>
                    <a:pt x="14008" y="451599"/>
                  </a:lnTo>
                  <a:lnTo>
                    <a:pt x="30772" y="495528"/>
                  </a:lnTo>
                  <a:lnTo>
                    <a:pt x="53340" y="536219"/>
                  </a:lnTo>
                  <a:lnTo>
                    <a:pt x="81203" y="573138"/>
                  </a:lnTo>
                  <a:lnTo>
                    <a:pt x="113868" y="605790"/>
                  </a:lnTo>
                  <a:lnTo>
                    <a:pt x="150825" y="633653"/>
                  </a:lnTo>
                  <a:lnTo>
                    <a:pt x="191528" y="656221"/>
                  </a:lnTo>
                  <a:lnTo>
                    <a:pt x="235508" y="672973"/>
                  </a:lnTo>
                  <a:lnTo>
                    <a:pt x="282232" y="683399"/>
                  </a:lnTo>
                  <a:lnTo>
                    <a:pt x="331190" y="686993"/>
                  </a:lnTo>
                  <a:lnTo>
                    <a:pt x="380085" y="683399"/>
                  </a:lnTo>
                  <a:lnTo>
                    <a:pt x="426758" y="672973"/>
                  </a:lnTo>
                  <a:lnTo>
                    <a:pt x="470687" y="656221"/>
                  </a:lnTo>
                  <a:lnTo>
                    <a:pt x="511378" y="633653"/>
                  </a:lnTo>
                  <a:lnTo>
                    <a:pt x="548309" y="605790"/>
                  </a:lnTo>
                  <a:lnTo>
                    <a:pt x="580948" y="573138"/>
                  </a:lnTo>
                  <a:lnTo>
                    <a:pt x="608812" y="536219"/>
                  </a:lnTo>
                  <a:lnTo>
                    <a:pt x="631380" y="495528"/>
                  </a:lnTo>
                  <a:lnTo>
                    <a:pt x="648131" y="451599"/>
                  </a:lnTo>
                  <a:lnTo>
                    <a:pt x="658558" y="404926"/>
                  </a:lnTo>
                  <a:lnTo>
                    <a:pt x="662152" y="35603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4" name="object 14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078702" y="1776442"/>
              <a:ext cx="80365" cy="74358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180076" y="1866611"/>
              <a:ext cx="179158" cy="240931"/>
            </a:xfrm>
            <a:prstGeom prst="rect">
              <a:avLst/>
            </a:prstGeom>
          </p:spPr>
        </p:pic>
      </p:grpSp>
      <p:sp>
        <p:nvSpPr>
          <p:cNvPr id="16" name="object 16" descr=""/>
          <p:cNvSpPr txBox="1"/>
          <p:nvPr/>
        </p:nvSpPr>
        <p:spPr>
          <a:xfrm>
            <a:off x="4101070" y="2132030"/>
            <a:ext cx="236854" cy="17462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950" spc="-25" b="1">
                <a:solidFill>
                  <a:srgbClr val="FFFFFF"/>
                </a:solidFill>
                <a:latin typeface="Calibri"/>
                <a:cs typeface="Calibri"/>
              </a:rPr>
              <a:t>1HR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17" name="object 17" descr="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dirty="0" sz="8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85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dirty="0" sz="800" spc="55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8" name="object 18" descr=""/>
          <p:cNvSpPr txBox="1"/>
          <p:nvPr/>
        </p:nvSpPr>
        <p:spPr>
          <a:xfrm>
            <a:off x="10117135" y="1088934"/>
            <a:ext cx="273685" cy="2819400"/>
          </a:xfrm>
          <a:prstGeom prst="rect">
            <a:avLst/>
          </a:prstGeom>
        </p:spPr>
        <p:txBody>
          <a:bodyPr wrap="square" lIns="0" tIns="10795" rIns="0" bIns="0" rtlCol="0" vert="vert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dirty="0" sz="1500" spc="125" b="1">
                <a:solidFill>
                  <a:srgbClr val="BB0003"/>
                </a:solidFill>
                <a:latin typeface="Calibri"/>
                <a:cs typeface="Calibri"/>
              </a:rPr>
              <a:t>The</a:t>
            </a:r>
            <a:r>
              <a:rPr dirty="0" sz="1500" spc="25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95" b="1">
                <a:solidFill>
                  <a:srgbClr val="BB0003"/>
                </a:solidFill>
                <a:latin typeface="Calibri"/>
                <a:cs typeface="Calibri"/>
              </a:rPr>
              <a:t>FAST-</a:t>
            </a:r>
            <a:r>
              <a:rPr dirty="0" sz="1500" spc="245" b="1">
                <a:solidFill>
                  <a:srgbClr val="BB0003"/>
                </a:solidFill>
                <a:latin typeface="Calibri"/>
                <a:cs typeface="Calibri"/>
              </a:rPr>
              <a:t>M</a:t>
            </a:r>
            <a:r>
              <a:rPr dirty="0" sz="1500" spc="3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110" b="1">
                <a:solidFill>
                  <a:srgbClr val="BB0003"/>
                </a:solidFill>
                <a:latin typeface="Calibri"/>
                <a:cs typeface="Calibri"/>
              </a:rPr>
              <a:t>Treatment</a:t>
            </a:r>
            <a:r>
              <a:rPr dirty="0" sz="1500" spc="3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95" b="1">
                <a:solidFill>
                  <a:srgbClr val="BB0003"/>
                </a:solidFill>
                <a:latin typeface="Calibri"/>
                <a:cs typeface="Calibri"/>
              </a:rPr>
              <a:t>Bundle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9" name="object 19" descr=""/>
          <p:cNvGrpSpPr/>
          <p:nvPr/>
        </p:nvGrpSpPr>
        <p:grpSpPr>
          <a:xfrm>
            <a:off x="383065" y="0"/>
            <a:ext cx="10309225" cy="7268845"/>
            <a:chOff x="383065" y="0"/>
            <a:chExt cx="10309225" cy="7268845"/>
          </a:xfrm>
        </p:grpSpPr>
        <p:pic>
          <p:nvPicPr>
            <p:cNvPr id="20" name="object 20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86562" y="6935254"/>
              <a:ext cx="329996" cy="329996"/>
            </a:xfrm>
            <a:prstGeom prst="rect">
              <a:avLst/>
            </a:prstGeom>
          </p:spPr>
        </p:pic>
        <p:sp>
          <p:nvSpPr>
            <p:cNvPr id="21" name="object 21" descr=""/>
            <p:cNvSpPr/>
            <p:nvPr/>
          </p:nvSpPr>
          <p:spPr>
            <a:xfrm>
              <a:off x="386557" y="6935251"/>
              <a:ext cx="330200" cy="330200"/>
            </a:xfrm>
            <a:custGeom>
              <a:avLst/>
              <a:gdLst/>
              <a:ahLst/>
              <a:cxnLst/>
              <a:rect l="l" t="t" r="r" b="b"/>
              <a:pathLst>
                <a:path w="330200" h="330200">
                  <a:moveTo>
                    <a:pt x="164998" y="329996"/>
                  </a:moveTo>
                  <a:lnTo>
                    <a:pt x="208860" y="324102"/>
                  </a:lnTo>
                  <a:lnTo>
                    <a:pt x="248274" y="307468"/>
                  </a:lnTo>
                  <a:lnTo>
                    <a:pt x="281668" y="281668"/>
                  </a:lnTo>
                  <a:lnTo>
                    <a:pt x="307468" y="248274"/>
                  </a:lnTo>
                  <a:lnTo>
                    <a:pt x="324102" y="208860"/>
                  </a:lnTo>
                  <a:lnTo>
                    <a:pt x="329996" y="164998"/>
                  </a:lnTo>
                  <a:lnTo>
                    <a:pt x="324102" y="121136"/>
                  </a:lnTo>
                  <a:lnTo>
                    <a:pt x="307468" y="81722"/>
                  </a:lnTo>
                  <a:lnTo>
                    <a:pt x="281668" y="48328"/>
                  </a:lnTo>
                  <a:lnTo>
                    <a:pt x="248274" y="22527"/>
                  </a:lnTo>
                  <a:lnTo>
                    <a:pt x="208860" y="5894"/>
                  </a:lnTo>
                  <a:lnTo>
                    <a:pt x="164998" y="0"/>
                  </a:lnTo>
                  <a:lnTo>
                    <a:pt x="121136" y="5894"/>
                  </a:lnTo>
                  <a:lnTo>
                    <a:pt x="81722" y="22527"/>
                  </a:lnTo>
                  <a:lnTo>
                    <a:pt x="48328" y="48328"/>
                  </a:lnTo>
                  <a:lnTo>
                    <a:pt x="22527" y="81722"/>
                  </a:lnTo>
                  <a:lnTo>
                    <a:pt x="5894" y="121136"/>
                  </a:lnTo>
                  <a:lnTo>
                    <a:pt x="0" y="164998"/>
                  </a:lnTo>
                  <a:lnTo>
                    <a:pt x="5894" y="208860"/>
                  </a:lnTo>
                  <a:lnTo>
                    <a:pt x="22527" y="248274"/>
                  </a:lnTo>
                  <a:lnTo>
                    <a:pt x="48328" y="281668"/>
                  </a:lnTo>
                  <a:lnTo>
                    <a:pt x="81722" y="307468"/>
                  </a:lnTo>
                  <a:lnTo>
                    <a:pt x="121136" y="324102"/>
                  </a:lnTo>
                  <a:lnTo>
                    <a:pt x="164998" y="329996"/>
                  </a:lnTo>
                  <a:close/>
                </a:path>
              </a:pathLst>
            </a:custGeom>
            <a:ln w="6896">
              <a:solidFill>
                <a:srgbClr val="BB0003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9972002" y="0"/>
              <a:ext cx="720090" cy="921385"/>
            </a:xfrm>
            <a:custGeom>
              <a:avLst/>
              <a:gdLst/>
              <a:ahLst/>
              <a:cxnLst/>
              <a:rect l="l" t="t" r="r" b="b"/>
              <a:pathLst>
                <a:path w="720090" h="921385">
                  <a:moveTo>
                    <a:pt x="0" y="921385"/>
                  </a:moveTo>
                  <a:lnTo>
                    <a:pt x="720001" y="921385"/>
                  </a:lnTo>
                  <a:lnTo>
                    <a:pt x="720001" y="0"/>
                  </a:lnTo>
                  <a:lnTo>
                    <a:pt x="0" y="0"/>
                  </a:lnTo>
                  <a:lnTo>
                    <a:pt x="0" y="921385"/>
                  </a:lnTo>
                  <a:close/>
                </a:path>
              </a:pathLst>
            </a:custGeom>
            <a:solidFill>
              <a:srgbClr val="BB0003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3" name="object 23" descr=""/>
          <p:cNvSpPr txBox="1"/>
          <p:nvPr/>
        </p:nvSpPr>
        <p:spPr>
          <a:xfrm>
            <a:off x="10101053" y="512943"/>
            <a:ext cx="19240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80">
                <a:solidFill>
                  <a:srgbClr val="FFFFFF"/>
                </a:solidFill>
                <a:latin typeface="Calibri"/>
                <a:cs typeface="Calibri"/>
              </a:rPr>
              <a:t>21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24" name="object 24" descr=""/>
          <p:cNvGrpSpPr/>
          <p:nvPr/>
        </p:nvGrpSpPr>
        <p:grpSpPr>
          <a:xfrm>
            <a:off x="4171500" y="6843054"/>
            <a:ext cx="6303645" cy="591185"/>
            <a:chOff x="4171500" y="6843054"/>
            <a:chExt cx="6303645" cy="591185"/>
          </a:xfrm>
        </p:grpSpPr>
        <p:sp>
          <p:nvSpPr>
            <p:cNvPr id="25" name="object 25" descr=""/>
            <p:cNvSpPr/>
            <p:nvPr/>
          </p:nvSpPr>
          <p:spPr>
            <a:xfrm>
              <a:off x="4171500" y="7139242"/>
              <a:ext cx="3712845" cy="0"/>
            </a:xfrm>
            <a:custGeom>
              <a:avLst/>
              <a:gdLst/>
              <a:ahLst/>
              <a:cxnLst/>
              <a:rect l="l" t="t" r="r" b="b"/>
              <a:pathLst>
                <a:path w="3712845" h="0">
                  <a:moveTo>
                    <a:pt x="0" y="0"/>
                  </a:moveTo>
                  <a:lnTo>
                    <a:pt x="3712502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9247124" y="6843064"/>
              <a:ext cx="1228090" cy="591185"/>
            </a:xfrm>
            <a:custGeom>
              <a:avLst/>
              <a:gdLst/>
              <a:ahLst/>
              <a:cxnLst/>
              <a:rect l="l" t="t" r="r" b="b"/>
              <a:pathLst>
                <a:path w="1228090" h="591184">
                  <a:moveTo>
                    <a:pt x="585609" y="292798"/>
                  </a:moveTo>
                  <a:lnTo>
                    <a:pt x="581774" y="245300"/>
                  </a:lnTo>
                  <a:lnTo>
                    <a:pt x="570687" y="200253"/>
                  </a:lnTo>
                  <a:lnTo>
                    <a:pt x="552919" y="158242"/>
                  </a:lnTo>
                  <a:lnTo>
                    <a:pt x="529107" y="119875"/>
                  </a:lnTo>
                  <a:lnTo>
                    <a:pt x="499846" y="85750"/>
                  </a:lnTo>
                  <a:lnTo>
                    <a:pt x="465721" y="56489"/>
                  </a:lnTo>
                  <a:lnTo>
                    <a:pt x="427355" y="32677"/>
                  </a:lnTo>
                  <a:lnTo>
                    <a:pt x="385343" y="14922"/>
                  </a:lnTo>
                  <a:lnTo>
                    <a:pt x="340296" y="3822"/>
                  </a:lnTo>
                  <a:lnTo>
                    <a:pt x="292798" y="0"/>
                  </a:lnTo>
                  <a:lnTo>
                    <a:pt x="245300" y="3822"/>
                  </a:lnTo>
                  <a:lnTo>
                    <a:pt x="200253" y="14922"/>
                  </a:lnTo>
                  <a:lnTo>
                    <a:pt x="158242" y="32677"/>
                  </a:lnTo>
                  <a:lnTo>
                    <a:pt x="119875" y="56489"/>
                  </a:lnTo>
                  <a:lnTo>
                    <a:pt x="85763" y="85750"/>
                  </a:lnTo>
                  <a:lnTo>
                    <a:pt x="56489" y="119875"/>
                  </a:lnTo>
                  <a:lnTo>
                    <a:pt x="32677" y="158242"/>
                  </a:lnTo>
                  <a:lnTo>
                    <a:pt x="14922" y="200253"/>
                  </a:lnTo>
                  <a:lnTo>
                    <a:pt x="3835" y="245300"/>
                  </a:lnTo>
                  <a:lnTo>
                    <a:pt x="0" y="292798"/>
                  </a:lnTo>
                  <a:lnTo>
                    <a:pt x="3835" y="340296"/>
                  </a:lnTo>
                  <a:lnTo>
                    <a:pt x="14922" y="385343"/>
                  </a:lnTo>
                  <a:lnTo>
                    <a:pt x="32677" y="427355"/>
                  </a:lnTo>
                  <a:lnTo>
                    <a:pt x="56489" y="465734"/>
                  </a:lnTo>
                  <a:lnTo>
                    <a:pt x="85763" y="499846"/>
                  </a:lnTo>
                  <a:lnTo>
                    <a:pt x="119875" y="529107"/>
                  </a:lnTo>
                  <a:lnTo>
                    <a:pt x="158242" y="552919"/>
                  </a:lnTo>
                  <a:lnTo>
                    <a:pt x="200253" y="570674"/>
                  </a:lnTo>
                  <a:lnTo>
                    <a:pt x="245300" y="581774"/>
                  </a:lnTo>
                  <a:lnTo>
                    <a:pt x="292798" y="585609"/>
                  </a:lnTo>
                  <a:lnTo>
                    <a:pt x="340296" y="581774"/>
                  </a:lnTo>
                  <a:lnTo>
                    <a:pt x="385343" y="570674"/>
                  </a:lnTo>
                  <a:lnTo>
                    <a:pt x="427355" y="552919"/>
                  </a:lnTo>
                  <a:lnTo>
                    <a:pt x="465721" y="529107"/>
                  </a:lnTo>
                  <a:lnTo>
                    <a:pt x="499846" y="499846"/>
                  </a:lnTo>
                  <a:lnTo>
                    <a:pt x="529107" y="465721"/>
                  </a:lnTo>
                  <a:lnTo>
                    <a:pt x="552919" y="427355"/>
                  </a:lnTo>
                  <a:lnTo>
                    <a:pt x="570687" y="385343"/>
                  </a:lnTo>
                  <a:lnTo>
                    <a:pt x="581774" y="340296"/>
                  </a:lnTo>
                  <a:lnTo>
                    <a:pt x="585609" y="292798"/>
                  </a:lnTo>
                  <a:close/>
                </a:path>
                <a:path w="1228090" h="591184">
                  <a:moveTo>
                    <a:pt x="1227823" y="297764"/>
                  </a:moveTo>
                  <a:lnTo>
                    <a:pt x="1223987" y="250278"/>
                  </a:lnTo>
                  <a:lnTo>
                    <a:pt x="1212888" y="205219"/>
                  </a:lnTo>
                  <a:lnTo>
                    <a:pt x="1195133" y="163207"/>
                  </a:lnTo>
                  <a:lnTo>
                    <a:pt x="1171321" y="124841"/>
                  </a:lnTo>
                  <a:lnTo>
                    <a:pt x="1142060" y="90728"/>
                  </a:lnTo>
                  <a:lnTo>
                    <a:pt x="1107935" y="61468"/>
                  </a:lnTo>
                  <a:lnTo>
                    <a:pt x="1069568" y="37655"/>
                  </a:lnTo>
                  <a:lnTo>
                    <a:pt x="1027557" y="19900"/>
                  </a:lnTo>
                  <a:lnTo>
                    <a:pt x="982497" y="8801"/>
                  </a:lnTo>
                  <a:lnTo>
                    <a:pt x="935012" y="4965"/>
                  </a:lnTo>
                  <a:lnTo>
                    <a:pt x="887514" y="8801"/>
                  </a:lnTo>
                  <a:lnTo>
                    <a:pt x="842467" y="19900"/>
                  </a:lnTo>
                  <a:lnTo>
                    <a:pt x="800455" y="37655"/>
                  </a:lnTo>
                  <a:lnTo>
                    <a:pt x="762088" y="61468"/>
                  </a:lnTo>
                  <a:lnTo>
                    <a:pt x="727964" y="90728"/>
                  </a:lnTo>
                  <a:lnTo>
                    <a:pt x="698703" y="124841"/>
                  </a:lnTo>
                  <a:lnTo>
                    <a:pt x="674890" y="163207"/>
                  </a:lnTo>
                  <a:lnTo>
                    <a:pt x="657136" y="205219"/>
                  </a:lnTo>
                  <a:lnTo>
                    <a:pt x="646049" y="250278"/>
                  </a:lnTo>
                  <a:lnTo>
                    <a:pt x="642213" y="297764"/>
                  </a:lnTo>
                  <a:lnTo>
                    <a:pt x="646049" y="345262"/>
                  </a:lnTo>
                  <a:lnTo>
                    <a:pt x="657136" y="390321"/>
                  </a:lnTo>
                  <a:lnTo>
                    <a:pt x="674890" y="432333"/>
                  </a:lnTo>
                  <a:lnTo>
                    <a:pt x="698703" y="470700"/>
                  </a:lnTo>
                  <a:lnTo>
                    <a:pt x="727964" y="504825"/>
                  </a:lnTo>
                  <a:lnTo>
                    <a:pt x="762088" y="534085"/>
                  </a:lnTo>
                  <a:lnTo>
                    <a:pt x="800455" y="557898"/>
                  </a:lnTo>
                  <a:lnTo>
                    <a:pt x="842467" y="575652"/>
                  </a:lnTo>
                  <a:lnTo>
                    <a:pt x="887514" y="586752"/>
                  </a:lnTo>
                  <a:lnTo>
                    <a:pt x="935012" y="590575"/>
                  </a:lnTo>
                  <a:lnTo>
                    <a:pt x="982497" y="586752"/>
                  </a:lnTo>
                  <a:lnTo>
                    <a:pt x="1027557" y="575652"/>
                  </a:lnTo>
                  <a:lnTo>
                    <a:pt x="1069568" y="557898"/>
                  </a:lnTo>
                  <a:lnTo>
                    <a:pt x="1107935" y="534085"/>
                  </a:lnTo>
                  <a:lnTo>
                    <a:pt x="1142060" y="504825"/>
                  </a:lnTo>
                  <a:lnTo>
                    <a:pt x="1171321" y="470700"/>
                  </a:lnTo>
                  <a:lnTo>
                    <a:pt x="1195133" y="432333"/>
                  </a:lnTo>
                  <a:lnTo>
                    <a:pt x="1212888" y="390321"/>
                  </a:lnTo>
                  <a:lnTo>
                    <a:pt x="1223987" y="345262"/>
                  </a:lnTo>
                  <a:lnTo>
                    <a:pt x="1227823" y="29776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7" name="object 27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349823" y="6920255"/>
              <a:ext cx="380212" cy="407454"/>
            </a:xfrm>
            <a:prstGeom prst="rect">
              <a:avLst/>
            </a:prstGeom>
          </p:spPr>
        </p:pic>
        <p:pic>
          <p:nvPicPr>
            <p:cNvPr id="28" name="object 28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604907" y="6843054"/>
              <a:ext cx="585609" cy="585609"/>
            </a:xfrm>
            <a:prstGeom prst="rect">
              <a:avLst/>
            </a:prstGeom>
          </p:spPr>
        </p:pic>
        <p:sp>
          <p:nvSpPr>
            <p:cNvPr id="29" name="object 29" descr="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1" name="object 31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  <p:sp>
          <p:nvSpPr>
            <p:cNvPr id="32" name="object 32" descr="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3" name="object 3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</p:grpSp>
      <p:sp>
        <p:nvSpPr>
          <p:cNvPr id="34" name="object 34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pc="55"/>
              <a:t>Module</a:t>
            </a:r>
            <a:r>
              <a:rPr dirty="0" spc="80"/>
              <a:t> </a:t>
            </a:r>
            <a:r>
              <a:rPr dirty="0"/>
              <a:t>3b:</a:t>
            </a:r>
            <a:r>
              <a:rPr dirty="0" spc="85"/>
              <a:t> </a:t>
            </a:r>
            <a:r>
              <a:rPr dirty="0" spc="70"/>
              <a:t>The</a:t>
            </a:r>
            <a:r>
              <a:rPr dirty="0" spc="80"/>
              <a:t> </a:t>
            </a:r>
            <a:r>
              <a:rPr dirty="0" spc="60"/>
              <a:t>FAST-</a:t>
            </a:r>
            <a:r>
              <a:rPr dirty="0" spc="175"/>
              <a:t>M</a:t>
            </a:r>
            <a:r>
              <a:rPr dirty="0" spc="85"/>
              <a:t> </a:t>
            </a:r>
            <a:r>
              <a:rPr dirty="0" spc="60"/>
              <a:t>Treatment</a:t>
            </a:r>
            <a:r>
              <a:rPr dirty="0" spc="80"/>
              <a:t> </a:t>
            </a:r>
            <a:r>
              <a:rPr dirty="0" spc="50"/>
              <a:t>Bundle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dirty="0" sz="8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85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dirty="0" sz="800" spc="55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14197" y="1587389"/>
            <a:ext cx="6340302" cy="5070362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225"/>
              <a:t>Reminders</a:t>
            </a:r>
            <a:r>
              <a:rPr dirty="0" spc="50"/>
              <a:t> </a:t>
            </a:r>
            <a:r>
              <a:rPr dirty="0" spc="125"/>
              <a:t>in</a:t>
            </a:r>
            <a:r>
              <a:rPr dirty="0" spc="50"/>
              <a:t> </a:t>
            </a:r>
            <a:r>
              <a:rPr dirty="0" spc="235"/>
              <a:t>the</a:t>
            </a:r>
            <a:r>
              <a:rPr dirty="0" spc="55"/>
              <a:t> </a:t>
            </a:r>
            <a:r>
              <a:rPr dirty="0" spc="210"/>
              <a:t>clinical</a:t>
            </a:r>
            <a:r>
              <a:rPr dirty="0" spc="50"/>
              <a:t> </a:t>
            </a:r>
            <a:r>
              <a:rPr dirty="0" spc="225"/>
              <a:t>workspace:</a:t>
            </a:r>
            <a:r>
              <a:rPr dirty="0" spc="55"/>
              <a:t> </a:t>
            </a:r>
            <a:r>
              <a:rPr dirty="0" spc="240"/>
              <a:t>posters</a:t>
            </a:r>
          </a:p>
        </p:txBody>
      </p:sp>
      <p:sp>
        <p:nvSpPr>
          <p:cNvPr id="5" name="object 5" descr=""/>
          <p:cNvSpPr txBox="1"/>
          <p:nvPr/>
        </p:nvSpPr>
        <p:spPr>
          <a:xfrm>
            <a:off x="527300" y="1492310"/>
            <a:ext cx="3230880" cy="1981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41300" marR="5080" indent="-228600">
              <a:lnSpc>
                <a:spcPct val="1222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There 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are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two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APT-</a:t>
            </a:r>
            <a:r>
              <a:rPr dirty="0" sz="1500" spc="155">
                <a:solidFill>
                  <a:srgbClr val="231F20"/>
                </a:solidFill>
                <a:latin typeface="Calibri"/>
                <a:cs typeface="Calibri"/>
              </a:rPr>
              <a:t>Sepsis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posters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explaining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how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use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FAST-</a:t>
            </a:r>
            <a:r>
              <a:rPr dirty="0" sz="1500" spc="155">
                <a:solidFill>
                  <a:srgbClr val="231F20"/>
                </a:solidFill>
                <a:latin typeface="Calibri"/>
                <a:cs typeface="Calibri"/>
              </a:rPr>
              <a:t>M 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Decision</a:t>
            </a:r>
            <a:r>
              <a:rPr dirty="0" sz="1500" spc="114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Tool</a:t>
            </a:r>
            <a:r>
              <a:rPr dirty="0" sz="1500" spc="114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dirty="0" sz="1500" spc="114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FAST-</a:t>
            </a:r>
            <a:r>
              <a:rPr dirty="0" sz="1500" spc="155">
                <a:solidFill>
                  <a:srgbClr val="231F20"/>
                </a:solidFill>
                <a:latin typeface="Calibri"/>
                <a:cs typeface="Calibri"/>
              </a:rPr>
              <a:t>M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Treatment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Bundle</a:t>
            </a:r>
            <a:endParaRPr sz="15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65"/>
              </a:spcBef>
              <a:buClr>
                <a:srgbClr val="231F20"/>
              </a:buClr>
              <a:buFont typeface="Calibri"/>
              <a:buChar char="•"/>
            </a:pPr>
            <a:endParaRPr sz="1500">
              <a:latin typeface="Calibri"/>
              <a:cs typeface="Calibri"/>
            </a:endParaRPr>
          </a:p>
          <a:p>
            <a:pPr marL="241300" marR="92710" indent="-228600">
              <a:lnSpc>
                <a:spcPct val="122200"/>
              </a:lnSpc>
              <a:spcBef>
                <a:spcPts val="5"/>
              </a:spcBef>
              <a:buChar char="•"/>
              <a:tabLst>
                <a:tab pos="241300" algn="l"/>
              </a:tabLst>
            </a:pP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These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will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20">
                <a:solidFill>
                  <a:srgbClr val="231F20"/>
                </a:solidFill>
                <a:latin typeface="Calibri"/>
                <a:cs typeface="Calibri"/>
              </a:rPr>
              <a:t>be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displayed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in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clinical 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areas</a:t>
            </a:r>
            <a:r>
              <a:rPr dirty="0" sz="1500" spc="10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for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quick</a:t>
            </a:r>
            <a:r>
              <a:rPr dirty="0" sz="1500" spc="10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reference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6" name="object 6" descr=""/>
          <p:cNvSpPr txBox="1"/>
          <p:nvPr/>
        </p:nvSpPr>
        <p:spPr>
          <a:xfrm>
            <a:off x="10117135" y="1088934"/>
            <a:ext cx="273685" cy="2819400"/>
          </a:xfrm>
          <a:prstGeom prst="rect">
            <a:avLst/>
          </a:prstGeom>
        </p:spPr>
        <p:txBody>
          <a:bodyPr wrap="square" lIns="0" tIns="10795" rIns="0" bIns="0" rtlCol="0" vert="vert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dirty="0" sz="1500" spc="125" b="1">
                <a:solidFill>
                  <a:srgbClr val="BB0003"/>
                </a:solidFill>
                <a:latin typeface="Calibri"/>
                <a:cs typeface="Calibri"/>
              </a:rPr>
              <a:t>The</a:t>
            </a:r>
            <a:r>
              <a:rPr dirty="0" sz="1500" spc="25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95" b="1">
                <a:solidFill>
                  <a:srgbClr val="BB0003"/>
                </a:solidFill>
                <a:latin typeface="Calibri"/>
                <a:cs typeface="Calibri"/>
              </a:rPr>
              <a:t>FAST-</a:t>
            </a:r>
            <a:r>
              <a:rPr dirty="0" sz="1500" spc="245" b="1">
                <a:solidFill>
                  <a:srgbClr val="BB0003"/>
                </a:solidFill>
                <a:latin typeface="Calibri"/>
                <a:cs typeface="Calibri"/>
              </a:rPr>
              <a:t>M</a:t>
            </a:r>
            <a:r>
              <a:rPr dirty="0" sz="1500" spc="3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110" b="1">
                <a:solidFill>
                  <a:srgbClr val="BB0003"/>
                </a:solidFill>
                <a:latin typeface="Calibri"/>
                <a:cs typeface="Calibri"/>
              </a:rPr>
              <a:t>Treatment</a:t>
            </a:r>
            <a:r>
              <a:rPr dirty="0" sz="1500" spc="3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95" b="1">
                <a:solidFill>
                  <a:srgbClr val="BB0003"/>
                </a:solidFill>
                <a:latin typeface="Calibri"/>
                <a:cs typeface="Calibri"/>
              </a:rPr>
              <a:t>Bundle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7" name="object 7" descr=""/>
          <p:cNvGrpSpPr/>
          <p:nvPr/>
        </p:nvGrpSpPr>
        <p:grpSpPr>
          <a:xfrm>
            <a:off x="383109" y="6931803"/>
            <a:ext cx="337185" cy="337185"/>
            <a:chOff x="383109" y="6931803"/>
            <a:chExt cx="337185" cy="337185"/>
          </a:xfrm>
        </p:grpSpPr>
        <p:pic>
          <p:nvPicPr>
            <p:cNvPr id="8" name="object 8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6562" y="6935253"/>
              <a:ext cx="329996" cy="329996"/>
            </a:xfrm>
            <a:prstGeom prst="rect">
              <a:avLst/>
            </a:prstGeom>
          </p:spPr>
        </p:pic>
        <p:sp>
          <p:nvSpPr>
            <p:cNvPr id="9" name="object 9" descr=""/>
            <p:cNvSpPr/>
            <p:nvPr/>
          </p:nvSpPr>
          <p:spPr>
            <a:xfrm>
              <a:off x="386557" y="6935251"/>
              <a:ext cx="330200" cy="330200"/>
            </a:xfrm>
            <a:custGeom>
              <a:avLst/>
              <a:gdLst/>
              <a:ahLst/>
              <a:cxnLst/>
              <a:rect l="l" t="t" r="r" b="b"/>
              <a:pathLst>
                <a:path w="330200" h="330200">
                  <a:moveTo>
                    <a:pt x="164998" y="329996"/>
                  </a:moveTo>
                  <a:lnTo>
                    <a:pt x="208860" y="324102"/>
                  </a:lnTo>
                  <a:lnTo>
                    <a:pt x="248274" y="307468"/>
                  </a:lnTo>
                  <a:lnTo>
                    <a:pt x="281668" y="281668"/>
                  </a:lnTo>
                  <a:lnTo>
                    <a:pt x="307468" y="248274"/>
                  </a:lnTo>
                  <a:lnTo>
                    <a:pt x="324102" y="208860"/>
                  </a:lnTo>
                  <a:lnTo>
                    <a:pt x="329996" y="164998"/>
                  </a:lnTo>
                  <a:lnTo>
                    <a:pt x="324102" y="121136"/>
                  </a:lnTo>
                  <a:lnTo>
                    <a:pt x="307468" y="81722"/>
                  </a:lnTo>
                  <a:lnTo>
                    <a:pt x="281668" y="48328"/>
                  </a:lnTo>
                  <a:lnTo>
                    <a:pt x="248274" y="22527"/>
                  </a:lnTo>
                  <a:lnTo>
                    <a:pt x="208860" y="5894"/>
                  </a:lnTo>
                  <a:lnTo>
                    <a:pt x="164998" y="0"/>
                  </a:lnTo>
                  <a:lnTo>
                    <a:pt x="121136" y="5894"/>
                  </a:lnTo>
                  <a:lnTo>
                    <a:pt x="81722" y="22527"/>
                  </a:lnTo>
                  <a:lnTo>
                    <a:pt x="48328" y="48328"/>
                  </a:lnTo>
                  <a:lnTo>
                    <a:pt x="22527" y="81722"/>
                  </a:lnTo>
                  <a:lnTo>
                    <a:pt x="5894" y="121136"/>
                  </a:lnTo>
                  <a:lnTo>
                    <a:pt x="0" y="164998"/>
                  </a:lnTo>
                  <a:lnTo>
                    <a:pt x="5894" y="208860"/>
                  </a:lnTo>
                  <a:lnTo>
                    <a:pt x="22527" y="248274"/>
                  </a:lnTo>
                  <a:lnTo>
                    <a:pt x="48328" y="281668"/>
                  </a:lnTo>
                  <a:lnTo>
                    <a:pt x="81722" y="307468"/>
                  </a:lnTo>
                  <a:lnTo>
                    <a:pt x="121136" y="324102"/>
                  </a:lnTo>
                  <a:lnTo>
                    <a:pt x="164998" y="329996"/>
                  </a:lnTo>
                  <a:close/>
                </a:path>
              </a:pathLst>
            </a:custGeom>
            <a:ln w="6896">
              <a:solidFill>
                <a:srgbClr val="BB0003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" name="object 10" descr="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 descr=""/>
          <p:cNvSpPr txBox="1"/>
          <p:nvPr/>
        </p:nvSpPr>
        <p:spPr>
          <a:xfrm>
            <a:off x="10075336" y="512943"/>
            <a:ext cx="24384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65">
                <a:solidFill>
                  <a:srgbClr val="FFFFFF"/>
                </a:solidFill>
                <a:latin typeface="Calibri"/>
                <a:cs typeface="Calibri"/>
              </a:rPr>
              <a:t>22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2" name="object 12" descr=""/>
          <p:cNvSpPr/>
          <p:nvPr/>
        </p:nvSpPr>
        <p:spPr>
          <a:xfrm>
            <a:off x="4171500" y="7139242"/>
            <a:ext cx="3712845" cy="0"/>
          </a:xfrm>
          <a:custGeom>
            <a:avLst/>
            <a:gdLst/>
            <a:ahLst/>
            <a:cxnLst/>
            <a:rect l="l" t="t" r="r" b="b"/>
            <a:pathLst>
              <a:path w="3712845" h="0">
                <a:moveTo>
                  <a:pt x="0" y="0"/>
                </a:moveTo>
                <a:lnTo>
                  <a:pt x="371250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13" name="object 13" descr=""/>
          <p:cNvGrpSpPr/>
          <p:nvPr/>
        </p:nvGrpSpPr>
        <p:grpSpPr>
          <a:xfrm>
            <a:off x="9889341" y="6848027"/>
            <a:ext cx="586105" cy="586105"/>
            <a:chOff x="9889341" y="6848027"/>
            <a:chExt cx="586105" cy="586105"/>
          </a:xfrm>
        </p:grpSpPr>
        <p:sp>
          <p:nvSpPr>
            <p:cNvPr id="14" name="object 14" descr=""/>
            <p:cNvSpPr/>
            <p:nvPr/>
          </p:nvSpPr>
          <p:spPr>
            <a:xfrm>
              <a:off x="9889341" y="6848027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 descr="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7" name="object 17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</p:grpSp>
      <p:grpSp>
        <p:nvGrpSpPr>
          <p:cNvPr id="18" name="object 18" descr=""/>
          <p:cNvGrpSpPr/>
          <p:nvPr/>
        </p:nvGrpSpPr>
        <p:grpSpPr>
          <a:xfrm>
            <a:off x="9247130" y="6843054"/>
            <a:ext cx="586105" cy="586105"/>
            <a:chOff x="9247130" y="6843054"/>
            <a:chExt cx="586105" cy="586105"/>
          </a:xfrm>
        </p:grpSpPr>
        <p:sp>
          <p:nvSpPr>
            <p:cNvPr id="19" name="object 19" descr=""/>
            <p:cNvSpPr/>
            <p:nvPr/>
          </p:nvSpPr>
          <p:spPr>
            <a:xfrm>
              <a:off x="9247130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0" name="object 20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349823" y="6920255"/>
              <a:ext cx="380212" cy="407454"/>
            </a:xfrm>
            <a:prstGeom prst="rect">
              <a:avLst/>
            </a:prstGeom>
          </p:spPr>
        </p:pic>
      </p:grpSp>
      <p:pic>
        <p:nvPicPr>
          <p:cNvPr id="21" name="object 21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604908" y="6843054"/>
            <a:ext cx="585609" cy="585609"/>
          </a:xfrm>
          <a:prstGeom prst="rect">
            <a:avLst/>
          </a:prstGeom>
        </p:spPr>
      </p:pic>
      <p:grpSp>
        <p:nvGrpSpPr>
          <p:cNvPr id="22" name="object 22" descr=""/>
          <p:cNvGrpSpPr/>
          <p:nvPr/>
        </p:nvGrpSpPr>
        <p:grpSpPr>
          <a:xfrm>
            <a:off x="7962708" y="6843054"/>
            <a:ext cx="586105" cy="586105"/>
            <a:chOff x="7962708" y="6843054"/>
            <a:chExt cx="586105" cy="586105"/>
          </a:xfrm>
        </p:grpSpPr>
        <p:sp>
          <p:nvSpPr>
            <p:cNvPr id="23" name="object 23" descr="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4" name="object 24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</p:grpSp>
      <p:sp>
        <p:nvSpPr>
          <p:cNvPr id="25" name="object 25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pc="55"/>
              <a:t>Module</a:t>
            </a:r>
            <a:r>
              <a:rPr dirty="0" spc="80"/>
              <a:t> </a:t>
            </a:r>
            <a:r>
              <a:rPr dirty="0"/>
              <a:t>3b:</a:t>
            </a:r>
            <a:r>
              <a:rPr dirty="0" spc="85"/>
              <a:t> </a:t>
            </a:r>
            <a:r>
              <a:rPr dirty="0" spc="70"/>
              <a:t>The</a:t>
            </a:r>
            <a:r>
              <a:rPr dirty="0" spc="80"/>
              <a:t> </a:t>
            </a:r>
            <a:r>
              <a:rPr dirty="0" spc="60"/>
              <a:t>FAST-</a:t>
            </a:r>
            <a:r>
              <a:rPr dirty="0" spc="175"/>
              <a:t>M</a:t>
            </a:r>
            <a:r>
              <a:rPr dirty="0" spc="85"/>
              <a:t> </a:t>
            </a:r>
            <a:r>
              <a:rPr dirty="0" spc="60"/>
              <a:t>Treatment</a:t>
            </a:r>
            <a:r>
              <a:rPr dirty="0" spc="80"/>
              <a:t> </a:t>
            </a:r>
            <a:r>
              <a:rPr dirty="0" spc="50"/>
              <a:t>Bundle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dirty="0" sz="8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85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dirty="0" sz="800" spc="55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1862" y="498852"/>
            <a:ext cx="6727190" cy="990600"/>
          </a:xfrm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5600"/>
              </a:lnSpc>
              <a:spcBef>
                <a:spcPts val="95"/>
              </a:spcBef>
            </a:pPr>
            <a:r>
              <a:rPr dirty="0" spc="225"/>
              <a:t>Reminders</a:t>
            </a:r>
            <a:r>
              <a:rPr dirty="0" spc="50"/>
              <a:t> </a:t>
            </a:r>
            <a:r>
              <a:rPr dirty="0" spc="125"/>
              <a:t>in</a:t>
            </a:r>
            <a:r>
              <a:rPr dirty="0" spc="55"/>
              <a:t> </a:t>
            </a:r>
            <a:r>
              <a:rPr dirty="0" spc="235"/>
              <a:t>the</a:t>
            </a:r>
            <a:r>
              <a:rPr dirty="0" spc="55"/>
              <a:t> </a:t>
            </a:r>
            <a:r>
              <a:rPr dirty="0" spc="210"/>
              <a:t>clinical</a:t>
            </a:r>
            <a:r>
              <a:rPr dirty="0" spc="55"/>
              <a:t> </a:t>
            </a:r>
            <a:r>
              <a:rPr dirty="0" spc="215"/>
              <a:t>workspace: </a:t>
            </a:r>
            <a:r>
              <a:rPr dirty="0" spc="235"/>
              <a:t>the</a:t>
            </a:r>
            <a:r>
              <a:rPr dirty="0" spc="40"/>
              <a:t> </a:t>
            </a:r>
            <a:r>
              <a:rPr dirty="0" spc="215"/>
              <a:t>APT-</a:t>
            </a:r>
            <a:r>
              <a:rPr dirty="0" spc="355"/>
              <a:t>Sepsis</a:t>
            </a:r>
            <a:r>
              <a:rPr dirty="0" spc="45"/>
              <a:t> </a:t>
            </a:r>
            <a:r>
              <a:rPr dirty="0" spc="245"/>
              <a:t>Pocket</a:t>
            </a:r>
            <a:r>
              <a:rPr dirty="0" spc="40"/>
              <a:t> </a:t>
            </a:r>
            <a:r>
              <a:rPr dirty="0" spc="215"/>
              <a:t>Reference</a:t>
            </a:r>
          </a:p>
        </p:txBody>
      </p:sp>
      <p:sp>
        <p:nvSpPr>
          <p:cNvPr id="4" name="object 4" descr=""/>
          <p:cNvSpPr txBox="1"/>
          <p:nvPr/>
        </p:nvSpPr>
        <p:spPr>
          <a:xfrm>
            <a:off x="512761" y="2490149"/>
            <a:ext cx="3946525" cy="1701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340360">
              <a:lnSpc>
                <a:spcPct val="122200"/>
              </a:lnSpc>
              <a:spcBef>
                <a:spcPts val="100"/>
              </a:spcBef>
            </a:pP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This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resource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contains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key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31F20"/>
                </a:solidFill>
                <a:latin typeface="Calibri"/>
                <a:cs typeface="Calibri"/>
              </a:rPr>
              <a:t>learning </a:t>
            </a:r>
            <a:r>
              <a:rPr dirty="0" sz="1500" spc="120">
                <a:solidFill>
                  <a:srgbClr val="231F20"/>
                </a:solidFill>
                <a:latin typeface="Calibri"/>
                <a:cs typeface="Calibri"/>
              </a:rPr>
              <a:t>messages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needed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to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30">
                <a:solidFill>
                  <a:srgbClr val="231F20"/>
                </a:solidFill>
                <a:latin typeface="Calibri"/>
                <a:cs typeface="Calibri"/>
              </a:rPr>
              <a:t>suspect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20">
                <a:solidFill>
                  <a:srgbClr val="231F20"/>
                </a:solidFill>
                <a:latin typeface="Calibri"/>
                <a:cs typeface="Calibri"/>
              </a:rPr>
              <a:t>sepsis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and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start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FAST-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M,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including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how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to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use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endParaRPr sz="1500">
              <a:latin typeface="Calibri"/>
              <a:cs typeface="Calibri"/>
            </a:endParaRPr>
          </a:p>
          <a:p>
            <a:pPr marL="12700" marR="5080">
              <a:lnSpc>
                <a:spcPct val="122200"/>
              </a:lnSpc>
            </a:pP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FAST-</a:t>
            </a:r>
            <a:r>
              <a:rPr dirty="0" sz="1500" spc="204">
                <a:solidFill>
                  <a:srgbClr val="231F20"/>
                </a:solidFill>
                <a:latin typeface="Calibri"/>
                <a:cs typeface="Calibri"/>
              </a:rPr>
              <a:t>M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Decision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Tool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how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implement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five</a:t>
            </a:r>
            <a:r>
              <a:rPr dirty="0" sz="1500" spc="110">
                <a:solidFill>
                  <a:srgbClr val="231F20"/>
                </a:solidFill>
                <a:latin typeface="Calibri"/>
                <a:cs typeface="Calibri"/>
              </a:rPr>
              <a:t> components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of</a:t>
            </a:r>
            <a:r>
              <a:rPr dirty="0" sz="1500" spc="11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FAST-</a:t>
            </a:r>
            <a:r>
              <a:rPr dirty="0" sz="1500" spc="155">
                <a:solidFill>
                  <a:srgbClr val="231F20"/>
                </a:solidFill>
                <a:latin typeface="Calibri"/>
                <a:cs typeface="Calibri"/>
              </a:rPr>
              <a:t>M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Treatment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Bundle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5" name="object 5" descr=""/>
          <p:cNvGrpSpPr/>
          <p:nvPr/>
        </p:nvGrpSpPr>
        <p:grpSpPr>
          <a:xfrm>
            <a:off x="4768748" y="2277605"/>
            <a:ext cx="5015865" cy="3538854"/>
            <a:chOff x="4768748" y="2277605"/>
            <a:chExt cx="5015865" cy="3538854"/>
          </a:xfrm>
        </p:grpSpPr>
        <p:sp>
          <p:nvSpPr>
            <p:cNvPr id="6" name="object 6" descr=""/>
            <p:cNvSpPr/>
            <p:nvPr/>
          </p:nvSpPr>
          <p:spPr>
            <a:xfrm>
              <a:off x="4768748" y="2277605"/>
              <a:ext cx="5015865" cy="3538854"/>
            </a:xfrm>
            <a:custGeom>
              <a:avLst/>
              <a:gdLst/>
              <a:ahLst/>
              <a:cxnLst/>
              <a:rect l="l" t="t" r="r" b="b"/>
              <a:pathLst>
                <a:path w="5015865" h="3538854">
                  <a:moveTo>
                    <a:pt x="5015484" y="0"/>
                  </a:moveTo>
                  <a:lnTo>
                    <a:pt x="0" y="0"/>
                  </a:lnTo>
                  <a:lnTo>
                    <a:pt x="0" y="3538728"/>
                  </a:lnTo>
                  <a:lnTo>
                    <a:pt x="5015484" y="3538728"/>
                  </a:lnTo>
                  <a:lnTo>
                    <a:pt x="5015484" y="0"/>
                  </a:lnTo>
                  <a:close/>
                </a:path>
              </a:pathLst>
            </a:custGeom>
            <a:solidFill>
              <a:srgbClr val="231F20">
                <a:alpha val="299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" name="object 7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939157" y="2448001"/>
              <a:ext cx="4674933" cy="3198647"/>
            </a:xfrm>
            <a:prstGeom prst="rect">
              <a:avLst/>
            </a:prstGeom>
          </p:spPr>
        </p:pic>
      </p:grpSp>
      <p:sp>
        <p:nvSpPr>
          <p:cNvPr id="8" name="object 8" descr=""/>
          <p:cNvSpPr txBox="1"/>
          <p:nvPr/>
        </p:nvSpPr>
        <p:spPr>
          <a:xfrm>
            <a:off x="10117135" y="1088934"/>
            <a:ext cx="273685" cy="2819400"/>
          </a:xfrm>
          <a:prstGeom prst="rect">
            <a:avLst/>
          </a:prstGeom>
        </p:spPr>
        <p:txBody>
          <a:bodyPr wrap="square" lIns="0" tIns="10795" rIns="0" bIns="0" rtlCol="0" vert="vert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dirty="0" sz="1500" spc="125" b="1">
                <a:solidFill>
                  <a:srgbClr val="BB0003"/>
                </a:solidFill>
                <a:latin typeface="Calibri"/>
                <a:cs typeface="Calibri"/>
              </a:rPr>
              <a:t>The</a:t>
            </a:r>
            <a:r>
              <a:rPr dirty="0" sz="1500" spc="25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95" b="1">
                <a:solidFill>
                  <a:srgbClr val="BB0003"/>
                </a:solidFill>
                <a:latin typeface="Calibri"/>
                <a:cs typeface="Calibri"/>
              </a:rPr>
              <a:t>FAST-</a:t>
            </a:r>
            <a:r>
              <a:rPr dirty="0" sz="1500" spc="245" b="1">
                <a:solidFill>
                  <a:srgbClr val="BB0003"/>
                </a:solidFill>
                <a:latin typeface="Calibri"/>
                <a:cs typeface="Calibri"/>
              </a:rPr>
              <a:t>M</a:t>
            </a:r>
            <a:r>
              <a:rPr dirty="0" sz="1500" spc="3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110" b="1">
                <a:solidFill>
                  <a:srgbClr val="BB0003"/>
                </a:solidFill>
                <a:latin typeface="Calibri"/>
                <a:cs typeface="Calibri"/>
              </a:rPr>
              <a:t>Treatment</a:t>
            </a:r>
            <a:r>
              <a:rPr dirty="0" sz="1500" spc="3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95" b="1">
                <a:solidFill>
                  <a:srgbClr val="BB0003"/>
                </a:solidFill>
                <a:latin typeface="Calibri"/>
                <a:cs typeface="Calibri"/>
              </a:rPr>
              <a:t>Bundle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9" name="object 9" descr=""/>
          <p:cNvGrpSpPr/>
          <p:nvPr/>
        </p:nvGrpSpPr>
        <p:grpSpPr>
          <a:xfrm>
            <a:off x="383109" y="6931803"/>
            <a:ext cx="337185" cy="337185"/>
            <a:chOff x="383109" y="6931803"/>
            <a:chExt cx="337185" cy="337185"/>
          </a:xfrm>
        </p:grpSpPr>
        <p:pic>
          <p:nvPicPr>
            <p:cNvPr id="10" name="object 10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6562" y="6935253"/>
              <a:ext cx="329996" cy="329996"/>
            </a:xfrm>
            <a:prstGeom prst="rect">
              <a:avLst/>
            </a:prstGeom>
          </p:spPr>
        </p:pic>
        <p:sp>
          <p:nvSpPr>
            <p:cNvPr id="11" name="object 11" descr=""/>
            <p:cNvSpPr/>
            <p:nvPr/>
          </p:nvSpPr>
          <p:spPr>
            <a:xfrm>
              <a:off x="386557" y="6935251"/>
              <a:ext cx="330200" cy="330200"/>
            </a:xfrm>
            <a:custGeom>
              <a:avLst/>
              <a:gdLst/>
              <a:ahLst/>
              <a:cxnLst/>
              <a:rect l="l" t="t" r="r" b="b"/>
              <a:pathLst>
                <a:path w="330200" h="330200">
                  <a:moveTo>
                    <a:pt x="164998" y="329996"/>
                  </a:moveTo>
                  <a:lnTo>
                    <a:pt x="208860" y="324102"/>
                  </a:lnTo>
                  <a:lnTo>
                    <a:pt x="248274" y="307468"/>
                  </a:lnTo>
                  <a:lnTo>
                    <a:pt x="281668" y="281668"/>
                  </a:lnTo>
                  <a:lnTo>
                    <a:pt x="307468" y="248274"/>
                  </a:lnTo>
                  <a:lnTo>
                    <a:pt x="324102" y="208860"/>
                  </a:lnTo>
                  <a:lnTo>
                    <a:pt x="329996" y="164998"/>
                  </a:lnTo>
                  <a:lnTo>
                    <a:pt x="324102" y="121136"/>
                  </a:lnTo>
                  <a:lnTo>
                    <a:pt x="307468" y="81722"/>
                  </a:lnTo>
                  <a:lnTo>
                    <a:pt x="281668" y="48328"/>
                  </a:lnTo>
                  <a:lnTo>
                    <a:pt x="248274" y="22527"/>
                  </a:lnTo>
                  <a:lnTo>
                    <a:pt x="208860" y="5894"/>
                  </a:lnTo>
                  <a:lnTo>
                    <a:pt x="164998" y="0"/>
                  </a:lnTo>
                  <a:lnTo>
                    <a:pt x="121136" y="5894"/>
                  </a:lnTo>
                  <a:lnTo>
                    <a:pt x="81722" y="22527"/>
                  </a:lnTo>
                  <a:lnTo>
                    <a:pt x="48328" y="48328"/>
                  </a:lnTo>
                  <a:lnTo>
                    <a:pt x="22527" y="81722"/>
                  </a:lnTo>
                  <a:lnTo>
                    <a:pt x="5894" y="121136"/>
                  </a:lnTo>
                  <a:lnTo>
                    <a:pt x="0" y="164998"/>
                  </a:lnTo>
                  <a:lnTo>
                    <a:pt x="5894" y="208860"/>
                  </a:lnTo>
                  <a:lnTo>
                    <a:pt x="22527" y="248274"/>
                  </a:lnTo>
                  <a:lnTo>
                    <a:pt x="48328" y="281668"/>
                  </a:lnTo>
                  <a:lnTo>
                    <a:pt x="81722" y="307468"/>
                  </a:lnTo>
                  <a:lnTo>
                    <a:pt x="121136" y="324102"/>
                  </a:lnTo>
                  <a:lnTo>
                    <a:pt x="164998" y="329996"/>
                  </a:lnTo>
                  <a:close/>
                </a:path>
              </a:pathLst>
            </a:custGeom>
            <a:ln w="6896">
              <a:solidFill>
                <a:srgbClr val="BB0003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2" name="object 12" descr="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 descr=""/>
          <p:cNvSpPr txBox="1"/>
          <p:nvPr/>
        </p:nvSpPr>
        <p:spPr>
          <a:xfrm>
            <a:off x="10073811" y="512943"/>
            <a:ext cx="246379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80">
                <a:solidFill>
                  <a:srgbClr val="FFFFFF"/>
                </a:solidFill>
                <a:latin typeface="Calibri"/>
                <a:cs typeface="Calibri"/>
              </a:rPr>
              <a:t>23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4" name="object 14" descr=""/>
          <p:cNvSpPr/>
          <p:nvPr/>
        </p:nvSpPr>
        <p:spPr>
          <a:xfrm>
            <a:off x="4171500" y="7139242"/>
            <a:ext cx="3712845" cy="0"/>
          </a:xfrm>
          <a:custGeom>
            <a:avLst/>
            <a:gdLst/>
            <a:ahLst/>
            <a:cxnLst/>
            <a:rect l="l" t="t" r="r" b="b"/>
            <a:pathLst>
              <a:path w="3712845" h="0">
                <a:moveTo>
                  <a:pt x="0" y="0"/>
                </a:moveTo>
                <a:lnTo>
                  <a:pt x="371250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15" name="object 15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49823" y="6920255"/>
            <a:ext cx="380212" cy="407454"/>
          </a:xfrm>
          <a:prstGeom prst="rect">
            <a:avLst/>
          </a:prstGeom>
        </p:spPr>
      </p:pic>
      <p:pic>
        <p:nvPicPr>
          <p:cNvPr id="16" name="object 16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691540" y="6904051"/>
            <a:ext cx="411556" cy="421030"/>
          </a:xfrm>
          <a:prstGeom prst="rect">
            <a:avLst/>
          </a:prstGeom>
        </p:spPr>
      </p:pic>
      <p:grpSp>
        <p:nvGrpSpPr>
          <p:cNvPr id="17" name="object 17" descr=""/>
          <p:cNvGrpSpPr/>
          <p:nvPr/>
        </p:nvGrpSpPr>
        <p:grpSpPr>
          <a:xfrm>
            <a:off x="10032246" y="6905575"/>
            <a:ext cx="328930" cy="422275"/>
            <a:chOff x="10032246" y="6905575"/>
            <a:chExt cx="328930" cy="422275"/>
          </a:xfrm>
        </p:grpSpPr>
        <p:sp>
          <p:nvSpPr>
            <p:cNvPr id="18" name="object 18" descr="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 descr="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0" name="object 20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094821" y="7052177"/>
              <a:ext cx="144016" cy="161583"/>
            </a:xfrm>
            <a:prstGeom prst="rect">
              <a:avLst/>
            </a:prstGeom>
          </p:spPr>
        </p:pic>
      </p:grpSp>
      <p:pic>
        <p:nvPicPr>
          <p:cNvPr id="21" name="object 21" descr="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037004" y="6922160"/>
            <a:ext cx="437008" cy="423494"/>
          </a:xfrm>
          <a:prstGeom prst="rect">
            <a:avLst/>
          </a:prstGeom>
        </p:spPr>
      </p:pic>
      <p:sp>
        <p:nvSpPr>
          <p:cNvPr id="22" name="object 22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pc="55"/>
              <a:t>Module</a:t>
            </a:r>
            <a:r>
              <a:rPr dirty="0" spc="80"/>
              <a:t> </a:t>
            </a:r>
            <a:r>
              <a:rPr dirty="0"/>
              <a:t>3b:</a:t>
            </a:r>
            <a:r>
              <a:rPr dirty="0" spc="85"/>
              <a:t> </a:t>
            </a:r>
            <a:r>
              <a:rPr dirty="0" spc="70"/>
              <a:t>The</a:t>
            </a:r>
            <a:r>
              <a:rPr dirty="0" spc="80"/>
              <a:t> </a:t>
            </a:r>
            <a:r>
              <a:rPr dirty="0" spc="60"/>
              <a:t>FAST-</a:t>
            </a:r>
            <a:r>
              <a:rPr dirty="0" spc="175"/>
              <a:t>M</a:t>
            </a:r>
            <a:r>
              <a:rPr dirty="0" spc="85"/>
              <a:t> </a:t>
            </a:r>
            <a:r>
              <a:rPr dirty="0" spc="60"/>
              <a:t>Treatment</a:t>
            </a:r>
            <a:r>
              <a:rPr dirty="0" spc="80"/>
              <a:t> </a:t>
            </a:r>
            <a:r>
              <a:rPr dirty="0" spc="50"/>
              <a:t>Bundle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dirty="0" sz="8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85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dirty="0" sz="800" spc="55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ctr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14199"/>
              </a:lnSpc>
              <a:spcBef>
                <a:spcPts val="100"/>
              </a:spcBef>
            </a:pPr>
            <a:r>
              <a:rPr dirty="0" sz="2700" spc="180">
                <a:solidFill>
                  <a:srgbClr val="263976"/>
                </a:solidFill>
              </a:rPr>
              <a:t>We</a:t>
            </a:r>
            <a:r>
              <a:rPr dirty="0" sz="2700" spc="40">
                <a:solidFill>
                  <a:srgbClr val="263976"/>
                </a:solidFill>
              </a:rPr>
              <a:t> </a:t>
            </a:r>
            <a:r>
              <a:rPr dirty="0" sz="2700" spc="185">
                <a:solidFill>
                  <a:srgbClr val="263976"/>
                </a:solidFill>
              </a:rPr>
              <a:t>have</a:t>
            </a:r>
            <a:r>
              <a:rPr dirty="0" sz="2700" spc="45">
                <a:solidFill>
                  <a:srgbClr val="263976"/>
                </a:solidFill>
              </a:rPr>
              <a:t> </a:t>
            </a:r>
            <a:r>
              <a:rPr dirty="0" sz="2700" spc="155">
                <a:solidFill>
                  <a:srgbClr val="263976"/>
                </a:solidFill>
              </a:rPr>
              <a:t>now</a:t>
            </a:r>
            <a:r>
              <a:rPr dirty="0" sz="2700" spc="45">
                <a:solidFill>
                  <a:srgbClr val="263976"/>
                </a:solidFill>
              </a:rPr>
              <a:t> </a:t>
            </a:r>
            <a:r>
              <a:rPr dirty="0" sz="2700" spc="229">
                <a:solidFill>
                  <a:srgbClr val="263976"/>
                </a:solidFill>
              </a:rPr>
              <a:t>covered</a:t>
            </a:r>
            <a:r>
              <a:rPr dirty="0" sz="2700" spc="45">
                <a:solidFill>
                  <a:srgbClr val="263976"/>
                </a:solidFill>
              </a:rPr>
              <a:t> </a:t>
            </a:r>
            <a:r>
              <a:rPr dirty="0" sz="2700" spc="185">
                <a:solidFill>
                  <a:srgbClr val="263976"/>
                </a:solidFill>
              </a:rPr>
              <a:t>when</a:t>
            </a:r>
            <a:r>
              <a:rPr dirty="0" sz="2700" spc="45">
                <a:solidFill>
                  <a:srgbClr val="263976"/>
                </a:solidFill>
              </a:rPr>
              <a:t> </a:t>
            </a:r>
            <a:r>
              <a:rPr dirty="0" sz="2700" spc="165">
                <a:solidFill>
                  <a:srgbClr val="263976"/>
                </a:solidFill>
              </a:rPr>
              <a:t>to</a:t>
            </a:r>
            <a:r>
              <a:rPr dirty="0" sz="2700" spc="40">
                <a:solidFill>
                  <a:srgbClr val="263976"/>
                </a:solidFill>
              </a:rPr>
              <a:t> </a:t>
            </a:r>
            <a:r>
              <a:rPr dirty="0" sz="2700" spc="195">
                <a:solidFill>
                  <a:srgbClr val="263976"/>
                </a:solidFill>
              </a:rPr>
              <a:t>start</a:t>
            </a:r>
            <a:r>
              <a:rPr dirty="0" sz="2700" spc="45">
                <a:solidFill>
                  <a:srgbClr val="263976"/>
                </a:solidFill>
              </a:rPr>
              <a:t> </a:t>
            </a:r>
            <a:r>
              <a:rPr dirty="0" sz="2700" spc="210">
                <a:solidFill>
                  <a:srgbClr val="263976"/>
                </a:solidFill>
              </a:rPr>
              <a:t>the</a:t>
            </a:r>
            <a:r>
              <a:rPr dirty="0" sz="2700" spc="45">
                <a:solidFill>
                  <a:srgbClr val="263976"/>
                </a:solidFill>
              </a:rPr>
              <a:t> </a:t>
            </a:r>
            <a:r>
              <a:rPr dirty="0" sz="2700" spc="170">
                <a:solidFill>
                  <a:srgbClr val="263976"/>
                </a:solidFill>
              </a:rPr>
              <a:t>FAST-</a:t>
            </a:r>
            <a:r>
              <a:rPr dirty="0" sz="2700" spc="395">
                <a:solidFill>
                  <a:srgbClr val="263976"/>
                </a:solidFill>
              </a:rPr>
              <a:t>M </a:t>
            </a:r>
            <a:r>
              <a:rPr dirty="0" sz="2700" spc="200">
                <a:solidFill>
                  <a:srgbClr val="263976"/>
                </a:solidFill>
              </a:rPr>
              <a:t>Treatment</a:t>
            </a:r>
            <a:r>
              <a:rPr dirty="0" sz="2700" spc="35">
                <a:solidFill>
                  <a:srgbClr val="263976"/>
                </a:solidFill>
              </a:rPr>
              <a:t> </a:t>
            </a:r>
            <a:r>
              <a:rPr dirty="0" sz="2700" spc="145">
                <a:solidFill>
                  <a:srgbClr val="263976"/>
                </a:solidFill>
              </a:rPr>
              <a:t>Bundle,</a:t>
            </a:r>
            <a:r>
              <a:rPr dirty="0" sz="2700" spc="35">
                <a:solidFill>
                  <a:srgbClr val="263976"/>
                </a:solidFill>
              </a:rPr>
              <a:t> </a:t>
            </a:r>
            <a:r>
              <a:rPr dirty="0" sz="2700" spc="175">
                <a:solidFill>
                  <a:srgbClr val="263976"/>
                </a:solidFill>
              </a:rPr>
              <a:t>what</a:t>
            </a:r>
            <a:r>
              <a:rPr dirty="0" sz="2700" spc="40">
                <a:solidFill>
                  <a:srgbClr val="263976"/>
                </a:solidFill>
              </a:rPr>
              <a:t> </a:t>
            </a:r>
            <a:r>
              <a:rPr dirty="0" sz="2700" spc="195">
                <a:solidFill>
                  <a:srgbClr val="263976"/>
                </a:solidFill>
              </a:rPr>
              <a:t>its</a:t>
            </a:r>
            <a:r>
              <a:rPr dirty="0" sz="2700" spc="35">
                <a:solidFill>
                  <a:srgbClr val="263976"/>
                </a:solidFill>
              </a:rPr>
              <a:t> </a:t>
            </a:r>
            <a:r>
              <a:rPr dirty="0" sz="2700" spc="125">
                <a:solidFill>
                  <a:srgbClr val="263976"/>
                </a:solidFill>
              </a:rPr>
              <a:t>five</a:t>
            </a:r>
            <a:r>
              <a:rPr dirty="0" sz="2700" spc="40">
                <a:solidFill>
                  <a:srgbClr val="263976"/>
                </a:solidFill>
              </a:rPr>
              <a:t> </a:t>
            </a:r>
            <a:r>
              <a:rPr dirty="0" sz="2700" spc="265">
                <a:solidFill>
                  <a:srgbClr val="263976"/>
                </a:solidFill>
              </a:rPr>
              <a:t>components</a:t>
            </a:r>
            <a:r>
              <a:rPr dirty="0" sz="2700" spc="35">
                <a:solidFill>
                  <a:srgbClr val="263976"/>
                </a:solidFill>
              </a:rPr>
              <a:t> </a:t>
            </a:r>
            <a:r>
              <a:rPr dirty="0" sz="2700" spc="180">
                <a:solidFill>
                  <a:srgbClr val="263976"/>
                </a:solidFill>
              </a:rPr>
              <a:t>are</a:t>
            </a:r>
            <a:r>
              <a:rPr dirty="0" sz="2700" spc="40">
                <a:solidFill>
                  <a:srgbClr val="263976"/>
                </a:solidFill>
              </a:rPr>
              <a:t> </a:t>
            </a:r>
            <a:r>
              <a:rPr dirty="0" sz="2700" spc="215">
                <a:solidFill>
                  <a:srgbClr val="263976"/>
                </a:solidFill>
              </a:rPr>
              <a:t>and </a:t>
            </a:r>
            <a:r>
              <a:rPr dirty="0" sz="2700" spc="155">
                <a:solidFill>
                  <a:srgbClr val="263976"/>
                </a:solidFill>
              </a:rPr>
              <a:t>how</a:t>
            </a:r>
            <a:r>
              <a:rPr dirty="0" sz="2700" spc="35">
                <a:solidFill>
                  <a:srgbClr val="263976"/>
                </a:solidFill>
              </a:rPr>
              <a:t> </a:t>
            </a:r>
            <a:r>
              <a:rPr dirty="0" sz="2700" spc="165">
                <a:solidFill>
                  <a:srgbClr val="263976"/>
                </a:solidFill>
              </a:rPr>
              <a:t>to</a:t>
            </a:r>
            <a:r>
              <a:rPr dirty="0" sz="2700" spc="40">
                <a:solidFill>
                  <a:srgbClr val="263976"/>
                </a:solidFill>
              </a:rPr>
              <a:t> </a:t>
            </a:r>
            <a:r>
              <a:rPr dirty="0" sz="2700" spc="160">
                <a:solidFill>
                  <a:srgbClr val="263976"/>
                </a:solidFill>
              </a:rPr>
              <a:t>deliver</a:t>
            </a:r>
            <a:r>
              <a:rPr dirty="0" sz="2700" spc="40">
                <a:solidFill>
                  <a:srgbClr val="263976"/>
                </a:solidFill>
              </a:rPr>
              <a:t> </a:t>
            </a:r>
            <a:r>
              <a:rPr dirty="0" sz="2700" spc="215">
                <a:solidFill>
                  <a:srgbClr val="263976"/>
                </a:solidFill>
              </a:rPr>
              <a:t>them</a:t>
            </a:r>
            <a:endParaRPr sz="2700"/>
          </a:p>
        </p:txBody>
      </p:sp>
      <p:grpSp>
        <p:nvGrpSpPr>
          <p:cNvPr id="4" name="object 4" descr=""/>
          <p:cNvGrpSpPr/>
          <p:nvPr/>
        </p:nvGrpSpPr>
        <p:grpSpPr>
          <a:xfrm>
            <a:off x="0" y="2399590"/>
            <a:ext cx="7579995" cy="5160645"/>
            <a:chOff x="0" y="2399590"/>
            <a:chExt cx="7579995" cy="5160645"/>
          </a:xfrm>
        </p:grpSpPr>
        <p:pic>
          <p:nvPicPr>
            <p:cNvPr id="5" name="object 5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582247" y="3129487"/>
              <a:ext cx="2997671" cy="443051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2399590"/>
              <a:ext cx="5667412" cy="4368414"/>
            </a:xfrm>
            <a:prstGeom prst="rect">
              <a:avLst/>
            </a:prstGeom>
          </p:spPr>
        </p:pic>
      </p:grpSp>
      <p:sp>
        <p:nvSpPr>
          <p:cNvPr id="7" name="object 7" descr=""/>
          <p:cNvSpPr txBox="1"/>
          <p:nvPr/>
        </p:nvSpPr>
        <p:spPr>
          <a:xfrm>
            <a:off x="1597704" y="4035426"/>
            <a:ext cx="1811020" cy="711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15875">
              <a:lnSpc>
                <a:spcPct val="112500"/>
              </a:lnSpc>
              <a:spcBef>
                <a:spcPts val="100"/>
              </a:spcBef>
            </a:pPr>
            <a:r>
              <a:rPr dirty="0" sz="2000" spc="140" b="1" i="1">
                <a:solidFill>
                  <a:srgbClr val="C73032"/>
                </a:solidFill>
                <a:latin typeface="Calibri"/>
                <a:cs typeface="Calibri"/>
              </a:rPr>
              <a:t>Let’s</a:t>
            </a:r>
            <a:r>
              <a:rPr dirty="0" sz="2000" spc="70" b="1" i="1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dirty="0" sz="2000" spc="204" b="1" i="1">
                <a:solidFill>
                  <a:srgbClr val="C73032"/>
                </a:solidFill>
                <a:latin typeface="Calibri"/>
                <a:cs typeface="Calibri"/>
              </a:rPr>
              <a:t>see</a:t>
            </a:r>
            <a:r>
              <a:rPr dirty="0" sz="2000" spc="75" b="1" i="1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dirty="0" sz="2000" spc="105" b="1" i="1">
                <a:solidFill>
                  <a:srgbClr val="C73032"/>
                </a:solidFill>
                <a:latin typeface="Calibri"/>
                <a:cs typeface="Calibri"/>
              </a:rPr>
              <a:t>what</a:t>
            </a:r>
            <a:r>
              <a:rPr dirty="0" sz="2000" spc="105" b="1" i="1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dirty="0" sz="2000" spc="145" b="1" i="1">
                <a:solidFill>
                  <a:srgbClr val="C73032"/>
                </a:solidFill>
                <a:latin typeface="Calibri"/>
                <a:cs typeface="Calibri"/>
              </a:rPr>
              <a:t>we</a:t>
            </a:r>
            <a:r>
              <a:rPr dirty="0" sz="2000" spc="60" b="1" i="1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dirty="0" sz="2000" spc="150" b="1" i="1">
                <a:solidFill>
                  <a:srgbClr val="C73032"/>
                </a:solidFill>
                <a:latin typeface="Calibri"/>
                <a:cs typeface="Calibri"/>
              </a:rPr>
              <a:t>remember!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8" name="object 8" descr=""/>
          <p:cNvSpPr txBox="1"/>
          <p:nvPr/>
        </p:nvSpPr>
        <p:spPr>
          <a:xfrm>
            <a:off x="10117135" y="1088934"/>
            <a:ext cx="273685" cy="2819400"/>
          </a:xfrm>
          <a:prstGeom prst="rect">
            <a:avLst/>
          </a:prstGeom>
        </p:spPr>
        <p:txBody>
          <a:bodyPr wrap="square" lIns="0" tIns="10795" rIns="0" bIns="0" rtlCol="0" vert="vert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dirty="0" sz="1500" spc="125" b="1">
                <a:solidFill>
                  <a:srgbClr val="BB0003"/>
                </a:solidFill>
                <a:latin typeface="Calibri"/>
                <a:cs typeface="Calibri"/>
              </a:rPr>
              <a:t>The</a:t>
            </a:r>
            <a:r>
              <a:rPr dirty="0" sz="1500" spc="25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95" b="1">
                <a:solidFill>
                  <a:srgbClr val="BB0003"/>
                </a:solidFill>
                <a:latin typeface="Calibri"/>
                <a:cs typeface="Calibri"/>
              </a:rPr>
              <a:t>FAST-</a:t>
            </a:r>
            <a:r>
              <a:rPr dirty="0" sz="1500" spc="245" b="1">
                <a:solidFill>
                  <a:srgbClr val="BB0003"/>
                </a:solidFill>
                <a:latin typeface="Calibri"/>
                <a:cs typeface="Calibri"/>
              </a:rPr>
              <a:t>M</a:t>
            </a:r>
            <a:r>
              <a:rPr dirty="0" sz="1500" spc="3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110" b="1">
                <a:solidFill>
                  <a:srgbClr val="BB0003"/>
                </a:solidFill>
                <a:latin typeface="Calibri"/>
                <a:cs typeface="Calibri"/>
              </a:rPr>
              <a:t>Treatment</a:t>
            </a:r>
            <a:r>
              <a:rPr dirty="0" sz="1500" spc="3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95" b="1">
                <a:solidFill>
                  <a:srgbClr val="BB0003"/>
                </a:solidFill>
                <a:latin typeface="Calibri"/>
                <a:cs typeface="Calibri"/>
              </a:rPr>
              <a:t>Bundle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9" name="object 9" descr=""/>
          <p:cNvGrpSpPr/>
          <p:nvPr/>
        </p:nvGrpSpPr>
        <p:grpSpPr>
          <a:xfrm>
            <a:off x="383109" y="6931803"/>
            <a:ext cx="7501255" cy="337185"/>
            <a:chOff x="383109" y="6931803"/>
            <a:chExt cx="7501255" cy="337185"/>
          </a:xfrm>
        </p:grpSpPr>
        <p:pic>
          <p:nvPicPr>
            <p:cNvPr id="10" name="object 10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6562" y="6935253"/>
              <a:ext cx="329996" cy="329996"/>
            </a:xfrm>
            <a:prstGeom prst="rect">
              <a:avLst/>
            </a:prstGeom>
          </p:spPr>
        </p:pic>
        <p:sp>
          <p:nvSpPr>
            <p:cNvPr id="11" name="object 11" descr=""/>
            <p:cNvSpPr/>
            <p:nvPr/>
          </p:nvSpPr>
          <p:spPr>
            <a:xfrm>
              <a:off x="386557" y="6935251"/>
              <a:ext cx="330200" cy="330200"/>
            </a:xfrm>
            <a:custGeom>
              <a:avLst/>
              <a:gdLst/>
              <a:ahLst/>
              <a:cxnLst/>
              <a:rect l="l" t="t" r="r" b="b"/>
              <a:pathLst>
                <a:path w="330200" h="330200">
                  <a:moveTo>
                    <a:pt x="164998" y="329996"/>
                  </a:moveTo>
                  <a:lnTo>
                    <a:pt x="208860" y="324102"/>
                  </a:lnTo>
                  <a:lnTo>
                    <a:pt x="248274" y="307468"/>
                  </a:lnTo>
                  <a:lnTo>
                    <a:pt x="281668" y="281668"/>
                  </a:lnTo>
                  <a:lnTo>
                    <a:pt x="307468" y="248274"/>
                  </a:lnTo>
                  <a:lnTo>
                    <a:pt x="324102" y="208860"/>
                  </a:lnTo>
                  <a:lnTo>
                    <a:pt x="329996" y="164998"/>
                  </a:lnTo>
                  <a:lnTo>
                    <a:pt x="324102" y="121136"/>
                  </a:lnTo>
                  <a:lnTo>
                    <a:pt x="307468" y="81722"/>
                  </a:lnTo>
                  <a:lnTo>
                    <a:pt x="281668" y="48328"/>
                  </a:lnTo>
                  <a:lnTo>
                    <a:pt x="248274" y="22527"/>
                  </a:lnTo>
                  <a:lnTo>
                    <a:pt x="208860" y="5894"/>
                  </a:lnTo>
                  <a:lnTo>
                    <a:pt x="164998" y="0"/>
                  </a:lnTo>
                  <a:lnTo>
                    <a:pt x="121136" y="5894"/>
                  </a:lnTo>
                  <a:lnTo>
                    <a:pt x="81722" y="22527"/>
                  </a:lnTo>
                  <a:lnTo>
                    <a:pt x="48328" y="48328"/>
                  </a:lnTo>
                  <a:lnTo>
                    <a:pt x="22527" y="81722"/>
                  </a:lnTo>
                  <a:lnTo>
                    <a:pt x="5894" y="121136"/>
                  </a:lnTo>
                  <a:lnTo>
                    <a:pt x="0" y="164998"/>
                  </a:lnTo>
                  <a:lnTo>
                    <a:pt x="5894" y="208860"/>
                  </a:lnTo>
                  <a:lnTo>
                    <a:pt x="22527" y="248274"/>
                  </a:lnTo>
                  <a:lnTo>
                    <a:pt x="48328" y="281668"/>
                  </a:lnTo>
                  <a:lnTo>
                    <a:pt x="81722" y="307468"/>
                  </a:lnTo>
                  <a:lnTo>
                    <a:pt x="121136" y="324102"/>
                  </a:lnTo>
                  <a:lnTo>
                    <a:pt x="164998" y="329996"/>
                  </a:lnTo>
                  <a:close/>
                </a:path>
              </a:pathLst>
            </a:custGeom>
            <a:ln w="6896">
              <a:solidFill>
                <a:srgbClr val="BB0003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 descr=""/>
            <p:cNvSpPr/>
            <p:nvPr/>
          </p:nvSpPr>
          <p:spPr>
            <a:xfrm>
              <a:off x="4171500" y="7139242"/>
              <a:ext cx="3712845" cy="0"/>
            </a:xfrm>
            <a:custGeom>
              <a:avLst/>
              <a:gdLst/>
              <a:ahLst/>
              <a:cxnLst/>
              <a:rect l="l" t="t" r="r" b="b"/>
              <a:pathLst>
                <a:path w="3712845" h="0">
                  <a:moveTo>
                    <a:pt x="0" y="0"/>
                  </a:moveTo>
                  <a:lnTo>
                    <a:pt x="3712502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3" name="object 13" descr="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 descr=""/>
          <p:cNvSpPr txBox="1"/>
          <p:nvPr/>
        </p:nvSpPr>
        <p:spPr>
          <a:xfrm>
            <a:off x="10073811" y="512943"/>
            <a:ext cx="243204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55">
                <a:solidFill>
                  <a:srgbClr val="FFFFFF"/>
                </a:solidFill>
                <a:latin typeface="Calibri"/>
                <a:cs typeface="Calibri"/>
              </a:rPr>
              <a:t>24</a:t>
            </a:r>
            <a:endParaRPr sz="1500">
              <a:latin typeface="Calibri"/>
              <a:cs typeface="Calibri"/>
            </a:endParaRPr>
          </a:p>
        </p:txBody>
      </p:sp>
      <p:pic>
        <p:nvPicPr>
          <p:cNvPr id="15" name="object 15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349823" y="6920255"/>
            <a:ext cx="380212" cy="407454"/>
          </a:xfrm>
          <a:prstGeom prst="rect">
            <a:avLst/>
          </a:prstGeom>
        </p:spPr>
      </p:pic>
      <p:pic>
        <p:nvPicPr>
          <p:cNvPr id="16" name="object 16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691540" y="6904051"/>
            <a:ext cx="411556" cy="421030"/>
          </a:xfrm>
          <a:prstGeom prst="rect">
            <a:avLst/>
          </a:prstGeom>
        </p:spPr>
      </p:pic>
      <p:grpSp>
        <p:nvGrpSpPr>
          <p:cNvPr id="17" name="object 17" descr=""/>
          <p:cNvGrpSpPr/>
          <p:nvPr/>
        </p:nvGrpSpPr>
        <p:grpSpPr>
          <a:xfrm>
            <a:off x="10032246" y="6905575"/>
            <a:ext cx="328930" cy="422275"/>
            <a:chOff x="10032246" y="6905575"/>
            <a:chExt cx="328930" cy="422275"/>
          </a:xfrm>
        </p:grpSpPr>
        <p:sp>
          <p:nvSpPr>
            <p:cNvPr id="18" name="object 18" descr="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 descr="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0" name="object 20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094821" y="7052177"/>
              <a:ext cx="144016" cy="161583"/>
            </a:xfrm>
            <a:prstGeom prst="rect">
              <a:avLst/>
            </a:prstGeom>
          </p:spPr>
        </p:pic>
      </p:grpSp>
      <p:grpSp>
        <p:nvGrpSpPr>
          <p:cNvPr id="21" name="object 21" descr=""/>
          <p:cNvGrpSpPr/>
          <p:nvPr/>
        </p:nvGrpSpPr>
        <p:grpSpPr>
          <a:xfrm>
            <a:off x="7962708" y="6843054"/>
            <a:ext cx="586105" cy="586105"/>
            <a:chOff x="7962708" y="6843054"/>
            <a:chExt cx="586105" cy="586105"/>
          </a:xfrm>
        </p:grpSpPr>
        <p:sp>
          <p:nvSpPr>
            <p:cNvPr id="22" name="object 22" descr="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3" name="object 23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</p:grpSp>
      <p:sp>
        <p:nvSpPr>
          <p:cNvPr id="24" name="object 24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pc="55"/>
              <a:t>Module</a:t>
            </a:r>
            <a:r>
              <a:rPr dirty="0" spc="80"/>
              <a:t> </a:t>
            </a:r>
            <a:r>
              <a:rPr dirty="0"/>
              <a:t>3b:</a:t>
            </a:r>
            <a:r>
              <a:rPr dirty="0" spc="85"/>
              <a:t> </a:t>
            </a:r>
            <a:r>
              <a:rPr dirty="0" spc="70"/>
              <a:t>The</a:t>
            </a:r>
            <a:r>
              <a:rPr dirty="0" spc="80"/>
              <a:t> </a:t>
            </a:r>
            <a:r>
              <a:rPr dirty="0" spc="60"/>
              <a:t>FAST-</a:t>
            </a:r>
            <a:r>
              <a:rPr dirty="0" spc="175"/>
              <a:t>M</a:t>
            </a:r>
            <a:r>
              <a:rPr dirty="0" spc="85"/>
              <a:t> </a:t>
            </a:r>
            <a:r>
              <a:rPr dirty="0" spc="60"/>
              <a:t>Treatment</a:t>
            </a:r>
            <a:r>
              <a:rPr dirty="0" spc="80"/>
              <a:t> </a:t>
            </a:r>
            <a:r>
              <a:rPr dirty="0" spc="50"/>
              <a:t>Bundle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512632" y="5810584"/>
            <a:ext cx="578983" cy="404849"/>
          </a:xfrm>
          <a:prstGeom prst="rect">
            <a:avLst/>
          </a:prstGeom>
        </p:spPr>
      </p:pic>
      <p:pic>
        <p:nvPicPr>
          <p:cNvPr id="3" name="object 3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858597" y="5764916"/>
            <a:ext cx="408763" cy="436676"/>
          </a:xfrm>
          <a:prstGeom prst="rect">
            <a:avLst/>
          </a:prstGeom>
        </p:spPr>
      </p:pic>
      <p:pic>
        <p:nvPicPr>
          <p:cNvPr id="4" name="object 4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436479" y="5814590"/>
            <a:ext cx="377256" cy="437483"/>
          </a:xfrm>
          <a:prstGeom prst="rect">
            <a:avLst/>
          </a:prstGeom>
        </p:spPr>
      </p:pic>
      <p:pic>
        <p:nvPicPr>
          <p:cNvPr id="5" name="object 5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16571" y="5770923"/>
            <a:ext cx="362368" cy="475037"/>
          </a:xfrm>
          <a:prstGeom prst="rect">
            <a:avLst/>
          </a:prstGeom>
        </p:spPr>
      </p:pic>
      <p:pic>
        <p:nvPicPr>
          <p:cNvPr id="6" name="object 6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667961" y="5775162"/>
            <a:ext cx="403164" cy="432051"/>
          </a:xfrm>
          <a:prstGeom prst="rect">
            <a:avLst/>
          </a:prstGeom>
        </p:spPr>
      </p:pic>
      <p:pic>
        <p:nvPicPr>
          <p:cNvPr id="7" name="object 7" descr="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968365" y="5775403"/>
            <a:ext cx="451840" cy="463270"/>
          </a:xfrm>
          <a:prstGeom prst="rect">
            <a:avLst/>
          </a:prstGeom>
        </p:spPr>
      </p:pic>
      <p:grpSp>
        <p:nvGrpSpPr>
          <p:cNvPr id="8" name="object 8" descr=""/>
          <p:cNvGrpSpPr/>
          <p:nvPr/>
        </p:nvGrpSpPr>
        <p:grpSpPr>
          <a:xfrm>
            <a:off x="6777075" y="5829731"/>
            <a:ext cx="450850" cy="389255"/>
            <a:chOff x="6777075" y="5829731"/>
            <a:chExt cx="450850" cy="389255"/>
          </a:xfrm>
        </p:grpSpPr>
        <p:pic>
          <p:nvPicPr>
            <p:cNvPr id="9" name="object 9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791899" y="5844798"/>
              <a:ext cx="130451" cy="268187"/>
            </a:xfrm>
            <a:prstGeom prst="rect">
              <a:avLst/>
            </a:prstGeom>
          </p:spPr>
        </p:pic>
        <p:pic>
          <p:nvPicPr>
            <p:cNvPr id="10" name="object 10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921639" y="5829731"/>
              <a:ext cx="306260" cy="341007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777075" y="6121311"/>
              <a:ext cx="450824" cy="97434"/>
            </a:xfrm>
            <a:prstGeom prst="rect">
              <a:avLst/>
            </a:prstGeom>
          </p:spPr>
        </p:pic>
      </p:grpSp>
      <p:pic>
        <p:nvPicPr>
          <p:cNvPr id="12" name="object 12" descr="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6179816" y="5838415"/>
            <a:ext cx="459991" cy="412586"/>
          </a:xfrm>
          <a:prstGeom prst="rect">
            <a:avLst/>
          </a:prstGeom>
        </p:spPr>
      </p:pic>
      <p:sp>
        <p:nvSpPr>
          <p:cNvPr id="13" name="object 13" descr=""/>
          <p:cNvSpPr/>
          <p:nvPr/>
        </p:nvSpPr>
        <p:spPr>
          <a:xfrm>
            <a:off x="6697984" y="5831869"/>
            <a:ext cx="0" cy="420370"/>
          </a:xfrm>
          <a:custGeom>
            <a:avLst/>
            <a:gdLst/>
            <a:ahLst/>
            <a:cxnLst/>
            <a:rect l="l" t="t" r="r" b="b"/>
            <a:pathLst>
              <a:path w="0" h="420370">
                <a:moveTo>
                  <a:pt x="0" y="0"/>
                </a:moveTo>
                <a:lnTo>
                  <a:pt x="0" y="420204"/>
                </a:lnTo>
              </a:path>
            </a:pathLst>
          </a:custGeom>
          <a:ln w="4267">
            <a:solidFill>
              <a:srgbClr val="231F2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 descr=""/>
          <p:cNvSpPr/>
          <p:nvPr/>
        </p:nvSpPr>
        <p:spPr>
          <a:xfrm>
            <a:off x="9205011" y="5814618"/>
            <a:ext cx="401320" cy="401320"/>
          </a:xfrm>
          <a:custGeom>
            <a:avLst/>
            <a:gdLst/>
            <a:ahLst/>
            <a:cxnLst/>
            <a:rect l="l" t="t" r="r" b="b"/>
            <a:pathLst>
              <a:path w="401320" h="401320">
                <a:moveTo>
                  <a:pt x="400964" y="0"/>
                </a:moveTo>
                <a:lnTo>
                  <a:pt x="0" y="0"/>
                </a:lnTo>
                <a:lnTo>
                  <a:pt x="0" y="400964"/>
                </a:lnTo>
                <a:lnTo>
                  <a:pt x="400964" y="400964"/>
                </a:lnTo>
                <a:lnTo>
                  <a:pt x="400964" y="346900"/>
                </a:lnTo>
                <a:lnTo>
                  <a:pt x="133515" y="346900"/>
                </a:lnTo>
                <a:lnTo>
                  <a:pt x="128136" y="346036"/>
                </a:lnTo>
                <a:lnTo>
                  <a:pt x="72212" y="346036"/>
                </a:lnTo>
                <a:lnTo>
                  <a:pt x="61645" y="311327"/>
                </a:lnTo>
                <a:lnTo>
                  <a:pt x="124129" y="311327"/>
                </a:lnTo>
                <a:lnTo>
                  <a:pt x="125425" y="310464"/>
                </a:lnTo>
                <a:lnTo>
                  <a:pt x="150647" y="310464"/>
                </a:lnTo>
                <a:lnTo>
                  <a:pt x="150647" y="298297"/>
                </a:lnTo>
                <a:lnTo>
                  <a:pt x="400964" y="298297"/>
                </a:lnTo>
                <a:lnTo>
                  <a:pt x="400964" y="266357"/>
                </a:lnTo>
                <a:lnTo>
                  <a:pt x="173570" y="266357"/>
                </a:lnTo>
                <a:lnTo>
                  <a:pt x="140598" y="256707"/>
                </a:lnTo>
                <a:lnTo>
                  <a:pt x="104155" y="234402"/>
                </a:lnTo>
                <a:lnTo>
                  <a:pt x="61391" y="75717"/>
                </a:lnTo>
                <a:lnTo>
                  <a:pt x="121564" y="68719"/>
                </a:lnTo>
                <a:lnTo>
                  <a:pt x="400964" y="68719"/>
                </a:lnTo>
                <a:lnTo>
                  <a:pt x="400964" y="0"/>
                </a:lnTo>
                <a:close/>
              </a:path>
              <a:path w="401320" h="401320">
                <a:moveTo>
                  <a:pt x="150647" y="337185"/>
                </a:moveTo>
                <a:lnTo>
                  <a:pt x="147688" y="343814"/>
                </a:lnTo>
                <a:lnTo>
                  <a:pt x="140957" y="346900"/>
                </a:lnTo>
                <a:lnTo>
                  <a:pt x="188404" y="346900"/>
                </a:lnTo>
                <a:lnTo>
                  <a:pt x="187139" y="346036"/>
                </a:lnTo>
                <a:lnTo>
                  <a:pt x="150647" y="346036"/>
                </a:lnTo>
                <a:lnTo>
                  <a:pt x="150647" y="337185"/>
                </a:lnTo>
                <a:close/>
              </a:path>
              <a:path w="401320" h="401320">
                <a:moveTo>
                  <a:pt x="214655" y="335749"/>
                </a:moveTo>
                <a:lnTo>
                  <a:pt x="212217" y="342950"/>
                </a:lnTo>
                <a:lnTo>
                  <a:pt x="205663" y="346900"/>
                </a:lnTo>
                <a:lnTo>
                  <a:pt x="222503" y="346900"/>
                </a:lnTo>
                <a:lnTo>
                  <a:pt x="216903" y="342138"/>
                </a:lnTo>
                <a:lnTo>
                  <a:pt x="214655" y="335749"/>
                </a:lnTo>
                <a:close/>
              </a:path>
              <a:path w="401320" h="401320">
                <a:moveTo>
                  <a:pt x="250418" y="328650"/>
                </a:moveTo>
                <a:lnTo>
                  <a:pt x="249322" y="335563"/>
                </a:lnTo>
                <a:lnTo>
                  <a:pt x="245957" y="341385"/>
                </a:lnTo>
                <a:lnTo>
                  <a:pt x="240206" y="345402"/>
                </a:lnTo>
                <a:lnTo>
                  <a:pt x="231952" y="346900"/>
                </a:lnTo>
                <a:lnTo>
                  <a:pt x="315531" y="346900"/>
                </a:lnTo>
                <a:lnTo>
                  <a:pt x="314199" y="346036"/>
                </a:lnTo>
                <a:lnTo>
                  <a:pt x="250418" y="346036"/>
                </a:lnTo>
                <a:lnTo>
                  <a:pt x="250418" y="328650"/>
                </a:lnTo>
                <a:close/>
              </a:path>
              <a:path w="401320" h="401320">
                <a:moveTo>
                  <a:pt x="400964" y="336130"/>
                </a:moveTo>
                <a:lnTo>
                  <a:pt x="342112" y="336130"/>
                </a:lnTo>
                <a:lnTo>
                  <a:pt x="339432" y="343496"/>
                </a:lnTo>
                <a:lnTo>
                  <a:pt x="332384" y="346900"/>
                </a:lnTo>
                <a:lnTo>
                  <a:pt x="400964" y="346900"/>
                </a:lnTo>
                <a:lnTo>
                  <a:pt x="400964" y="336130"/>
                </a:lnTo>
                <a:close/>
              </a:path>
              <a:path w="401320" h="401320">
                <a:moveTo>
                  <a:pt x="90614" y="324573"/>
                </a:moveTo>
                <a:lnTo>
                  <a:pt x="90424" y="324573"/>
                </a:lnTo>
                <a:lnTo>
                  <a:pt x="85331" y="346036"/>
                </a:lnTo>
                <a:lnTo>
                  <a:pt x="95567" y="346036"/>
                </a:lnTo>
                <a:lnTo>
                  <a:pt x="90614" y="324573"/>
                </a:lnTo>
                <a:close/>
              </a:path>
              <a:path w="401320" h="401320">
                <a:moveTo>
                  <a:pt x="114922" y="325983"/>
                </a:moveTo>
                <a:lnTo>
                  <a:pt x="108699" y="346036"/>
                </a:lnTo>
                <a:lnTo>
                  <a:pt x="128136" y="346036"/>
                </a:lnTo>
                <a:lnTo>
                  <a:pt x="126013" y="345695"/>
                </a:lnTo>
                <a:lnTo>
                  <a:pt x="120059" y="342179"/>
                </a:lnTo>
                <a:lnTo>
                  <a:pt x="116134" y="336495"/>
                </a:lnTo>
                <a:lnTo>
                  <a:pt x="114719" y="328790"/>
                </a:lnTo>
                <a:lnTo>
                  <a:pt x="114795" y="326898"/>
                </a:lnTo>
                <a:lnTo>
                  <a:pt x="114922" y="325983"/>
                </a:lnTo>
                <a:close/>
              </a:path>
              <a:path w="401320" h="401320">
                <a:moveTo>
                  <a:pt x="167106" y="298297"/>
                </a:moveTo>
                <a:lnTo>
                  <a:pt x="163360" y="298297"/>
                </a:lnTo>
                <a:lnTo>
                  <a:pt x="163360" y="346036"/>
                </a:lnTo>
                <a:lnTo>
                  <a:pt x="167106" y="346036"/>
                </a:lnTo>
                <a:lnTo>
                  <a:pt x="167106" y="298297"/>
                </a:lnTo>
                <a:close/>
              </a:path>
              <a:path w="401320" h="401320">
                <a:moveTo>
                  <a:pt x="179844" y="332943"/>
                </a:moveTo>
                <a:lnTo>
                  <a:pt x="179844" y="346036"/>
                </a:lnTo>
                <a:lnTo>
                  <a:pt x="187139" y="346036"/>
                </a:lnTo>
                <a:lnTo>
                  <a:pt x="181442" y="342138"/>
                </a:lnTo>
                <a:lnTo>
                  <a:pt x="179844" y="332943"/>
                </a:lnTo>
                <a:close/>
              </a:path>
              <a:path w="401320" h="401320">
                <a:moveTo>
                  <a:pt x="271767" y="320827"/>
                </a:moveTo>
                <a:lnTo>
                  <a:pt x="264261" y="320827"/>
                </a:lnTo>
                <a:lnTo>
                  <a:pt x="263156" y="323570"/>
                </a:lnTo>
                <a:lnTo>
                  <a:pt x="263156" y="346036"/>
                </a:lnTo>
                <a:lnTo>
                  <a:pt x="272021" y="346036"/>
                </a:lnTo>
                <a:lnTo>
                  <a:pt x="271897" y="322440"/>
                </a:lnTo>
                <a:lnTo>
                  <a:pt x="271767" y="320827"/>
                </a:lnTo>
                <a:close/>
              </a:path>
              <a:path w="401320" h="401320">
                <a:moveTo>
                  <a:pt x="293357" y="320827"/>
                </a:moveTo>
                <a:lnTo>
                  <a:pt x="285927" y="320827"/>
                </a:lnTo>
                <a:lnTo>
                  <a:pt x="284822" y="323570"/>
                </a:lnTo>
                <a:lnTo>
                  <a:pt x="284822" y="346036"/>
                </a:lnTo>
                <a:lnTo>
                  <a:pt x="293687" y="346036"/>
                </a:lnTo>
                <a:lnTo>
                  <a:pt x="293646" y="323570"/>
                </a:lnTo>
                <a:lnTo>
                  <a:pt x="293357" y="320827"/>
                </a:lnTo>
                <a:close/>
              </a:path>
              <a:path w="401320" h="401320">
                <a:moveTo>
                  <a:pt x="306425" y="334162"/>
                </a:moveTo>
                <a:lnTo>
                  <a:pt x="306425" y="346036"/>
                </a:lnTo>
                <a:lnTo>
                  <a:pt x="314199" y="346036"/>
                </a:lnTo>
                <a:lnTo>
                  <a:pt x="308521" y="342353"/>
                </a:lnTo>
                <a:lnTo>
                  <a:pt x="306425" y="334162"/>
                </a:lnTo>
                <a:close/>
              </a:path>
              <a:path w="401320" h="401320">
                <a:moveTo>
                  <a:pt x="150647" y="331584"/>
                </a:moveTo>
                <a:lnTo>
                  <a:pt x="126860" y="331584"/>
                </a:lnTo>
                <a:lnTo>
                  <a:pt x="127153" y="335127"/>
                </a:lnTo>
                <a:lnTo>
                  <a:pt x="127223" y="335749"/>
                </a:lnTo>
                <a:lnTo>
                  <a:pt x="129476" y="338607"/>
                </a:lnTo>
                <a:lnTo>
                  <a:pt x="135724" y="338607"/>
                </a:lnTo>
                <a:lnTo>
                  <a:pt x="138074" y="337807"/>
                </a:lnTo>
                <a:lnTo>
                  <a:pt x="139179" y="336130"/>
                </a:lnTo>
                <a:lnTo>
                  <a:pt x="150647" y="336130"/>
                </a:lnTo>
                <a:lnTo>
                  <a:pt x="150647" y="331584"/>
                </a:lnTo>
                <a:close/>
              </a:path>
              <a:path w="401320" h="401320">
                <a:moveTo>
                  <a:pt x="400964" y="310464"/>
                </a:moveTo>
                <a:lnTo>
                  <a:pt x="323964" y="310464"/>
                </a:lnTo>
                <a:lnTo>
                  <a:pt x="332419" y="311874"/>
                </a:lnTo>
                <a:lnTo>
                  <a:pt x="338243" y="315947"/>
                </a:lnTo>
                <a:lnTo>
                  <a:pt x="341739" y="322615"/>
                </a:lnTo>
                <a:lnTo>
                  <a:pt x="342887" y="331584"/>
                </a:lnTo>
                <a:lnTo>
                  <a:pt x="317893" y="331584"/>
                </a:lnTo>
                <a:lnTo>
                  <a:pt x="318176" y="335127"/>
                </a:lnTo>
                <a:lnTo>
                  <a:pt x="318243" y="335749"/>
                </a:lnTo>
                <a:lnTo>
                  <a:pt x="320497" y="338607"/>
                </a:lnTo>
                <a:lnTo>
                  <a:pt x="326771" y="338607"/>
                </a:lnTo>
                <a:lnTo>
                  <a:pt x="329120" y="337807"/>
                </a:lnTo>
                <a:lnTo>
                  <a:pt x="330212" y="336130"/>
                </a:lnTo>
                <a:lnTo>
                  <a:pt x="400964" y="336130"/>
                </a:lnTo>
                <a:lnTo>
                  <a:pt x="400964" y="310464"/>
                </a:lnTo>
                <a:close/>
              </a:path>
              <a:path w="401320" h="401320">
                <a:moveTo>
                  <a:pt x="201117" y="319887"/>
                </a:moveTo>
                <a:lnTo>
                  <a:pt x="193268" y="319887"/>
                </a:lnTo>
                <a:lnTo>
                  <a:pt x="192347" y="323964"/>
                </a:lnTo>
                <a:lnTo>
                  <a:pt x="192227" y="334264"/>
                </a:lnTo>
                <a:lnTo>
                  <a:pt x="193725" y="337477"/>
                </a:lnTo>
                <a:lnTo>
                  <a:pt x="201168" y="337477"/>
                </a:lnTo>
                <a:lnTo>
                  <a:pt x="202920" y="335127"/>
                </a:lnTo>
                <a:lnTo>
                  <a:pt x="203250" y="332308"/>
                </a:lnTo>
                <a:lnTo>
                  <a:pt x="213779" y="332308"/>
                </a:lnTo>
                <a:lnTo>
                  <a:pt x="213575" y="331114"/>
                </a:lnTo>
                <a:lnTo>
                  <a:pt x="213628" y="325983"/>
                </a:lnTo>
                <a:lnTo>
                  <a:pt x="213715" y="325374"/>
                </a:lnTo>
                <a:lnTo>
                  <a:pt x="202920" y="325374"/>
                </a:lnTo>
                <a:lnTo>
                  <a:pt x="202920" y="321894"/>
                </a:lnTo>
                <a:lnTo>
                  <a:pt x="201117" y="319887"/>
                </a:lnTo>
                <a:close/>
              </a:path>
              <a:path w="401320" h="401320">
                <a:moveTo>
                  <a:pt x="236969" y="319887"/>
                </a:moveTo>
                <a:lnTo>
                  <a:pt x="226936" y="319887"/>
                </a:lnTo>
                <a:lnTo>
                  <a:pt x="226404" y="323570"/>
                </a:lnTo>
                <a:lnTo>
                  <a:pt x="226291" y="332943"/>
                </a:lnTo>
                <a:lnTo>
                  <a:pt x="226936" y="337477"/>
                </a:lnTo>
                <a:lnTo>
                  <a:pt x="236969" y="337477"/>
                </a:lnTo>
                <a:lnTo>
                  <a:pt x="237613" y="332943"/>
                </a:lnTo>
                <a:lnTo>
                  <a:pt x="237500" y="323570"/>
                </a:lnTo>
                <a:lnTo>
                  <a:pt x="236969" y="319887"/>
                </a:lnTo>
                <a:close/>
              </a:path>
              <a:path w="401320" h="401320">
                <a:moveTo>
                  <a:pt x="84556" y="311327"/>
                </a:moveTo>
                <a:lnTo>
                  <a:pt x="74955" y="311327"/>
                </a:lnTo>
                <a:lnTo>
                  <a:pt x="80048" y="332917"/>
                </a:lnTo>
                <a:lnTo>
                  <a:pt x="80238" y="332917"/>
                </a:lnTo>
                <a:lnTo>
                  <a:pt x="84556" y="311327"/>
                </a:lnTo>
                <a:close/>
              </a:path>
              <a:path w="401320" h="401320">
                <a:moveTo>
                  <a:pt x="106146" y="311327"/>
                </a:moveTo>
                <a:lnTo>
                  <a:pt x="96558" y="311327"/>
                </a:lnTo>
                <a:lnTo>
                  <a:pt x="101130" y="332917"/>
                </a:lnTo>
                <a:lnTo>
                  <a:pt x="101396" y="332917"/>
                </a:lnTo>
                <a:lnTo>
                  <a:pt x="106146" y="311327"/>
                </a:lnTo>
                <a:close/>
              </a:path>
              <a:path w="401320" h="401320">
                <a:moveTo>
                  <a:pt x="269417" y="310464"/>
                </a:moveTo>
                <a:lnTo>
                  <a:pt x="231952" y="310464"/>
                </a:lnTo>
                <a:lnTo>
                  <a:pt x="240206" y="311952"/>
                </a:lnTo>
                <a:lnTo>
                  <a:pt x="245957" y="315947"/>
                </a:lnTo>
                <a:lnTo>
                  <a:pt x="249282" y="321678"/>
                </a:lnTo>
                <a:lnTo>
                  <a:pt x="249346" y="321894"/>
                </a:lnTo>
                <a:lnTo>
                  <a:pt x="250418" y="328650"/>
                </a:lnTo>
                <a:lnTo>
                  <a:pt x="250418" y="311327"/>
                </a:lnTo>
                <a:lnTo>
                  <a:pt x="267199" y="311327"/>
                </a:lnTo>
                <a:lnTo>
                  <a:pt x="269417" y="310464"/>
                </a:lnTo>
                <a:close/>
              </a:path>
              <a:path w="401320" h="401320">
                <a:moveTo>
                  <a:pt x="137236" y="318744"/>
                </a:moveTo>
                <a:lnTo>
                  <a:pt x="129857" y="318744"/>
                </a:lnTo>
                <a:lnTo>
                  <a:pt x="127571" y="320878"/>
                </a:lnTo>
                <a:lnTo>
                  <a:pt x="126923" y="324904"/>
                </a:lnTo>
                <a:lnTo>
                  <a:pt x="139649" y="324904"/>
                </a:lnTo>
                <a:lnTo>
                  <a:pt x="139649" y="321424"/>
                </a:lnTo>
                <a:lnTo>
                  <a:pt x="137236" y="318744"/>
                </a:lnTo>
                <a:close/>
              </a:path>
              <a:path w="401320" h="401320">
                <a:moveTo>
                  <a:pt x="328269" y="318744"/>
                </a:moveTo>
                <a:lnTo>
                  <a:pt x="320903" y="318744"/>
                </a:lnTo>
                <a:lnTo>
                  <a:pt x="318604" y="320878"/>
                </a:lnTo>
                <a:lnTo>
                  <a:pt x="317957" y="324904"/>
                </a:lnTo>
                <a:lnTo>
                  <a:pt x="330669" y="324904"/>
                </a:lnTo>
                <a:lnTo>
                  <a:pt x="330669" y="321424"/>
                </a:lnTo>
                <a:lnTo>
                  <a:pt x="328269" y="318744"/>
                </a:lnTo>
                <a:close/>
              </a:path>
              <a:path w="401320" h="401320">
                <a:moveTo>
                  <a:pt x="400964" y="298297"/>
                </a:moveTo>
                <a:lnTo>
                  <a:pt x="179844" y="298297"/>
                </a:lnTo>
                <a:lnTo>
                  <a:pt x="179844" y="324840"/>
                </a:lnTo>
                <a:lnTo>
                  <a:pt x="181380" y="316547"/>
                </a:lnTo>
                <a:lnTo>
                  <a:pt x="181502" y="316039"/>
                </a:lnTo>
                <a:lnTo>
                  <a:pt x="188645" y="310464"/>
                </a:lnTo>
                <a:lnTo>
                  <a:pt x="400964" y="310464"/>
                </a:lnTo>
                <a:lnTo>
                  <a:pt x="400964" y="298297"/>
                </a:lnTo>
                <a:close/>
              </a:path>
              <a:path w="401320" h="401320">
                <a:moveTo>
                  <a:pt x="314883" y="310464"/>
                </a:moveTo>
                <a:lnTo>
                  <a:pt x="303491" y="310464"/>
                </a:lnTo>
                <a:lnTo>
                  <a:pt x="306425" y="316547"/>
                </a:lnTo>
                <a:lnTo>
                  <a:pt x="306425" y="323646"/>
                </a:lnTo>
                <a:lnTo>
                  <a:pt x="308412" y="316064"/>
                </a:lnTo>
                <a:lnTo>
                  <a:pt x="314883" y="310464"/>
                </a:lnTo>
                <a:close/>
              </a:path>
              <a:path w="401320" h="401320">
                <a:moveTo>
                  <a:pt x="150647" y="310464"/>
                </a:moveTo>
                <a:lnTo>
                  <a:pt x="142646" y="310464"/>
                </a:lnTo>
                <a:lnTo>
                  <a:pt x="148336" y="314718"/>
                </a:lnTo>
                <a:lnTo>
                  <a:pt x="150647" y="322440"/>
                </a:lnTo>
                <a:lnTo>
                  <a:pt x="150647" y="310464"/>
                </a:lnTo>
                <a:close/>
              </a:path>
              <a:path w="401320" h="401320">
                <a:moveTo>
                  <a:pt x="222453" y="310464"/>
                </a:moveTo>
                <a:lnTo>
                  <a:pt x="205600" y="310464"/>
                </a:lnTo>
                <a:lnTo>
                  <a:pt x="212737" y="313867"/>
                </a:lnTo>
                <a:lnTo>
                  <a:pt x="214604" y="321678"/>
                </a:lnTo>
                <a:lnTo>
                  <a:pt x="216839" y="315239"/>
                </a:lnTo>
                <a:lnTo>
                  <a:pt x="222453" y="310464"/>
                </a:lnTo>
                <a:close/>
              </a:path>
              <a:path w="401320" h="401320">
                <a:moveTo>
                  <a:pt x="124129" y="311327"/>
                </a:moveTo>
                <a:lnTo>
                  <a:pt x="119468" y="311327"/>
                </a:lnTo>
                <a:lnTo>
                  <a:pt x="116814" y="319874"/>
                </a:lnTo>
                <a:lnTo>
                  <a:pt x="119710" y="314274"/>
                </a:lnTo>
                <a:lnTo>
                  <a:pt x="124129" y="311327"/>
                </a:lnTo>
                <a:close/>
              </a:path>
              <a:path w="401320" h="401320">
                <a:moveTo>
                  <a:pt x="267199" y="311327"/>
                </a:moveTo>
                <a:lnTo>
                  <a:pt x="262750" y="311327"/>
                </a:lnTo>
                <a:lnTo>
                  <a:pt x="262750" y="316014"/>
                </a:lnTo>
                <a:lnTo>
                  <a:pt x="262953" y="316014"/>
                </a:lnTo>
                <a:lnTo>
                  <a:pt x="265633" y="311937"/>
                </a:lnTo>
                <a:lnTo>
                  <a:pt x="267199" y="311327"/>
                </a:lnTo>
                <a:close/>
              </a:path>
              <a:path w="401320" h="401320">
                <a:moveTo>
                  <a:pt x="289852" y="310464"/>
                </a:moveTo>
                <a:lnTo>
                  <a:pt x="277698" y="310464"/>
                </a:lnTo>
                <a:lnTo>
                  <a:pt x="281622" y="312394"/>
                </a:lnTo>
                <a:lnTo>
                  <a:pt x="283248" y="316014"/>
                </a:lnTo>
                <a:lnTo>
                  <a:pt x="283502" y="315747"/>
                </a:lnTo>
                <a:lnTo>
                  <a:pt x="283881" y="315239"/>
                </a:lnTo>
                <a:lnTo>
                  <a:pt x="284492" y="314604"/>
                </a:lnTo>
                <a:lnTo>
                  <a:pt x="284619" y="314401"/>
                </a:lnTo>
                <a:lnTo>
                  <a:pt x="285000" y="313994"/>
                </a:lnTo>
                <a:lnTo>
                  <a:pt x="286766" y="312267"/>
                </a:lnTo>
                <a:lnTo>
                  <a:pt x="289852" y="310464"/>
                </a:lnTo>
                <a:close/>
              </a:path>
              <a:path w="401320" h="401320">
                <a:moveTo>
                  <a:pt x="200444" y="164160"/>
                </a:moveTo>
                <a:lnTo>
                  <a:pt x="173570" y="266357"/>
                </a:lnTo>
                <a:lnTo>
                  <a:pt x="289344" y="266357"/>
                </a:lnTo>
                <a:lnTo>
                  <a:pt x="244970" y="253212"/>
                </a:lnTo>
                <a:lnTo>
                  <a:pt x="234709" y="249080"/>
                </a:lnTo>
                <a:lnTo>
                  <a:pt x="210996" y="203761"/>
                </a:lnTo>
                <a:lnTo>
                  <a:pt x="206168" y="185763"/>
                </a:lnTo>
                <a:lnTo>
                  <a:pt x="200444" y="164160"/>
                </a:lnTo>
                <a:close/>
              </a:path>
              <a:path w="401320" h="401320">
                <a:moveTo>
                  <a:pt x="400964" y="68719"/>
                </a:moveTo>
                <a:lnTo>
                  <a:pt x="279323" y="68719"/>
                </a:lnTo>
                <a:lnTo>
                  <a:pt x="339572" y="75349"/>
                </a:lnTo>
                <a:lnTo>
                  <a:pt x="289344" y="266357"/>
                </a:lnTo>
                <a:lnTo>
                  <a:pt x="400964" y="266357"/>
                </a:lnTo>
                <a:lnTo>
                  <a:pt x="400964" y="68719"/>
                </a:lnTo>
                <a:close/>
              </a:path>
              <a:path w="401320" h="401320">
                <a:moveTo>
                  <a:pt x="175209" y="68719"/>
                </a:moveTo>
                <a:lnTo>
                  <a:pt x="121564" y="68719"/>
                </a:lnTo>
                <a:lnTo>
                  <a:pt x="148386" y="170637"/>
                </a:lnTo>
                <a:lnTo>
                  <a:pt x="175209" y="68719"/>
                </a:lnTo>
                <a:close/>
              </a:path>
              <a:path w="401320" h="401320">
                <a:moveTo>
                  <a:pt x="279323" y="68719"/>
                </a:moveTo>
                <a:lnTo>
                  <a:pt x="175336" y="68719"/>
                </a:lnTo>
                <a:lnTo>
                  <a:pt x="202679" y="68732"/>
                </a:lnTo>
                <a:lnTo>
                  <a:pt x="212762" y="70086"/>
                </a:lnTo>
                <a:lnTo>
                  <a:pt x="238701" y="118294"/>
                </a:lnTo>
                <a:lnTo>
                  <a:pt x="252514" y="170561"/>
                </a:lnTo>
                <a:lnTo>
                  <a:pt x="279323" y="6871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5" name="object 15" descr="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0" y="12"/>
            <a:ext cx="3635743" cy="7559992"/>
          </a:xfrm>
          <a:prstGeom prst="rect">
            <a:avLst/>
          </a:prstGeom>
        </p:spPr>
      </p:pic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3992246" y="1870550"/>
            <a:ext cx="3663950" cy="33020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spc="155">
                <a:solidFill>
                  <a:srgbClr val="BB0003"/>
                </a:solidFill>
              </a:rPr>
              <a:t>Questions</a:t>
            </a:r>
            <a:r>
              <a:rPr dirty="0" sz="2000" spc="45">
                <a:solidFill>
                  <a:srgbClr val="BB0003"/>
                </a:solidFill>
              </a:rPr>
              <a:t> </a:t>
            </a:r>
            <a:r>
              <a:rPr dirty="0" sz="2000" spc="155">
                <a:solidFill>
                  <a:srgbClr val="BB0003"/>
                </a:solidFill>
              </a:rPr>
              <a:t>about</a:t>
            </a:r>
            <a:r>
              <a:rPr dirty="0" sz="2000" spc="45">
                <a:solidFill>
                  <a:srgbClr val="BB0003"/>
                </a:solidFill>
              </a:rPr>
              <a:t> </a:t>
            </a:r>
            <a:r>
              <a:rPr dirty="0" sz="2000" spc="140">
                <a:solidFill>
                  <a:srgbClr val="BB0003"/>
                </a:solidFill>
              </a:rPr>
              <a:t>APT-</a:t>
            </a:r>
            <a:r>
              <a:rPr dirty="0" sz="2000" spc="204">
                <a:solidFill>
                  <a:srgbClr val="BB0003"/>
                </a:solidFill>
              </a:rPr>
              <a:t>Sepsis?</a:t>
            </a:r>
            <a:endParaRPr sz="2000"/>
          </a:p>
        </p:txBody>
      </p:sp>
      <p:sp>
        <p:nvSpPr>
          <p:cNvPr id="17" name="object 17" descr="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31900"/>
              </a:lnSpc>
              <a:spcBef>
                <a:spcPts val="100"/>
              </a:spcBef>
            </a:pPr>
            <a:r>
              <a:rPr dirty="0" spc="65"/>
              <a:t>Please</a:t>
            </a:r>
            <a:r>
              <a:rPr dirty="0" spc="55"/>
              <a:t> </a:t>
            </a:r>
            <a:r>
              <a:rPr dirty="0" spc="90"/>
              <a:t>contact</a:t>
            </a:r>
            <a:r>
              <a:rPr dirty="0" spc="60"/>
              <a:t> </a:t>
            </a:r>
            <a:r>
              <a:rPr dirty="0" spc="50"/>
              <a:t>your</a:t>
            </a:r>
            <a:r>
              <a:rPr dirty="0" spc="60"/>
              <a:t> </a:t>
            </a:r>
            <a:r>
              <a:rPr dirty="0" spc="55"/>
              <a:t>local</a:t>
            </a:r>
            <a:r>
              <a:rPr dirty="0" spc="60"/>
              <a:t> central </a:t>
            </a:r>
            <a:r>
              <a:rPr dirty="0" spc="65"/>
              <a:t>APT-</a:t>
            </a:r>
            <a:r>
              <a:rPr dirty="0" spc="125"/>
              <a:t>Sepsis</a:t>
            </a:r>
            <a:r>
              <a:rPr dirty="0" spc="60"/>
              <a:t> </a:t>
            </a:r>
            <a:r>
              <a:rPr dirty="0" spc="80"/>
              <a:t>hub</a:t>
            </a:r>
            <a:r>
              <a:rPr dirty="0" spc="60"/>
              <a:t> </a:t>
            </a:r>
            <a:r>
              <a:rPr dirty="0" spc="75"/>
              <a:t>team</a:t>
            </a:r>
            <a:r>
              <a:rPr dirty="0" spc="60"/>
              <a:t> </a:t>
            </a:r>
            <a:r>
              <a:rPr dirty="0"/>
              <a:t>if</a:t>
            </a:r>
            <a:r>
              <a:rPr dirty="0" spc="60"/>
              <a:t> </a:t>
            </a:r>
            <a:r>
              <a:rPr dirty="0" spc="65"/>
              <a:t>you</a:t>
            </a:r>
            <a:r>
              <a:rPr dirty="0" spc="60"/>
              <a:t> </a:t>
            </a:r>
            <a:r>
              <a:rPr dirty="0" spc="40"/>
              <a:t>have </a:t>
            </a:r>
            <a:r>
              <a:rPr dirty="0" spc="80"/>
              <a:t>any</a:t>
            </a:r>
            <a:r>
              <a:rPr dirty="0" spc="60"/>
              <a:t> </a:t>
            </a:r>
            <a:r>
              <a:rPr dirty="0" spc="75"/>
              <a:t>questions</a:t>
            </a:r>
            <a:r>
              <a:rPr dirty="0" spc="65"/>
              <a:t> </a:t>
            </a:r>
            <a:r>
              <a:rPr dirty="0"/>
              <a:t>or</a:t>
            </a:r>
            <a:r>
              <a:rPr dirty="0" spc="65"/>
              <a:t> </a:t>
            </a:r>
            <a:r>
              <a:rPr dirty="0" spc="75"/>
              <a:t>suggestions</a:t>
            </a:r>
            <a:r>
              <a:rPr dirty="0" spc="60"/>
              <a:t> </a:t>
            </a:r>
            <a:r>
              <a:rPr dirty="0" spc="80"/>
              <a:t>about</a:t>
            </a:r>
            <a:r>
              <a:rPr dirty="0" spc="65"/>
              <a:t> the APT-</a:t>
            </a:r>
            <a:r>
              <a:rPr dirty="0" spc="125"/>
              <a:t>Sepsis</a:t>
            </a:r>
            <a:r>
              <a:rPr dirty="0" spc="65"/>
              <a:t> </a:t>
            </a:r>
            <a:r>
              <a:rPr dirty="0" spc="55"/>
              <a:t>Programme</a:t>
            </a:r>
          </a:p>
          <a:p>
            <a:pPr>
              <a:lnSpc>
                <a:spcPct val="100000"/>
              </a:lnSpc>
              <a:spcBef>
                <a:spcPts val="894"/>
              </a:spcBef>
            </a:pPr>
          </a:p>
          <a:p>
            <a:pPr marL="12700">
              <a:lnSpc>
                <a:spcPct val="100000"/>
              </a:lnSpc>
            </a:pPr>
            <a:r>
              <a:rPr dirty="0" spc="-10" b="1">
                <a:latin typeface="Calibri"/>
                <a:cs typeface="Calibri"/>
              </a:rPr>
              <a:t>Malawi:</a:t>
            </a: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dirty="0" spc="55"/>
              <a:t>Regina</a:t>
            </a:r>
            <a:r>
              <a:rPr dirty="0" spc="145"/>
              <a:t> </a:t>
            </a:r>
            <a:r>
              <a:rPr dirty="0"/>
              <a:t>Makuluni:</a:t>
            </a:r>
            <a:r>
              <a:rPr dirty="0" spc="145"/>
              <a:t> </a:t>
            </a:r>
            <a:r>
              <a:rPr dirty="0" spc="35">
                <a:hlinkClick r:id="rId13"/>
              </a:rPr>
              <a:t>rmakuluni@mlw.mw</a:t>
            </a:r>
          </a:p>
          <a:p>
            <a:pPr>
              <a:lnSpc>
                <a:spcPct val="100000"/>
              </a:lnSpc>
              <a:spcBef>
                <a:spcPts val="894"/>
              </a:spcBef>
            </a:pPr>
          </a:p>
          <a:p>
            <a:pPr marL="12700">
              <a:lnSpc>
                <a:spcPct val="100000"/>
              </a:lnSpc>
            </a:pPr>
            <a:r>
              <a:rPr dirty="0" spc="60" b="1">
                <a:latin typeface="Calibri"/>
                <a:cs typeface="Calibri"/>
              </a:rPr>
              <a:t>Uganda:</a:t>
            </a: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dirty="0" spc="80"/>
              <a:t>Peace</a:t>
            </a:r>
            <a:r>
              <a:rPr dirty="0" spc="175"/>
              <a:t> </a:t>
            </a:r>
            <a:r>
              <a:rPr dirty="0"/>
              <a:t>Okwaro:</a:t>
            </a:r>
            <a:r>
              <a:rPr dirty="0" spc="175"/>
              <a:t> </a:t>
            </a:r>
            <a:r>
              <a:rPr dirty="0" spc="40">
                <a:hlinkClick r:id="rId14"/>
              </a:rPr>
              <a:t>POkwaro@idi.co.ug</a:t>
            </a:r>
          </a:p>
        </p:txBody>
      </p:sp>
      <p:grpSp>
        <p:nvGrpSpPr>
          <p:cNvPr id="18" name="object 18" descr=""/>
          <p:cNvGrpSpPr/>
          <p:nvPr/>
        </p:nvGrpSpPr>
        <p:grpSpPr>
          <a:xfrm>
            <a:off x="4065069" y="663761"/>
            <a:ext cx="2196465" cy="726440"/>
            <a:chOff x="4065069" y="663761"/>
            <a:chExt cx="2196465" cy="726440"/>
          </a:xfrm>
        </p:grpSpPr>
        <p:pic>
          <p:nvPicPr>
            <p:cNvPr id="19" name="object 19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556714" y="1008578"/>
              <a:ext cx="110655" cy="205714"/>
            </a:xfrm>
            <a:prstGeom prst="rect">
              <a:avLst/>
            </a:prstGeom>
          </p:spPr>
        </p:pic>
        <p:pic>
          <p:nvPicPr>
            <p:cNvPr id="20" name="object 20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702420" y="1008580"/>
              <a:ext cx="138137" cy="205714"/>
            </a:xfrm>
            <a:prstGeom prst="rect">
              <a:avLst/>
            </a:prstGeom>
          </p:spPr>
        </p:pic>
        <p:pic>
          <p:nvPicPr>
            <p:cNvPr id="21" name="object 21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5866048" y="1007808"/>
              <a:ext cx="124840" cy="206489"/>
            </a:xfrm>
            <a:prstGeom prst="rect">
              <a:avLst/>
            </a:prstGeom>
          </p:spPr>
        </p:pic>
        <p:sp>
          <p:nvSpPr>
            <p:cNvPr id="22" name="object 22" descr=""/>
            <p:cNvSpPr/>
            <p:nvPr/>
          </p:nvSpPr>
          <p:spPr>
            <a:xfrm>
              <a:off x="6025170" y="1008578"/>
              <a:ext cx="36195" cy="205740"/>
            </a:xfrm>
            <a:custGeom>
              <a:avLst/>
              <a:gdLst/>
              <a:ahLst/>
              <a:cxnLst/>
              <a:rect l="l" t="t" r="r" b="b"/>
              <a:pathLst>
                <a:path w="36195" h="205740">
                  <a:moveTo>
                    <a:pt x="22758" y="0"/>
                  </a:moveTo>
                  <a:lnTo>
                    <a:pt x="18008" y="0"/>
                  </a:lnTo>
                  <a:lnTo>
                    <a:pt x="12890" y="0"/>
                  </a:lnTo>
                  <a:lnTo>
                    <a:pt x="8712" y="1752"/>
                  </a:lnTo>
                  <a:lnTo>
                    <a:pt x="1739" y="8788"/>
                  </a:lnTo>
                  <a:lnTo>
                    <a:pt x="0" y="13081"/>
                  </a:lnTo>
                  <a:lnTo>
                    <a:pt x="0" y="192735"/>
                  </a:lnTo>
                  <a:lnTo>
                    <a:pt x="1765" y="197015"/>
                  </a:lnTo>
                  <a:lnTo>
                    <a:pt x="8699" y="203911"/>
                  </a:lnTo>
                  <a:lnTo>
                    <a:pt x="12865" y="205714"/>
                  </a:lnTo>
                  <a:lnTo>
                    <a:pt x="22771" y="205714"/>
                  </a:lnTo>
                  <a:lnTo>
                    <a:pt x="26949" y="203911"/>
                  </a:lnTo>
                  <a:lnTo>
                    <a:pt x="33870" y="197002"/>
                  </a:lnTo>
                  <a:lnTo>
                    <a:pt x="35636" y="192735"/>
                  </a:lnTo>
                  <a:lnTo>
                    <a:pt x="35636" y="13081"/>
                  </a:lnTo>
                  <a:lnTo>
                    <a:pt x="33896" y="8788"/>
                  </a:lnTo>
                  <a:lnTo>
                    <a:pt x="26924" y="1752"/>
                  </a:lnTo>
                  <a:lnTo>
                    <a:pt x="22758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3" name="object 23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6095085" y="1007808"/>
              <a:ext cx="124840" cy="206489"/>
            </a:xfrm>
            <a:prstGeom prst="rect">
              <a:avLst/>
            </a:prstGeom>
          </p:spPr>
        </p:pic>
        <p:sp>
          <p:nvSpPr>
            <p:cNvPr id="24" name="object 24" descr=""/>
            <p:cNvSpPr/>
            <p:nvPr/>
          </p:nvSpPr>
          <p:spPr>
            <a:xfrm>
              <a:off x="4687925" y="942619"/>
              <a:ext cx="838835" cy="269875"/>
            </a:xfrm>
            <a:custGeom>
              <a:avLst/>
              <a:gdLst/>
              <a:ahLst/>
              <a:cxnLst/>
              <a:rect l="l" t="t" r="r" b="b"/>
              <a:pathLst>
                <a:path w="838835" h="269875">
                  <a:moveTo>
                    <a:pt x="178092" y="89979"/>
                  </a:moveTo>
                  <a:lnTo>
                    <a:pt x="176453" y="72250"/>
                  </a:lnTo>
                  <a:lnTo>
                    <a:pt x="171551" y="55841"/>
                  </a:lnTo>
                  <a:lnTo>
                    <a:pt x="164604" y="43014"/>
                  </a:lnTo>
                  <a:lnTo>
                    <a:pt x="163385" y="40754"/>
                  </a:lnTo>
                  <a:lnTo>
                    <a:pt x="151942" y="27000"/>
                  </a:lnTo>
                  <a:lnTo>
                    <a:pt x="138188" y="15646"/>
                  </a:lnTo>
                  <a:lnTo>
                    <a:pt x="135940" y="14439"/>
                  </a:lnTo>
                  <a:lnTo>
                    <a:pt x="135940" y="89979"/>
                  </a:lnTo>
                  <a:lnTo>
                    <a:pt x="135940" y="130251"/>
                  </a:lnTo>
                  <a:lnTo>
                    <a:pt x="42164" y="130251"/>
                  </a:lnTo>
                  <a:lnTo>
                    <a:pt x="42164" y="89979"/>
                  </a:lnTo>
                  <a:lnTo>
                    <a:pt x="62992" y="50761"/>
                  </a:lnTo>
                  <a:lnTo>
                    <a:pt x="88963" y="43014"/>
                  </a:lnTo>
                  <a:lnTo>
                    <a:pt x="98399" y="43878"/>
                  </a:lnTo>
                  <a:lnTo>
                    <a:pt x="132537" y="71970"/>
                  </a:lnTo>
                  <a:lnTo>
                    <a:pt x="135940" y="89979"/>
                  </a:lnTo>
                  <a:lnTo>
                    <a:pt x="135940" y="14439"/>
                  </a:lnTo>
                  <a:lnTo>
                    <a:pt x="123113" y="7531"/>
                  </a:lnTo>
                  <a:lnTo>
                    <a:pt x="106705" y="2654"/>
                  </a:lnTo>
                  <a:lnTo>
                    <a:pt x="88963" y="1028"/>
                  </a:lnTo>
                  <a:lnTo>
                    <a:pt x="71285" y="2654"/>
                  </a:lnTo>
                  <a:lnTo>
                    <a:pt x="26162" y="27000"/>
                  </a:lnTo>
                  <a:lnTo>
                    <a:pt x="1625" y="72250"/>
                  </a:lnTo>
                  <a:lnTo>
                    <a:pt x="0" y="89979"/>
                  </a:lnTo>
                  <a:lnTo>
                    <a:pt x="0" y="254825"/>
                  </a:lnTo>
                  <a:lnTo>
                    <a:pt x="2070" y="259702"/>
                  </a:lnTo>
                  <a:lnTo>
                    <a:pt x="6197" y="263601"/>
                  </a:lnTo>
                  <a:lnTo>
                    <a:pt x="10325" y="267741"/>
                  </a:lnTo>
                  <a:lnTo>
                    <a:pt x="15201" y="269798"/>
                  </a:lnTo>
                  <a:lnTo>
                    <a:pt x="26962" y="269798"/>
                  </a:lnTo>
                  <a:lnTo>
                    <a:pt x="31838" y="267741"/>
                  </a:lnTo>
                  <a:lnTo>
                    <a:pt x="35966" y="263601"/>
                  </a:lnTo>
                  <a:lnTo>
                    <a:pt x="40093" y="259702"/>
                  </a:lnTo>
                  <a:lnTo>
                    <a:pt x="42164" y="254825"/>
                  </a:lnTo>
                  <a:lnTo>
                    <a:pt x="42164" y="172237"/>
                  </a:lnTo>
                  <a:lnTo>
                    <a:pt x="135940" y="172237"/>
                  </a:lnTo>
                  <a:lnTo>
                    <a:pt x="135940" y="254825"/>
                  </a:lnTo>
                  <a:lnTo>
                    <a:pt x="138010" y="259702"/>
                  </a:lnTo>
                  <a:lnTo>
                    <a:pt x="142138" y="263601"/>
                  </a:lnTo>
                  <a:lnTo>
                    <a:pt x="146265" y="267741"/>
                  </a:lnTo>
                  <a:lnTo>
                    <a:pt x="151142" y="269798"/>
                  </a:lnTo>
                  <a:lnTo>
                    <a:pt x="162902" y="269798"/>
                  </a:lnTo>
                  <a:lnTo>
                    <a:pt x="167779" y="267741"/>
                  </a:lnTo>
                  <a:lnTo>
                    <a:pt x="171907" y="263601"/>
                  </a:lnTo>
                  <a:lnTo>
                    <a:pt x="176034" y="259702"/>
                  </a:lnTo>
                  <a:lnTo>
                    <a:pt x="178092" y="254825"/>
                  </a:lnTo>
                  <a:lnTo>
                    <a:pt x="178092" y="172237"/>
                  </a:lnTo>
                  <a:lnTo>
                    <a:pt x="178092" y="130251"/>
                  </a:lnTo>
                  <a:lnTo>
                    <a:pt x="178092" y="89979"/>
                  </a:lnTo>
                  <a:close/>
                </a:path>
                <a:path w="838835" h="269875">
                  <a:moveTo>
                    <a:pt x="398691" y="92392"/>
                  </a:moveTo>
                  <a:lnTo>
                    <a:pt x="397014" y="74155"/>
                  </a:lnTo>
                  <a:lnTo>
                    <a:pt x="391985" y="57302"/>
                  </a:lnTo>
                  <a:lnTo>
                    <a:pt x="384238" y="43014"/>
                  </a:lnTo>
                  <a:lnTo>
                    <a:pt x="383590" y="41808"/>
                  </a:lnTo>
                  <a:lnTo>
                    <a:pt x="371843" y="27698"/>
                  </a:lnTo>
                  <a:lnTo>
                    <a:pt x="357809" y="16040"/>
                  </a:lnTo>
                  <a:lnTo>
                    <a:pt x="356539" y="15354"/>
                  </a:lnTo>
                  <a:lnTo>
                    <a:pt x="356539" y="92392"/>
                  </a:lnTo>
                  <a:lnTo>
                    <a:pt x="355638" y="102247"/>
                  </a:lnTo>
                  <a:lnTo>
                    <a:pt x="326288" y="137998"/>
                  </a:lnTo>
                  <a:lnTo>
                    <a:pt x="307327" y="141605"/>
                  </a:lnTo>
                  <a:lnTo>
                    <a:pt x="258114" y="141605"/>
                  </a:lnTo>
                  <a:lnTo>
                    <a:pt x="258114" y="92392"/>
                  </a:lnTo>
                  <a:lnTo>
                    <a:pt x="259003" y="82537"/>
                  </a:lnTo>
                  <a:lnTo>
                    <a:pt x="288353" y="46634"/>
                  </a:lnTo>
                  <a:lnTo>
                    <a:pt x="307327" y="43014"/>
                  </a:lnTo>
                  <a:lnTo>
                    <a:pt x="317182" y="43916"/>
                  </a:lnTo>
                  <a:lnTo>
                    <a:pt x="352971" y="73418"/>
                  </a:lnTo>
                  <a:lnTo>
                    <a:pt x="356539" y="92392"/>
                  </a:lnTo>
                  <a:lnTo>
                    <a:pt x="356539" y="15354"/>
                  </a:lnTo>
                  <a:lnTo>
                    <a:pt x="342379" y="7696"/>
                  </a:lnTo>
                  <a:lnTo>
                    <a:pt x="325551" y="2705"/>
                  </a:lnTo>
                  <a:lnTo>
                    <a:pt x="307327" y="1028"/>
                  </a:lnTo>
                  <a:lnTo>
                    <a:pt x="289166" y="2705"/>
                  </a:lnTo>
                  <a:lnTo>
                    <a:pt x="242798" y="27698"/>
                  </a:lnTo>
                  <a:lnTo>
                    <a:pt x="217627" y="74155"/>
                  </a:lnTo>
                  <a:lnTo>
                    <a:pt x="215950" y="92392"/>
                  </a:lnTo>
                  <a:lnTo>
                    <a:pt x="215950" y="254825"/>
                  </a:lnTo>
                  <a:lnTo>
                    <a:pt x="218020" y="259702"/>
                  </a:lnTo>
                  <a:lnTo>
                    <a:pt x="222148" y="263601"/>
                  </a:lnTo>
                  <a:lnTo>
                    <a:pt x="226275" y="267741"/>
                  </a:lnTo>
                  <a:lnTo>
                    <a:pt x="231152" y="269798"/>
                  </a:lnTo>
                  <a:lnTo>
                    <a:pt x="242912" y="269798"/>
                  </a:lnTo>
                  <a:lnTo>
                    <a:pt x="247789" y="267741"/>
                  </a:lnTo>
                  <a:lnTo>
                    <a:pt x="251917" y="263601"/>
                  </a:lnTo>
                  <a:lnTo>
                    <a:pt x="256044" y="259702"/>
                  </a:lnTo>
                  <a:lnTo>
                    <a:pt x="258114" y="254825"/>
                  </a:lnTo>
                  <a:lnTo>
                    <a:pt x="258114" y="183769"/>
                  </a:lnTo>
                  <a:lnTo>
                    <a:pt x="307327" y="183769"/>
                  </a:lnTo>
                  <a:lnTo>
                    <a:pt x="357809" y="168668"/>
                  </a:lnTo>
                  <a:lnTo>
                    <a:pt x="384251" y="141605"/>
                  </a:lnTo>
                  <a:lnTo>
                    <a:pt x="391985" y="127368"/>
                  </a:lnTo>
                  <a:lnTo>
                    <a:pt x="397014" y="110566"/>
                  </a:lnTo>
                  <a:lnTo>
                    <a:pt x="398691" y="92392"/>
                  </a:lnTo>
                  <a:close/>
                </a:path>
                <a:path w="838835" h="269875">
                  <a:moveTo>
                    <a:pt x="585216" y="16116"/>
                  </a:moveTo>
                  <a:lnTo>
                    <a:pt x="583145" y="11188"/>
                  </a:lnTo>
                  <a:lnTo>
                    <a:pt x="575005" y="3035"/>
                  </a:lnTo>
                  <a:lnTo>
                    <a:pt x="570115" y="1028"/>
                  </a:lnTo>
                  <a:lnTo>
                    <a:pt x="432816" y="1028"/>
                  </a:lnTo>
                  <a:lnTo>
                    <a:pt x="427939" y="3035"/>
                  </a:lnTo>
                  <a:lnTo>
                    <a:pt x="419684" y="11188"/>
                  </a:lnTo>
                  <a:lnTo>
                    <a:pt x="417614" y="16116"/>
                  </a:lnTo>
                  <a:lnTo>
                    <a:pt x="417614" y="27927"/>
                  </a:lnTo>
                  <a:lnTo>
                    <a:pt x="419684" y="32867"/>
                  </a:lnTo>
                  <a:lnTo>
                    <a:pt x="427939" y="41008"/>
                  </a:lnTo>
                  <a:lnTo>
                    <a:pt x="432816" y="43014"/>
                  </a:lnTo>
                  <a:lnTo>
                    <a:pt x="480428" y="43014"/>
                  </a:lnTo>
                  <a:lnTo>
                    <a:pt x="480428" y="254723"/>
                  </a:lnTo>
                  <a:lnTo>
                    <a:pt x="482434" y="259600"/>
                  </a:lnTo>
                  <a:lnTo>
                    <a:pt x="490575" y="267741"/>
                  </a:lnTo>
                  <a:lnTo>
                    <a:pt x="495503" y="269811"/>
                  </a:lnTo>
                  <a:lnTo>
                    <a:pt x="507326" y="269811"/>
                  </a:lnTo>
                  <a:lnTo>
                    <a:pt x="512254" y="267741"/>
                  </a:lnTo>
                  <a:lnTo>
                    <a:pt x="520407" y="259600"/>
                  </a:lnTo>
                  <a:lnTo>
                    <a:pt x="522414" y="254723"/>
                  </a:lnTo>
                  <a:lnTo>
                    <a:pt x="522414" y="43014"/>
                  </a:lnTo>
                  <a:lnTo>
                    <a:pt x="570115" y="43014"/>
                  </a:lnTo>
                  <a:lnTo>
                    <a:pt x="575005" y="41008"/>
                  </a:lnTo>
                  <a:lnTo>
                    <a:pt x="579018" y="36995"/>
                  </a:lnTo>
                  <a:lnTo>
                    <a:pt x="583145" y="32867"/>
                  </a:lnTo>
                  <a:lnTo>
                    <a:pt x="585216" y="27927"/>
                  </a:lnTo>
                  <a:lnTo>
                    <a:pt x="585216" y="16116"/>
                  </a:lnTo>
                  <a:close/>
                </a:path>
                <a:path w="838835" h="269875">
                  <a:moveTo>
                    <a:pt x="656983" y="129501"/>
                  </a:moveTo>
                  <a:lnTo>
                    <a:pt x="654913" y="124574"/>
                  </a:lnTo>
                  <a:lnTo>
                    <a:pt x="646658" y="116319"/>
                  </a:lnTo>
                  <a:lnTo>
                    <a:pt x="641705" y="114249"/>
                  </a:lnTo>
                  <a:lnTo>
                    <a:pt x="635990" y="114249"/>
                  </a:lnTo>
                  <a:lnTo>
                    <a:pt x="576541" y="114249"/>
                  </a:lnTo>
                  <a:lnTo>
                    <a:pt x="571652" y="116319"/>
                  </a:lnTo>
                  <a:lnTo>
                    <a:pt x="563626" y="124574"/>
                  </a:lnTo>
                  <a:lnTo>
                    <a:pt x="561568" y="129501"/>
                  </a:lnTo>
                  <a:lnTo>
                    <a:pt x="561568" y="141439"/>
                  </a:lnTo>
                  <a:lnTo>
                    <a:pt x="563626" y="146316"/>
                  </a:lnTo>
                  <a:lnTo>
                    <a:pt x="567766" y="150215"/>
                  </a:lnTo>
                  <a:lnTo>
                    <a:pt x="571652" y="154343"/>
                  </a:lnTo>
                  <a:lnTo>
                    <a:pt x="576541" y="156400"/>
                  </a:lnTo>
                  <a:lnTo>
                    <a:pt x="641705" y="156400"/>
                  </a:lnTo>
                  <a:lnTo>
                    <a:pt x="646658" y="154343"/>
                  </a:lnTo>
                  <a:lnTo>
                    <a:pt x="654913" y="146316"/>
                  </a:lnTo>
                  <a:lnTo>
                    <a:pt x="656983" y="141439"/>
                  </a:lnTo>
                  <a:lnTo>
                    <a:pt x="656983" y="129501"/>
                  </a:lnTo>
                  <a:close/>
                </a:path>
                <a:path w="838835" h="269875">
                  <a:moveTo>
                    <a:pt x="838530" y="191681"/>
                  </a:moveTo>
                  <a:lnTo>
                    <a:pt x="827112" y="150037"/>
                  </a:lnTo>
                  <a:lnTo>
                    <a:pt x="788936" y="123342"/>
                  </a:lnTo>
                  <a:lnTo>
                    <a:pt x="759714" y="114122"/>
                  </a:lnTo>
                  <a:lnTo>
                    <a:pt x="747636" y="110248"/>
                  </a:lnTo>
                  <a:lnTo>
                    <a:pt x="717740" y="78117"/>
                  </a:lnTo>
                  <a:lnTo>
                    <a:pt x="718388" y="70993"/>
                  </a:lnTo>
                  <a:lnTo>
                    <a:pt x="746074" y="43319"/>
                  </a:lnTo>
                  <a:lnTo>
                    <a:pt x="753186" y="42672"/>
                  </a:lnTo>
                  <a:lnTo>
                    <a:pt x="806932" y="42672"/>
                  </a:lnTo>
                  <a:lnTo>
                    <a:pt x="811860" y="40601"/>
                  </a:lnTo>
                  <a:lnTo>
                    <a:pt x="820000" y="32346"/>
                  </a:lnTo>
                  <a:lnTo>
                    <a:pt x="822007" y="27470"/>
                  </a:lnTo>
                  <a:lnTo>
                    <a:pt x="822007" y="15087"/>
                  </a:lnTo>
                  <a:lnTo>
                    <a:pt x="820000" y="10210"/>
                  </a:lnTo>
                  <a:lnTo>
                    <a:pt x="811860" y="2057"/>
                  </a:lnTo>
                  <a:lnTo>
                    <a:pt x="806932" y="0"/>
                  </a:lnTo>
                  <a:lnTo>
                    <a:pt x="754913" y="0"/>
                  </a:lnTo>
                  <a:lnTo>
                    <a:pt x="711708" y="12877"/>
                  </a:lnTo>
                  <a:lnTo>
                    <a:pt x="682523" y="48133"/>
                  </a:lnTo>
                  <a:lnTo>
                    <a:pt x="676795" y="78117"/>
                  </a:lnTo>
                  <a:lnTo>
                    <a:pt x="678065" y="93040"/>
                  </a:lnTo>
                  <a:lnTo>
                    <a:pt x="697090" y="127850"/>
                  </a:lnTo>
                  <a:lnTo>
                    <a:pt x="739940" y="149694"/>
                  </a:lnTo>
                  <a:lnTo>
                    <a:pt x="755332" y="154647"/>
                  </a:lnTo>
                  <a:lnTo>
                    <a:pt x="767397" y="158813"/>
                  </a:lnTo>
                  <a:lnTo>
                    <a:pt x="796594" y="183553"/>
                  </a:lnTo>
                  <a:lnTo>
                    <a:pt x="797585" y="191681"/>
                  </a:lnTo>
                  <a:lnTo>
                    <a:pt x="796950" y="198805"/>
                  </a:lnTo>
                  <a:lnTo>
                    <a:pt x="769200" y="226479"/>
                  </a:lnTo>
                  <a:lnTo>
                    <a:pt x="762139" y="227126"/>
                  </a:lnTo>
                  <a:lnTo>
                    <a:pt x="689241" y="227126"/>
                  </a:lnTo>
                  <a:lnTo>
                    <a:pt x="684352" y="229196"/>
                  </a:lnTo>
                  <a:lnTo>
                    <a:pt x="676097" y="237451"/>
                  </a:lnTo>
                  <a:lnTo>
                    <a:pt x="674027" y="242328"/>
                  </a:lnTo>
                  <a:lnTo>
                    <a:pt x="674027" y="254609"/>
                  </a:lnTo>
                  <a:lnTo>
                    <a:pt x="676097" y="259486"/>
                  </a:lnTo>
                  <a:lnTo>
                    <a:pt x="684352" y="267741"/>
                  </a:lnTo>
                  <a:lnTo>
                    <a:pt x="689241" y="269798"/>
                  </a:lnTo>
                  <a:lnTo>
                    <a:pt x="760412" y="269798"/>
                  </a:lnTo>
                  <a:lnTo>
                    <a:pt x="803465" y="256933"/>
                  </a:lnTo>
                  <a:lnTo>
                    <a:pt x="832777" y="221665"/>
                  </a:lnTo>
                  <a:lnTo>
                    <a:pt x="837095" y="207264"/>
                  </a:lnTo>
                  <a:lnTo>
                    <a:pt x="838530" y="191681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4146166" y="776673"/>
              <a:ext cx="384175" cy="511175"/>
            </a:xfrm>
            <a:custGeom>
              <a:avLst/>
              <a:gdLst/>
              <a:ahLst/>
              <a:cxnLst/>
              <a:rect l="l" t="t" r="r" b="b"/>
              <a:pathLst>
                <a:path w="384175" h="511175">
                  <a:moveTo>
                    <a:pt x="9410" y="0"/>
                  </a:moveTo>
                  <a:lnTo>
                    <a:pt x="6019" y="444"/>
                  </a:lnTo>
                  <a:lnTo>
                    <a:pt x="2082" y="5270"/>
                  </a:lnTo>
                  <a:lnTo>
                    <a:pt x="2451" y="8902"/>
                  </a:lnTo>
                  <a:lnTo>
                    <a:pt x="33235" y="31686"/>
                  </a:lnTo>
                  <a:lnTo>
                    <a:pt x="71153" y="51549"/>
                  </a:lnTo>
                  <a:lnTo>
                    <a:pt x="142901" y="78560"/>
                  </a:lnTo>
                  <a:lnTo>
                    <a:pt x="171094" y="88836"/>
                  </a:lnTo>
                  <a:lnTo>
                    <a:pt x="210910" y="107151"/>
                  </a:lnTo>
                  <a:lnTo>
                    <a:pt x="247391" y="130504"/>
                  </a:lnTo>
                  <a:lnTo>
                    <a:pt x="288210" y="169743"/>
                  </a:lnTo>
                  <a:lnTo>
                    <a:pt x="311297" y="204354"/>
                  </a:lnTo>
                  <a:lnTo>
                    <a:pt x="329309" y="248589"/>
                  </a:lnTo>
                  <a:lnTo>
                    <a:pt x="335051" y="277012"/>
                  </a:lnTo>
                  <a:lnTo>
                    <a:pt x="335673" y="281393"/>
                  </a:lnTo>
                  <a:lnTo>
                    <a:pt x="336397" y="291287"/>
                  </a:lnTo>
                  <a:lnTo>
                    <a:pt x="336537" y="301155"/>
                  </a:lnTo>
                  <a:lnTo>
                    <a:pt x="336207" y="309879"/>
                  </a:lnTo>
                  <a:lnTo>
                    <a:pt x="324523" y="358749"/>
                  </a:lnTo>
                  <a:lnTo>
                    <a:pt x="297678" y="405694"/>
                  </a:lnTo>
                  <a:lnTo>
                    <a:pt x="267703" y="437210"/>
                  </a:lnTo>
                  <a:lnTo>
                    <a:pt x="226809" y="463499"/>
                  </a:lnTo>
                  <a:lnTo>
                    <a:pt x="189366" y="477167"/>
                  </a:lnTo>
                  <a:lnTo>
                    <a:pt x="150964" y="483527"/>
                  </a:lnTo>
                  <a:lnTo>
                    <a:pt x="133208" y="483895"/>
                  </a:lnTo>
                  <a:lnTo>
                    <a:pt x="119003" y="483087"/>
                  </a:lnTo>
                  <a:lnTo>
                    <a:pt x="70453" y="471576"/>
                  </a:lnTo>
                  <a:lnTo>
                    <a:pt x="32559" y="450815"/>
                  </a:lnTo>
                  <a:lnTo>
                    <a:pt x="8521" y="429564"/>
                  </a:lnTo>
                  <a:lnTo>
                    <a:pt x="5295" y="429272"/>
                  </a:lnTo>
                  <a:lnTo>
                    <a:pt x="495" y="432917"/>
                  </a:lnTo>
                  <a:lnTo>
                    <a:pt x="0" y="436486"/>
                  </a:lnTo>
                  <a:lnTo>
                    <a:pt x="6786" y="445143"/>
                  </a:lnTo>
                  <a:lnTo>
                    <a:pt x="35367" y="472422"/>
                  </a:lnTo>
                  <a:lnTo>
                    <a:pt x="69619" y="492802"/>
                  </a:lnTo>
                  <a:lnTo>
                    <a:pt x="110223" y="506374"/>
                  </a:lnTo>
                  <a:lnTo>
                    <a:pt x="161061" y="510946"/>
                  </a:lnTo>
                  <a:lnTo>
                    <a:pt x="171830" y="510362"/>
                  </a:lnTo>
                  <a:lnTo>
                    <a:pt x="230098" y="498652"/>
                  </a:lnTo>
                  <a:lnTo>
                    <a:pt x="272376" y="479590"/>
                  </a:lnTo>
                  <a:lnTo>
                    <a:pt x="306292" y="455915"/>
                  </a:lnTo>
                  <a:lnTo>
                    <a:pt x="340867" y="420039"/>
                  </a:lnTo>
                  <a:lnTo>
                    <a:pt x="362076" y="387108"/>
                  </a:lnTo>
                  <a:lnTo>
                    <a:pt x="378144" y="344638"/>
                  </a:lnTo>
                  <a:lnTo>
                    <a:pt x="383793" y="301878"/>
                  </a:lnTo>
                  <a:lnTo>
                    <a:pt x="383565" y="288988"/>
                  </a:lnTo>
                  <a:lnTo>
                    <a:pt x="377782" y="251117"/>
                  </a:lnTo>
                  <a:lnTo>
                    <a:pt x="361835" y="207822"/>
                  </a:lnTo>
                  <a:lnTo>
                    <a:pt x="337819" y="169113"/>
                  </a:lnTo>
                  <a:lnTo>
                    <a:pt x="310303" y="138620"/>
                  </a:lnTo>
                  <a:lnTo>
                    <a:pt x="278899" y="113071"/>
                  </a:lnTo>
                  <a:lnTo>
                    <a:pt x="237769" y="88493"/>
                  </a:lnTo>
                  <a:lnTo>
                    <a:pt x="201559" y="72685"/>
                  </a:lnTo>
                  <a:lnTo>
                    <a:pt x="164412" y="60838"/>
                  </a:lnTo>
                  <a:lnTo>
                    <a:pt x="120408" y="48869"/>
                  </a:lnTo>
                  <a:lnTo>
                    <a:pt x="91655" y="40398"/>
                  </a:lnTo>
                  <a:lnTo>
                    <a:pt x="50177" y="24409"/>
                  </a:lnTo>
                  <a:lnTo>
                    <a:pt x="12153" y="1904"/>
                  </a:lnTo>
                  <a:lnTo>
                    <a:pt x="9410" y="0"/>
                  </a:lnTo>
                  <a:close/>
                </a:path>
              </a:pathLst>
            </a:custGeom>
            <a:solidFill>
              <a:srgbClr val="C1575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4065069" y="663761"/>
              <a:ext cx="565785" cy="726440"/>
            </a:xfrm>
            <a:custGeom>
              <a:avLst/>
              <a:gdLst/>
              <a:ahLst/>
              <a:cxnLst/>
              <a:rect l="l" t="t" r="r" b="b"/>
              <a:pathLst>
                <a:path w="565785" h="726440">
                  <a:moveTo>
                    <a:pt x="62839" y="0"/>
                  </a:moveTo>
                  <a:lnTo>
                    <a:pt x="56248" y="3594"/>
                  </a:lnTo>
                  <a:lnTo>
                    <a:pt x="54965" y="7962"/>
                  </a:lnTo>
                  <a:lnTo>
                    <a:pt x="56857" y="11455"/>
                  </a:lnTo>
                  <a:lnTo>
                    <a:pt x="86042" y="48145"/>
                  </a:lnTo>
                  <a:lnTo>
                    <a:pt x="123583" y="75793"/>
                  </a:lnTo>
                  <a:lnTo>
                    <a:pt x="164936" y="96661"/>
                  </a:lnTo>
                  <a:lnTo>
                    <a:pt x="215658" y="114236"/>
                  </a:lnTo>
                  <a:lnTo>
                    <a:pt x="223380" y="116166"/>
                  </a:lnTo>
                  <a:lnTo>
                    <a:pt x="243789" y="121958"/>
                  </a:lnTo>
                  <a:lnTo>
                    <a:pt x="290639" y="138366"/>
                  </a:lnTo>
                  <a:lnTo>
                    <a:pt x="328930" y="155828"/>
                  </a:lnTo>
                  <a:lnTo>
                    <a:pt x="364909" y="176733"/>
                  </a:lnTo>
                  <a:lnTo>
                    <a:pt x="397576" y="201217"/>
                  </a:lnTo>
                  <a:lnTo>
                    <a:pt x="426796" y="229577"/>
                  </a:lnTo>
                  <a:lnTo>
                    <a:pt x="452069" y="261404"/>
                  </a:lnTo>
                  <a:lnTo>
                    <a:pt x="473075" y="295986"/>
                  </a:lnTo>
                  <a:lnTo>
                    <a:pt x="489340" y="332754"/>
                  </a:lnTo>
                  <a:lnTo>
                    <a:pt x="500222" y="371113"/>
                  </a:lnTo>
                  <a:lnTo>
                    <a:pt x="505230" y="410243"/>
                  </a:lnTo>
                  <a:lnTo>
                    <a:pt x="503872" y="449325"/>
                  </a:lnTo>
                  <a:lnTo>
                    <a:pt x="496138" y="487451"/>
                  </a:lnTo>
                  <a:lnTo>
                    <a:pt x="478980" y="529526"/>
                  </a:lnTo>
                  <a:lnTo>
                    <a:pt x="455595" y="565355"/>
                  </a:lnTo>
                  <a:lnTo>
                    <a:pt x="421669" y="602186"/>
                  </a:lnTo>
                  <a:lnTo>
                    <a:pt x="390187" y="627282"/>
                  </a:lnTo>
                  <a:lnTo>
                    <a:pt x="355587" y="648047"/>
                  </a:lnTo>
                  <a:lnTo>
                    <a:pt x="318419" y="663830"/>
                  </a:lnTo>
                  <a:lnTo>
                    <a:pt x="279400" y="674135"/>
                  </a:lnTo>
                  <a:lnTo>
                    <a:pt x="239288" y="678537"/>
                  </a:lnTo>
                  <a:lnTo>
                    <a:pt x="229183" y="678652"/>
                  </a:lnTo>
                  <a:lnTo>
                    <a:pt x="219075" y="678395"/>
                  </a:lnTo>
                  <a:lnTo>
                    <a:pt x="178930" y="673074"/>
                  </a:lnTo>
                  <a:lnTo>
                    <a:pt x="140068" y="661073"/>
                  </a:lnTo>
                  <a:lnTo>
                    <a:pt x="103368" y="642491"/>
                  </a:lnTo>
                  <a:lnTo>
                    <a:pt x="69850" y="617842"/>
                  </a:lnTo>
                  <a:lnTo>
                    <a:pt x="35902" y="582307"/>
                  </a:lnTo>
                  <a:lnTo>
                    <a:pt x="14871" y="549287"/>
                  </a:lnTo>
                  <a:lnTo>
                    <a:pt x="10655" y="547535"/>
                  </a:lnTo>
                  <a:lnTo>
                    <a:pt x="2362" y="550316"/>
                  </a:lnTo>
                  <a:lnTo>
                    <a:pt x="0" y="555053"/>
                  </a:lnTo>
                  <a:lnTo>
                    <a:pt x="2705" y="563079"/>
                  </a:lnTo>
                  <a:lnTo>
                    <a:pt x="21437" y="601370"/>
                  </a:lnTo>
                  <a:lnTo>
                    <a:pt x="49453" y="638530"/>
                  </a:lnTo>
                  <a:lnTo>
                    <a:pt x="83905" y="670409"/>
                  </a:lnTo>
                  <a:lnTo>
                    <a:pt x="123825" y="695934"/>
                  </a:lnTo>
                  <a:lnTo>
                    <a:pt x="168074" y="714008"/>
                  </a:lnTo>
                  <a:lnTo>
                    <a:pt x="215011" y="723976"/>
                  </a:lnTo>
                  <a:lnTo>
                    <a:pt x="251024" y="726080"/>
                  </a:lnTo>
                  <a:lnTo>
                    <a:pt x="263055" y="725779"/>
                  </a:lnTo>
                  <a:lnTo>
                    <a:pt x="310781" y="719772"/>
                  </a:lnTo>
                  <a:lnTo>
                    <a:pt x="357022" y="706551"/>
                  </a:lnTo>
                  <a:lnTo>
                    <a:pt x="400761" y="686549"/>
                  </a:lnTo>
                  <a:lnTo>
                    <a:pt x="441251" y="660536"/>
                  </a:lnTo>
                  <a:lnTo>
                    <a:pt x="477761" y="628980"/>
                  </a:lnTo>
                  <a:lnTo>
                    <a:pt x="509435" y="592327"/>
                  </a:lnTo>
                  <a:lnTo>
                    <a:pt x="531723" y="558025"/>
                  </a:lnTo>
                  <a:lnTo>
                    <a:pt x="549981" y="516539"/>
                  </a:lnTo>
                  <a:lnTo>
                    <a:pt x="560920" y="476732"/>
                  </a:lnTo>
                  <a:lnTo>
                    <a:pt x="565696" y="431672"/>
                  </a:lnTo>
                  <a:lnTo>
                    <a:pt x="565708" y="416255"/>
                  </a:lnTo>
                  <a:lnTo>
                    <a:pt x="564291" y="394790"/>
                  </a:lnTo>
                  <a:lnTo>
                    <a:pt x="552288" y="335021"/>
                  </a:lnTo>
                  <a:lnTo>
                    <a:pt x="534913" y="289848"/>
                  </a:lnTo>
                  <a:lnTo>
                    <a:pt x="511413" y="247877"/>
                  </a:lnTo>
                  <a:lnTo>
                    <a:pt x="482603" y="209613"/>
                  </a:lnTo>
                  <a:lnTo>
                    <a:pt x="449043" y="175610"/>
                  </a:lnTo>
                  <a:lnTo>
                    <a:pt x="411254" y="146429"/>
                  </a:lnTo>
                  <a:lnTo>
                    <a:pt x="370290" y="122815"/>
                  </a:lnTo>
                  <a:lnTo>
                    <a:pt x="327442" y="104284"/>
                  </a:lnTo>
                  <a:lnTo>
                    <a:pt x="283367" y="90293"/>
                  </a:lnTo>
                  <a:lnTo>
                    <a:pt x="246100" y="81686"/>
                  </a:lnTo>
                  <a:lnTo>
                    <a:pt x="217119" y="76492"/>
                  </a:lnTo>
                  <a:lnTo>
                    <a:pt x="196307" y="72002"/>
                  </a:lnTo>
                  <a:lnTo>
                    <a:pt x="142544" y="54825"/>
                  </a:lnTo>
                  <a:lnTo>
                    <a:pt x="105105" y="35674"/>
                  </a:lnTo>
                  <a:lnTo>
                    <a:pt x="73215" y="9004"/>
                  </a:lnTo>
                  <a:lnTo>
                    <a:pt x="66649" y="825"/>
                  </a:lnTo>
                  <a:lnTo>
                    <a:pt x="62839" y="0"/>
                  </a:lnTo>
                  <a:close/>
                </a:path>
              </a:pathLst>
            </a:custGeom>
            <a:solidFill>
              <a:srgbClr val="2C558C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7" name="object 27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172694" y="915915"/>
              <a:ext cx="247717" cy="277924"/>
            </a:xfrm>
            <a:prstGeom prst="rect">
              <a:avLst/>
            </a:prstGeom>
          </p:spPr>
        </p:pic>
        <p:sp>
          <p:nvSpPr>
            <p:cNvPr id="28" name="object 28" descr=""/>
            <p:cNvSpPr/>
            <p:nvPr/>
          </p:nvSpPr>
          <p:spPr>
            <a:xfrm>
              <a:off x="4620220" y="1248425"/>
              <a:ext cx="1641475" cy="23495"/>
            </a:xfrm>
            <a:custGeom>
              <a:avLst/>
              <a:gdLst/>
              <a:ahLst/>
              <a:cxnLst/>
              <a:rect l="l" t="t" r="r" b="b"/>
              <a:pathLst>
                <a:path w="1641475" h="23494">
                  <a:moveTo>
                    <a:pt x="1641233" y="0"/>
                  </a:moveTo>
                  <a:lnTo>
                    <a:pt x="17094" y="0"/>
                  </a:lnTo>
                  <a:lnTo>
                    <a:pt x="8789" y="11750"/>
                  </a:lnTo>
                  <a:lnTo>
                    <a:pt x="0" y="22987"/>
                  </a:lnTo>
                  <a:lnTo>
                    <a:pt x="1641233" y="22987"/>
                  </a:lnTo>
                  <a:lnTo>
                    <a:pt x="1641233" y="0"/>
                  </a:lnTo>
                  <a:close/>
                </a:path>
              </a:pathLst>
            </a:custGeom>
            <a:solidFill>
              <a:srgbClr val="C1575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4600166" y="1271405"/>
              <a:ext cx="1661795" cy="23495"/>
            </a:xfrm>
            <a:custGeom>
              <a:avLst/>
              <a:gdLst/>
              <a:ahLst/>
              <a:cxnLst/>
              <a:rect l="l" t="t" r="r" b="b"/>
              <a:pathLst>
                <a:path w="1661795" h="23494">
                  <a:moveTo>
                    <a:pt x="1661286" y="0"/>
                  </a:moveTo>
                  <a:lnTo>
                    <a:pt x="20053" y="0"/>
                  </a:lnTo>
                  <a:lnTo>
                    <a:pt x="13538" y="7772"/>
                  </a:lnTo>
                  <a:lnTo>
                    <a:pt x="3543" y="19405"/>
                  </a:lnTo>
                  <a:lnTo>
                    <a:pt x="0" y="22987"/>
                  </a:lnTo>
                  <a:lnTo>
                    <a:pt x="1661286" y="22987"/>
                  </a:lnTo>
                  <a:lnTo>
                    <a:pt x="1661286" y="0"/>
                  </a:lnTo>
                  <a:close/>
                </a:path>
              </a:pathLst>
            </a:custGeom>
            <a:solidFill>
              <a:srgbClr val="F6E08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4576397" y="1294396"/>
              <a:ext cx="1685289" cy="23495"/>
            </a:xfrm>
            <a:custGeom>
              <a:avLst/>
              <a:gdLst/>
              <a:ahLst/>
              <a:cxnLst/>
              <a:rect l="l" t="t" r="r" b="b"/>
              <a:pathLst>
                <a:path w="1685289" h="23494">
                  <a:moveTo>
                    <a:pt x="1685061" y="0"/>
                  </a:moveTo>
                  <a:lnTo>
                    <a:pt x="23761" y="0"/>
                  </a:lnTo>
                  <a:lnTo>
                    <a:pt x="8750" y="15163"/>
                  </a:lnTo>
                  <a:lnTo>
                    <a:pt x="5664" y="18199"/>
                  </a:lnTo>
                  <a:lnTo>
                    <a:pt x="0" y="22974"/>
                  </a:lnTo>
                  <a:lnTo>
                    <a:pt x="1685061" y="22974"/>
                  </a:lnTo>
                  <a:lnTo>
                    <a:pt x="1685061" y="0"/>
                  </a:lnTo>
                  <a:close/>
                </a:path>
              </a:pathLst>
            </a:custGeom>
            <a:solidFill>
              <a:srgbClr val="0099D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4547919" y="1317382"/>
              <a:ext cx="1713864" cy="23495"/>
            </a:xfrm>
            <a:custGeom>
              <a:avLst/>
              <a:gdLst/>
              <a:ahLst/>
              <a:cxnLst/>
              <a:rect l="l" t="t" r="r" b="b"/>
              <a:pathLst>
                <a:path w="1713864" h="23494">
                  <a:moveTo>
                    <a:pt x="1713534" y="0"/>
                  </a:moveTo>
                  <a:lnTo>
                    <a:pt x="28486" y="0"/>
                  </a:lnTo>
                  <a:lnTo>
                    <a:pt x="25882" y="2222"/>
                  </a:lnTo>
                  <a:lnTo>
                    <a:pt x="13117" y="12865"/>
                  </a:lnTo>
                  <a:lnTo>
                    <a:pt x="0" y="22974"/>
                  </a:lnTo>
                  <a:lnTo>
                    <a:pt x="1713534" y="22974"/>
                  </a:lnTo>
                  <a:lnTo>
                    <a:pt x="1713534" y="0"/>
                  </a:lnTo>
                  <a:close/>
                </a:path>
              </a:pathLst>
            </a:custGeom>
            <a:solidFill>
              <a:srgbClr val="2C558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4609740" y="880723"/>
              <a:ext cx="1652270" cy="23495"/>
            </a:xfrm>
            <a:custGeom>
              <a:avLst/>
              <a:gdLst/>
              <a:ahLst/>
              <a:cxnLst/>
              <a:rect l="l" t="t" r="r" b="b"/>
              <a:pathLst>
                <a:path w="1652270" h="23494">
                  <a:moveTo>
                    <a:pt x="1651711" y="0"/>
                  </a:moveTo>
                  <a:lnTo>
                    <a:pt x="0" y="0"/>
                  </a:lnTo>
                  <a:lnTo>
                    <a:pt x="8716" y="11350"/>
                  </a:lnTo>
                  <a:lnTo>
                    <a:pt x="17005" y="22986"/>
                  </a:lnTo>
                  <a:lnTo>
                    <a:pt x="1651711" y="22986"/>
                  </a:lnTo>
                  <a:lnTo>
                    <a:pt x="1651711" y="0"/>
                  </a:lnTo>
                  <a:close/>
                </a:path>
              </a:pathLst>
            </a:custGeom>
            <a:solidFill>
              <a:srgbClr val="C1575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4589956" y="857740"/>
              <a:ext cx="1671955" cy="23495"/>
            </a:xfrm>
            <a:custGeom>
              <a:avLst/>
              <a:gdLst/>
              <a:ahLst/>
              <a:cxnLst/>
              <a:rect l="l" t="t" r="r" b="b"/>
              <a:pathLst>
                <a:path w="1671954" h="23494">
                  <a:moveTo>
                    <a:pt x="1671497" y="0"/>
                  </a:moveTo>
                  <a:lnTo>
                    <a:pt x="0" y="0"/>
                  </a:lnTo>
                  <a:lnTo>
                    <a:pt x="10117" y="11322"/>
                  </a:lnTo>
                  <a:lnTo>
                    <a:pt x="19786" y="22986"/>
                  </a:lnTo>
                  <a:lnTo>
                    <a:pt x="1671497" y="22986"/>
                  </a:lnTo>
                  <a:lnTo>
                    <a:pt x="1671497" y="0"/>
                  </a:lnTo>
                  <a:close/>
                </a:path>
              </a:pathLst>
            </a:custGeom>
            <a:solidFill>
              <a:srgbClr val="F6E08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4566790" y="834764"/>
              <a:ext cx="1694814" cy="23495"/>
            </a:xfrm>
            <a:custGeom>
              <a:avLst/>
              <a:gdLst/>
              <a:ahLst/>
              <a:cxnLst/>
              <a:rect l="l" t="t" r="r" b="b"/>
              <a:pathLst>
                <a:path w="1694814" h="23494">
                  <a:moveTo>
                    <a:pt x="1694662" y="0"/>
                  </a:moveTo>
                  <a:lnTo>
                    <a:pt x="0" y="0"/>
                  </a:lnTo>
                  <a:lnTo>
                    <a:pt x="11830" y="11279"/>
                  </a:lnTo>
                  <a:lnTo>
                    <a:pt x="23164" y="22987"/>
                  </a:lnTo>
                  <a:lnTo>
                    <a:pt x="1694662" y="22987"/>
                  </a:lnTo>
                  <a:lnTo>
                    <a:pt x="1694662" y="0"/>
                  </a:lnTo>
                  <a:close/>
                </a:path>
              </a:pathLst>
            </a:custGeom>
            <a:solidFill>
              <a:srgbClr val="0099D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4539616" y="811784"/>
              <a:ext cx="1722120" cy="23495"/>
            </a:xfrm>
            <a:custGeom>
              <a:avLst/>
              <a:gdLst/>
              <a:ahLst/>
              <a:cxnLst/>
              <a:rect l="l" t="t" r="r" b="b"/>
              <a:pathLst>
                <a:path w="1722120" h="23494">
                  <a:moveTo>
                    <a:pt x="1721840" y="0"/>
                  </a:moveTo>
                  <a:lnTo>
                    <a:pt x="1542186" y="0"/>
                  </a:lnTo>
                  <a:lnTo>
                    <a:pt x="0" y="0"/>
                  </a:lnTo>
                  <a:lnTo>
                    <a:pt x="13855" y="11231"/>
                  </a:lnTo>
                  <a:lnTo>
                    <a:pt x="27178" y="22987"/>
                  </a:lnTo>
                  <a:lnTo>
                    <a:pt x="1721840" y="22987"/>
                  </a:lnTo>
                  <a:lnTo>
                    <a:pt x="1721840" y="0"/>
                  </a:lnTo>
                  <a:close/>
                </a:path>
              </a:pathLst>
            </a:custGeom>
            <a:solidFill>
              <a:srgbClr val="2C558C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6" name="object 36" descr=""/>
          <p:cNvSpPr txBox="1"/>
          <p:nvPr/>
        </p:nvSpPr>
        <p:spPr>
          <a:xfrm>
            <a:off x="8970308" y="195312"/>
            <a:ext cx="121920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dirty="0" sz="8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85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dirty="0" sz="800" spc="55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pic>
        <p:nvPicPr>
          <p:cNvPr id="37" name="object 37" descr="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9169489" y="6603009"/>
            <a:ext cx="718273" cy="287299"/>
          </a:xfrm>
          <a:prstGeom prst="rect">
            <a:avLst/>
          </a:prstGeom>
        </p:spPr>
      </p:pic>
      <p:pic>
        <p:nvPicPr>
          <p:cNvPr id="38" name="object 38" descr="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4720873" y="6597334"/>
            <a:ext cx="603591" cy="292564"/>
          </a:xfrm>
          <a:prstGeom prst="rect">
            <a:avLst/>
          </a:prstGeom>
        </p:spPr>
      </p:pic>
      <p:pic>
        <p:nvPicPr>
          <p:cNvPr id="39" name="object 39" descr="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6252451" y="6555460"/>
            <a:ext cx="468706" cy="334848"/>
          </a:xfrm>
          <a:prstGeom prst="rect">
            <a:avLst/>
          </a:prstGeom>
        </p:spPr>
      </p:pic>
      <p:pic>
        <p:nvPicPr>
          <p:cNvPr id="40" name="object 40" descr=""/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6800363" y="6661759"/>
            <a:ext cx="578857" cy="169798"/>
          </a:xfrm>
          <a:prstGeom prst="rect">
            <a:avLst/>
          </a:prstGeom>
        </p:spPr>
      </p:pic>
      <p:pic>
        <p:nvPicPr>
          <p:cNvPr id="41" name="object 41" descr=""/>
          <p:cNvPicPr/>
          <p:nvPr/>
        </p:nvPicPr>
        <p:blipFill>
          <a:blip r:embed="rId24" cstate="print"/>
          <a:stretch>
            <a:fillRect/>
          </a:stretch>
        </p:blipFill>
        <p:spPr>
          <a:xfrm>
            <a:off x="7458425" y="6640767"/>
            <a:ext cx="718278" cy="239426"/>
          </a:xfrm>
          <a:prstGeom prst="rect">
            <a:avLst/>
          </a:prstGeom>
        </p:spPr>
      </p:pic>
      <p:pic>
        <p:nvPicPr>
          <p:cNvPr id="42" name="object 42" descr=""/>
          <p:cNvPicPr/>
          <p:nvPr/>
        </p:nvPicPr>
        <p:blipFill>
          <a:blip r:embed="rId25" cstate="print"/>
          <a:stretch>
            <a:fillRect/>
          </a:stretch>
        </p:blipFill>
        <p:spPr>
          <a:xfrm>
            <a:off x="5454967" y="6634073"/>
            <a:ext cx="718286" cy="225171"/>
          </a:xfrm>
          <a:prstGeom prst="rect">
            <a:avLst/>
          </a:prstGeom>
        </p:spPr>
      </p:pic>
      <p:pic>
        <p:nvPicPr>
          <p:cNvPr id="43" name="object 43" descr="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3866102" y="6664096"/>
            <a:ext cx="706104" cy="162123"/>
          </a:xfrm>
          <a:prstGeom prst="rect">
            <a:avLst/>
          </a:prstGeom>
        </p:spPr>
      </p:pic>
      <p:pic>
        <p:nvPicPr>
          <p:cNvPr id="44" name="object 44" descr="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8255903" y="6677586"/>
            <a:ext cx="860469" cy="153978"/>
          </a:xfrm>
          <a:prstGeom prst="rect">
            <a:avLst/>
          </a:prstGeom>
        </p:spPr>
      </p:pic>
      <p:pic>
        <p:nvPicPr>
          <p:cNvPr id="45" name="object 45" descr="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10044751" y="6588534"/>
            <a:ext cx="307116" cy="3381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4147891" y="2457514"/>
            <a:ext cx="2429510" cy="2235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300" spc="300">
                <a:latin typeface="Calibri"/>
                <a:cs typeface="Calibri"/>
              </a:rPr>
              <a:t>MODULE</a:t>
            </a:r>
            <a:r>
              <a:rPr dirty="0" sz="1300" spc="140">
                <a:latin typeface="Calibri"/>
                <a:cs typeface="Calibri"/>
              </a:rPr>
              <a:t>  </a:t>
            </a:r>
            <a:r>
              <a:rPr dirty="0" sz="1300" spc="210">
                <a:latin typeface="Calibri"/>
                <a:cs typeface="Calibri"/>
              </a:rPr>
              <a:t>3B:</a:t>
            </a:r>
            <a:r>
              <a:rPr dirty="0" sz="1300" spc="140">
                <a:latin typeface="Calibri"/>
                <a:cs typeface="Calibri"/>
              </a:rPr>
              <a:t>  </a:t>
            </a:r>
            <a:r>
              <a:rPr dirty="0" sz="1300" spc="270">
                <a:latin typeface="Calibri"/>
                <a:cs typeface="Calibri"/>
              </a:rPr>
              <a:t>PART</a:t>
            </a:r>
            <a:r>
              <a:rPr dirty="0" sz="1300" spc="145">
                <a:latin typeface="Calibri"/>
                <a:cs typeface="Calibri"/>
              </a:rPr>
              <a:t>  </a:t>
            </a:r>
            <a:r>
              <a:rPr dirty="0" sz="1300" spc="254">
                <a:latin typeface="Calibri"/>
                <a:cs typeface="Calibri"/>
              </a:rPr>
              <a:t>ONE 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3" name="object 3" descr="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 descr=""/>
          <p:cNvSpPr txBox="1"/>
          <p:nvPr/>
        </p:nvSpPr>
        <p:spPr>
          <a:xfrm>
            <a:off x="10128294" y="512943"/>
            <a:ext cx="13779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6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5" name="object 5" descr=""/>
          <p:cNvGrpSpPr/>
          <p:nvPr/>
        </p:nvGrpSpPr>
        <p:grpSpPr>
          <a:xfrm>
            <a:off x="4782260" y="1131537"/>
            <a:ext cx="1127760" cy="1127760"/>
            <a:chOff x="4782260" y="1131537"/>
            <a:chExt cx="1127760" cy="1127760"/>
          </a:xfrm>
        </p:grpSpPr>
        <p:pic>
          <p:nvPicPr>
            <p:cNvPr id="6" name="object 6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93805" y="1143063"/>
              <a:ext cx="1104392" cy="1104417"/>
            </a:xfrm>
            <a:prstGeom prst="rect">
              <a:avLst/>
            </a:prstGeom>
          </p:spPr>
        </p:pic>
        <p:sp>
          <p:nvSpPr>
            <p:cNvPr id="7" name="object 7" descr=""/>
            <p:cNvSpPr/>
            <p:nvPr/>
          </p:nvSpPr>
          <p:spPr>
            <a:xfrm>
              <a:off x="4793791" y="1143068"/>
              <a:ext cx="1104900" cy="1104900"/>
            </a:xfrm>
            <a:custGeom>
              <a:avLst/>
              <a:gdLst/>
              <a:ahLst/>
              <a:cxnLst/>
              <a:rect l="l" t="t" r="r" b="b"/>
              <a:pathLst>
                <a:path w="1104900" h="1104900">
                  <a:moveTo>
                    <a:pt x="552208" y="1104404"/>
                  </a:moveTo>
                  <a:lnTo>
                    <a:pt x="599855" y="1102377"/>
                  </a:lnTo>
                  <a:lnTo>
                    <a:pt x="646376" y="1096407"/>
                  </a:lnTo>
                  <a:lnTo>
                    <a:pt x="691606" y="1086659"/>
                  </a:lnTo>
                  <a:lnTo>
                    <a:pt x="735379" y="1073300"/>
                  </a:lnTo>
                  <a:lnTo>
                    <a:pt x="777530" y="1056494"/>
                  </a:lnTo>
                  <a:lnTo>
                    <a:pt x="817891" y="1036408"/>
                  </a:lnTo>
                  <a:lnTo>
                    <a:pt x="856299" y="1013207"/>
                  </a:lnTo>
                  <a:lnTo>
                    <a:pt x="892586" y="987058"/>
                  </a:lnTo>
                  <a:lnTo>
                    <a:pt x="926587" y="958126"/>
                  </a:lnTo>
                  <a:lnTo>
                    <a:pt x="958137" y="926577"/>
                  </a:lnTo>
                  <a:lnTo>
                    <a:pt x="987070" y="892576"/>
                  </a:lnTo>
                  <a:lnTo>
                    <a:pt x="1013220" y="856289"/>
                  </a:lnTo>
                  <a:lnTo>
                    <a:pt x="1036420" y="817883"/>
                  </a:lnTo>
                  <a:lnTo>
                    <a:pt x="1056506" y="777522"/>
                  </a:lnTo>
                  <a:lnTo>
                    <a:pt x="1073312" y="735373"/>
                  </a:lnTo>
                  <a:lnTo>
                    <a:pt x="1086672" y="691601"/>
                  </a:lnTo>
                  <a:lnTo>
                    <a:pt x="1096420" y="646373"/>
                  </a:lnTo>
                  <a:lnTo>
                    <a:pt x="1102390" y="599853"/>
                  </a:lnTo>
                  <a:lnTo>
                    <a:pt x="1104417" y="552208"/>
                  </a:lnTo>
                  <a:lnTo>
                    <a:pt x="1102390" y="504561"/>
                  </a:lnTo>
                  <a:lnTo>
                    <a:pt x="1096420" y="458040"/>
                  </a:lnTo>
                  <a:lnTo>
                    <a:pt x="1086672" y="412810"/>
                  </a:lnTo>
                  <a:lnTo>
                    <a:pt x="1073312" y="369037"/>
                  </a:lnTo>
                  <a:lnTo>
                    <a:pt x="1056506" y="326887"/>
                  </a:lnTo>
                  <a:lnTo>
                    <a:pt x="1036420" y="286525"/>
                  </a:lnTo>
                  <a:lnTo>
                    <a:pt x="1013220" y="248118"/>
                  </a:lnTo>
                  <a:lnTo>
                    <a:pt x="987070" y="211830"/>
                  </a:lnTo>
                  <a:lnTo>
                    <a:pt x="958137" y="177829"/>
                  </a:lnTo>
                  <a:lnTo>
                    <a:pt x="926587" y="146279"/>
                  </a:lnTo>
                  <a:lnTo>
                    <a:pt x="892586" y="117346"/>
                  </a:lnTo>
                  <a:lnTo>
                    <a:pt x="856299" y="91197"/>
                  </a:lnTo>
                  <a:lnTo>
                    <a:pt x="817891" y="67996"/>
                  </a:lnTo>
                  <a:lnTo>
                    <a:pt x="777530" y="47910"/>
                  </a:lnTo>
                  <a:lnTo>
                    <a:pt x="735379" y="31104"/>
                  </a:lnTo>
                  <a:lnTo>
                    <a:pt x="691606" y="17745"/>
                  </a:lnTo>
                  <a:lnTo>
                    <a:pt x="646376" y="7997"/>
                  </a:lnTo>
                  <a:lnTo>
                    <a:pt x="599855" y="2026"/>
                  </a:lnTo>
                  <a:lnTo>
                    <a:pt x="552208" y="0"/>
                  </a:lnTo>
                  <a:lnTo>
                    <a:pt x="504561" y="2026"/>
                  </a:lnTo>
                  <a:lnTo>
                    <a:pt x="458040" y="7997"/>
                  </a:lnTo>
                  <a:lnTo>
                    <a:pt x="412810" y="17745"/>
                  </a:lnTo>
                  <a:lnTo>
                    <a:pt x="369037" y="31104"/>
                  </a:lnTo>
                  <a:lnTo>
                    <a:pt x="326887" y="47910"/>
                  </a:lnTo>
                  <a:lnTo>
                    <a:pt x="286525" y="67996"/>
                  </a:lnTo>
                  <a:lnTo>
                    <a:pt x="248118" y="91197"/>
                  </a:lnTo>
                  <a:lnTo>
                    <a:pt x="211830" y="117346"/>
                  </a:lnTo>
                  <a:lnTo>
                    <a:pt x="177829" y="146279"/>
                  </a:lnTo>
                  <a:lnTo>
                    <a:pt x="146279" y="177829"/>
                  </a:lnTo>
                  <a:lnTo>
                    <a:pt x="117346" y="211830"/>
                  </a:lnTo>
                  <a:lnTo>
                    <a:pt x="91197" y="248118"/>
                  </a:lnTo>
                  <a:lnTo>
                    <a:pt x="67996" y="286525"/>
                  </a:lnTo>
                  <a:lnTo>
                    <a:pt x="47910" y="326887"/>
                  </a:lnTo>
                  <a:lnTo>
                    <a:pt x="31104" y="369037"/>
                  </a:lnTo>
                  <a:lnTo>
                    <a:pt x="17745" y="412810"/>
                  </a:lnTo>
                  <a:lnTo>
                    <a:pt x="7997" y="458040"/>
                  </a:lnTo>
                  <a:lnTo>
                    <a:pt x="2026" y="504561"/>
                  </a:lnTo>
                  <a:lnTo>
                    <a:pt x="0" y="552208"/>
                  </a:lnTo>
                  <a:lnTo>
                    <a:pt x="2026" y="599853"/>
                  </a:lnTo>
                  <a:lnTo>
                    <a:pt x="7997" y="646373"/>
                  </a:lnTo>
                  <a:lnTo>
                    <a:pt x="17745" y="691601"/>
                  </a:lnTo>
                  <a:lnTo>
                    <a:pt x="31104" y="735373"/>
                  </a:lnTo>
                  <a:lnTo>
                    <a:pt x="47910" y="777522"/>
                  </a:lnTo>
                  <a:lnTo>
                    <a:pt x="67996" y="817883"/>
                  </a:lnTo>
                  <a:lnTo>
                    <a:pt x="91197" y="856289"/>
                  </a:lnTo>
                  <a:lnTo>
                    <a:pt x="117346" y="892576"/>
                  </a:lnTo>
                  <a:lnTo>
                    <a:pt x="146279" y="926577"/>
                  </a:lnTo>
                  <a:lnTo>
                    <a:pt x="177829" y="958126"/>
                  </a:lnTo>
                  <a:lnTo>
                    <a:pt x="211830" y="987058"/>
                  </a:lnTo>
                  <a:lnTo>
                    <a:pt x="248118" y="1013207"/>
                  </a:lnTo>
                  <a:lnTo>
                    <a:pt x="286525" y="1036408"/>
                  </a:lnTo>
                  <a:lnTo>
                    <a:pt x="326887" y="1056494"/>
                  </a:lnTo>
                  <a:lnTo>
                    <a:pt x="369037" y="1073300"/>
                  </a:lnTo>
                  <a:lnTo>
                    <a:pt x="412810" y="1086659"/>
                  </a:lnTo>
                  <a:lnTo>
                    <a:pt x="458040" y="1096407"/>
                  </a:lnTo>
                  <a:lnTo>
                    <a:pt x="504561" y="1102377"/>
                  </a:lnTo>
                  <a:lnTo>
                    <a:pt x="552208" y="1104404"/>
                  </a:lnTo>
                  <a:close/>
                </a:path>
              </a:pathLst>
            </a:custGeom>
            <a:ln w="23063">
              <a:solidFill>
                <a:srgbClr val="BB0003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" name="object 8" descr=""/>
          <p:cNvGrpSpPr/>
          <p:nvPr/>
        </p:nvGrpSpPr>
        <p:grpSpPr>
          <a:xfrm>
            <a:off x="2394000" y="4508612"/>
            <a:ext cx="8298180" cy="3051810"/>
            <a:chOff x="2394000" y="4508612"/>
            <a:chExt cx="8298180" cy="3051810"/>
          </a:xfrm>
        </p:grpSpPr>
        <p:pic>
          <p:nvPicPr>
            <p:cNvPr id="9" name="object 9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938776" y="4508612"/>
              <a:ext cx="4753226" cy="3051392"/>
            </a:xfrm>
            <a:prstGeom prst="rect">
              <a:avLst/>
            </a:prstGeom>
          </p:spPr>
        </p:pic>
        <p:sp>
          <p:nvSpPr>
            <p:cNvPr id="10" name="object 10" descr=""/>
            <p:cNvSpPr/>
            <p:nvPr/>
          </p:nvSpPr>
          <p:spPr>
            <a:xfrm>
              <a:off x="2394000" y="4653533"/>
              <a:ext cx="5904230" cy="31750"/>
            </a:xfrm>
            <a:custGeom>
              <a:avLst/>
              <a:gdLst/>
              <a:ahLst/>
              <a:cxnLst/>
              <a:rect l="l" t="t" r="r" b="b"/>
              <a:pathLst>
                <a:path w="5904230" h="31750">
                  <a:moveTo>
                    <a:pt x="5904001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5904001" y="31635"/>
                  </a:lnTo>
                  <a:lnTo>
                    <a:pt x="5904001" y="0"/>
                  </a:lnTo>
                  <a:close/>
                </a:path>
              </a:pathLst>
            </a:custGeom>
            <a:solidFill>
              <a:srgbClr val="202C7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 descr=""/>
            <p:cNvSpPr/>
            <p:nvPr/>
          </p:nvSpPr>
          <p:spPr>
            <a:xfrm>
              <a:off x="2394000" y="4621898"/>
              <a:ext cx="5904230" cy="31750"/>
            </a:xfrm>
            <a:custGeom>
              <a:avLst/>
              <a:gdLst/>
              <a:ahLst/>
              <a:cxnLst/>
              <a:rect l="l" t="t" r="r" b="b"/>
              <a:pathLst>
                <a:path w="5904230" h="31750">
                  <a:moveTo>
                    <a:pt x="5904001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5904001" y="31635"/>
                  </a:lnTo>
                  <a:lnTo>
                    <a:pt x="5904001" y="0"/>
                  </a:lnTo>
                  <a:close/>
                </a:path>
              </a:pathLst>
            </a:custGeom>
            <a:solidFill>
              <a:srgbClr val="1D87B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 descr=""/>
            <p:cNvSpPr/>
            <p:nvPr/>
          </p:nvSpPr>
          <p:spPr>
            <a:xfrm>
              <a:off x="2394000" y="4590262"/>
              <a:ext cx="5904230" cy="31750"/>
            </a:xfrm>
            <a:custGeom>
              <a:avLst/>
              <a:gdLst/>
              <a:ahLst/>
              <a:cxnLst/>
              <a:rect l="l" t="t" r="r" b="b"/>
              <a:pathLst>
                <a:path w="5904230" h="31750">
                  <a:moveTo>
                    <a:pt x="5904001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5904001" y="31635"/>
                  </a:lnTo>
                  <a:lnTo>
                    <a:pt x="5904001" y="0"/>
                  </a:lnTo>
                  <a:close/>
                </a:path>
              </a:pathLst>
            </a:custGeom>
            <a:solidFill>
              <a:srgbClr val="FAE76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2394000" y="4558626"/>
              <a:ext cx="5904230" cy="31750"/>
            </a:xfrm>
            <a:custGeom>
              <a:avLst/>
              <a:gdLst/>
              <a:ahLst/>
              <a:cxnLst/>
              <a:rect l="l" t="t" r="r" b="b"/>
              <a:pathLst>
                <a:path w="5904230" h="31750">
                  <a:moveTo>
                    <a:pt x="5904001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5904001" y="31635"/>
                  </a:lnTo>
                  <a:lnTo>
                    <a:pt x="5904001" y="0"/>
                  </a:lnTo>
                  <a:close/>
                </a:path>
              </a:pathLst>
            </a:custGeom>
            <a:solidFill>
              <a:srgbClr val="C1333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4" name="object 14" descr="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dirty="0" sz="8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85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dirty="0" sz="800" spc="55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5" name="object 15" descr=""/>
          <p:cNvSpPr txBox="1"/>
          <p:nvPr/>
        </p:nvSpPr>
        <p:spPr>
          <a:xfrm>
            <a:off x="2448760" y="3140123"/>
            <a:ext cx="5795010" cy="11684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62380" marR="5080" indent="-1250315">
              <a:lnSpc>
                <a:spcPct val="107100"/>
              </a:lnSpc>
              <a:spcBef>
                <a:spcPts val="100"/>
              </a:spcBef>
            </a:pPr>
            <a:r>
              <a:rPr dirty="0" sz="3500" spc="300" b="1">
                <a:solidFill>
                  <a:srgbClr val="BB0003"/>
                </a:solidFill>
                <a:latin typeface="Calibri"/>
                <a:cs typeface="Calibri"/>
              </a:rPr>
              <a:t>The</a:t>
            </a:r>
            <a:r>
              <a:rPr dirty="0" sz="3500" spc="5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3500" spc="300" b="1">
                <a:solidFill>
                  <a:srgbClr val="BB0003"/>
                </a:solidFill>
                <a:latin typeface="Calibri"/>
                <a:cs typeface="Calibri"/>
              </a:rPr>
              <a:t>importance</a:t>
            </a:r>
            <a:r>
              <a:rPr dirty="0" sz="3500" spc="5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3500" spc="180" b="1">
                <a:solidFill>
                  <a:srgbClr val="BB0003"/>
                </a:solidFill>
                <a:latin typeface="Calibri"/>
                <a:cs typeface="Calibri"/>
              </a:rPr>
              <a:t>of</a:t>
            </a:r>
            <a:r>
              <a:rPr dirty="0" sz="3500" spc="5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3500" spc="215" b="1">
                <a:solidFill>
                  <a:srgbClr val="BB0003"/>
                </a:solidFill>
                <a:latin typeface="Calibri"/>
                <a:cs typeface="Calibri"/>
              </a:rPr>
              <a:t>treating </a:t>
            </a:r>
            <a:r>
              <a:rPr dirty="0" sz="3500" spc="345" b="1">
                <a:solidFill>
                  <a:srgbClr val="BB0003"/>
                </a:solidFill>
                <a:latin typeface="Calibri"/>
                <a:cs typeface="Calibri"/>
              </a:rPr>
              <a:t>sepsis</a:t>
            </a:r>
            <a:r>
              <a:rPr dirty="0" sz="3500" spc="55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3500" spc="215" b="1">
                <a:solidFill>
                  <a:srgbClr val="BB0003"/>
                </a:solidFill>
                <a:latin typeface="Calibri"/>
                <a:cs typeface="Calibri"/>
              </a:rPr>
              <a:t>urgently</a:t>
            </a:r>
            <a:endParaRPr sz="3500">
              <a:latin typeface="Calibri"/>
              <a:cs typeface="Calibri"/>
            </a:endParaRPr>
          </a:p>
        </p:txBody>
      </p:sp>
      <p:grpSp>
        <p:nvGrpSpPr>
          <p:cNvPr id="16" name="object 16" descr=""/>
          <p:cNvGrpSpPr/>
          <p:nvPr/>
        </p:nvGrpSpPr>
        <p:grpSpPr>
          <a:xfrm>
            <a:off x="2394000" y="2874848"/>
            <a:ext cx="5904230" cy="127000"/>
            <a:chOff x="2394000" y="2874848"/>
            <a:chExt cx="5904230" cy="127000"/>
          </a:xfrm>
        </p:grpSpPr>
        <p:sp>
          <p:nvSpPr>
            <p:cNvPr id="17" name="object 17" descr=""/>
            <p:cNvSpPr/>
            <p:nvPr/>
          </p:nvSpPr>
          <p:spPr>
            <a:xfrm>
              <a:off x="2394000" y="2874848"/>
              <a:ext cx="5904230" cy="31750"/>
            </a:xfrm>
            <a:custGeom>
              <a:avLst/>
              <a:gdLst/>
              <a:ahLst/>
              <a:cxnLst/>
              <a:rect l="l" t="t" r="r" b="b"/>
              <a:pathLst>
                <a:path w="5904230" h="31750">
                  <a:moveTo>
                    <a:pt x="5904001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5904001" y="31635"/>
                  </a:lnTo>
                  <a:lnTo>
                    <a:pt x="5904001" y="0"/>
                  </a:lnTo>
                  <a:close/>
                </a:path>
              </a:pathLst>
            </a:custGeom>
            <a:solidFill>
              <a:srgbClr val="202C7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2394000" y="2906471"/>
              <a:ext cx="5904230" cy="31750"/>
            </a:xfrm>
            <a:custGeom>
              <a:avLst/>
              <a:gdLst/>
              <a:ahLst/>
              <a:cxnLst/>
              <a:rect l="l" t="t" r="r" b="b"/>
              <a:pathLst>
                <a:path w="5904230" h="31750">
                  <a:moveTo>
                    <a:pt x="5904001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5904001" y="31635"/>
                  </a:lnTo>
                  <a:lnTo>
                    <a:pt x="5904001" y="0"/>
                  </a:lnTo>
                  <a:close/>
                </a:path>
              </a:pathLst>
            </a:custGeom>
            <a:solidFill>
              <a:srgbClr val="1D87B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 descr=""/>
            <p:cNvSpPr/>
            <p:nvPr/>
          </p:nvSpPr>
          <p:spPr>
            <a:xfrm>
              <a:off x="2394000" y="2938106"/>
              <a:ext cx="5904230" cy="31750"/>
            </a:xfrm>
            <a:custGeom>
              <a:avLst/>
              <a:gdLst/>
              <a:ahLst/>
              <a:cxnLst/>
              <a:rect l="l" t="t" r="r" b="b"/>
              <a:pathLst>
                <a:path w="5904230" h="31750">
                  <a:moveTo>
                    <a:pt x="5904001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5904001" y="31635"/>
                  </a:lnTo>
                  <a:lnTo>
                    <a:pt x="5904001" y="0"/>
                  </a:lnTo>
                  <a:close/>
                </a:path>
              </a:pathLst>
            </a:custGeom>
            <a:solidFill>
              <a:srgbClr val="FAE76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 descr=""/>
            <p:cNvSpPr/>
            <p:nvPr/>
          </p:nvSpPr>
          <p:spPr>
            <a:xfrm>
              <a:off x="2394000" y="2969742"/>
              <a:ext cx="5904230" cy="31750"/>
            </a:xfrm>
            <a:custGeom>
              <a:avLst/>
              <a:gdLst/>
              <a:ahLst/>
              <a:cxnLst/>
              <a:rect l="l" t="t" r="r" b="b"/>
              <a:pathLst>
                <a:path w="5904230" h="31750">
                  <a:moveTo>
                    <a:pt x="5904001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5904001" y="31635"/>
                  </a:lnTo>
                  <a:lnTo>
                    <a:pt x="5904001" y="0"/>
                  </a:lnTo>
                  <a:close/>
                </a:path>
              </a:pathLst>
            </a:custGeom>
            <a:solidFill>
              <a:srgbClr val="C13339"/>
            </a:solidFill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349823" y="6920255"/>
            <a:ext cx="380212" cy="407454"/>
          </a:xfrm>
          <a:prstGeom prst="rect">
            <a:avLst/>
          </a:prstGeom>
        </p:spPr>
      </p:pic>
      <p:pic>
        <p:nvPicPr>
          <p:cNvPr id="3" name="object 3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91540" y="6904051"/>
            <a:ext cx="411556" cy="421030"/>
          </a:xfrm>
          <a:prstGeom prst="rect">
            <a:avLst/>
          </a:prstGeom>
        </p:spPr>
      </p:pic>
      <p:grpSp>
        <p:nvGrpSpPr>
          <p:cNvPr id="4" name="object 4" descr=""/>
          <p:cNvGrpSpPr/>
          <p:nvPr/>
        </p:nvGrpSpPr>
        <p:grpSpPr>
          <a:xfrm>
            <a:off x="10032246" y="6905575"/>
            <a:ext cx="328930" cy="422275"/>
            <a:chOff x="10032246" y="6905575"/>
            <a:chExt cx="328930" cy="422275"/>
          </a:xfrm>
        </p:grpSpPr>
        <p:sp>
          <p:nvSpPr>
            <p:cNvPr id="5" name="object 5" descr="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" name="object 7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094821" y="7052177"/>
              <a:ext cx="144016" cy="161583"/>
            </a:xfrm>
            <a:prstGeom prst="rect">
              <a:avLst/>
            </a:prstGeom>
          </p:spPr>
        </p:pic>
      </p:grpSp>
      <p:grpSp>
        <p:nvGrpSpPr>
          <p:cNvPr id="8" name="object 8" descr=""/>
          <p:cNvGrpSpPr/>
          <p:nvPr/>
        </p:nvGrpSpPr>
        <p:grpSpPr>
          <a:xfrm>
            <a:off x="506641" y="1245958"/>
            <a:ext cx="10185400" cy="6314440"/>
            <a:chOff x="506641" y="1245958"/>
            <a:chExt cx="10185400" cy="6314440"/>
          </a:xfrm>
        </p:grpSpPr>
        <p:pic>
          <p:nvPicPr>
            <p:cNvPr id="9" name="object 9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  <p:pic>
          <p:nvPicPr>
            <p:cNvPr id="10" name="object 10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199374" y="1245958"/>
              <a:ext cx="5492628" cy="6314046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06641" y="2232005"/>
              <a:ext cx="6423913" cy="3640322"/>
            </a:xfrm>
            <a:prstGeom prst="rect">
              <a:avLst/>
            </a:prstGeom>
          </p:spPr>
        </p:pic>
      </p:grpSp>
      <p:sp>
        <p:nvSpPr>
          <p:cNvPr id="12" name="object 12" descr="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dirty="0" sz="8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85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dirty="0" sz="800" spc="55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0795">
              <a:lnSpc>
                <a:spcPct val="100000"/>
              </a:lnSpc>
              <a:spcBef>
                <a:spcPts val="100"/>
              </a:spcBef>
            </a:pPr>
            <a:r>
              <a:rPr dirty="0" spc="240"/>
              <a:t>Sepsis:</a:t>
            </a:r>
            <a:r>
              <a:rPr dirty="0" spc="40"/>
              <a:t> </a:t>
            </a:r>
            <a:r>
              <a:rPr dirty="0" spc="250"/>
              <a:t>a</a:t>
            </a:r>
            <a:r>
              <a:rPr dirty="0" spc="40"/>
              <a:t> </a:t>
            </a:r>
            <a:r>
              <a:rPr dirty="0" spc="265"/>
              <a:t>medical</a:t>
            </a:r>
            <a:r>
              <a:rPr dirty="0" spc="45"/>
              <a:t> </a:t>
            </a:r>
            <a:r>
              <a:rPr dirty="0" spc="245"/>
              <a:t>EMERGENCY</a:t>
            </a:r>
          </a:p>
        </p:txBody>
      </p:sp>
      <p:sp>
        <p:nvSpPr>
          <p:cNvPr id="14" name="object 14" descr=""/>
          <p:cNvSpPr txBox="1"/>
          <p:nvPr/>
        </p:nvSpPr>
        <p:spPr>
          <a:xfrm>
            <a:off x="2070045" y="3314667"/>
            <a:ext cx="2733040" cy="14859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173990">
              <a:lnSpc>
                <a:spcPct val="119800"/>
              </a:lnSpc>
              <a:spcBef>
                <a:spcPts val="100"/>
              </a:spcBef>
            </a:pPr>
            <a:r>
              <a:rPr dirty="0" sz="1600" spc="175" b="1" i="1">
                <a:solidFill>
                  <a:srgbClr val="C73032"/>
                </a:solidFill>
                <a:latin typeface="Calibri"/>
                <a:cs typeface="Calibri"/>
              </a:rPr>
              <a:t>Can</a:t>
            </a:r>
            <a:r>
              <a:rPr dirty="0" sz="1600" spc="55" b="1" i="1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dirty="0" sz="1600" spc="130" b="1" i="1">
                <a:solidFill>
                  <a:srgbClr val="C73032"/>
                </a:solidFill>
                <a:latin typeface="Calibri"/>
                <a:cs typeface="Calibri"/>
              </a:rPr>
              <a:t>you</a:t>
            </a:r>
            <a:r>
              <a:rPr dirty="0" sz="1600" spc="55" b="1" i="1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dirty="0" sz="1600" spc="150" b="1" i="1">
                <a:solidFill>
                  <a:srgbClr val="C73032"/>
                </a:solidFill>
                <a:latin typeface="Calibri"/>
                <a:cs typeface="Calibri"/>
              </a:rPr>
              <a:t>remember</a:t>
            </a:r>
            <a:r>
              <a:rPr dirty="0" sz="1600" spc="55" b="1" i="1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dirty="0" sz="1600" spc="90" b="1" i="1">
                <a:solidFill>
                  <a:srgbClr val="C73032"/>
                </a:solidFill>
                <a:latin typeface="Calibri"/>
                <a:cs typeface="Calibri"/>
              </a:rPr>
              <a:t>why</a:t>
            </a:r>
            <a:r>
              <a:rPr dirty="0" sz="1600" spc="500" b="1" i="1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dirty="0" sz="1600" spc="75" b="1" i="1">
                <a:solidFill>
                  <a:srgbClr val="C73032"/>
                </a:solidFill>
                <a:latin typeface="Calibri"/>
                <a:cs typeface="Calibri"/>
              </a:rPr>
              <a:t>it</a:t>
            </a:r>
            <a:r>
              <a:rPr dirty="0" sz="1600" spc="55" b="1" i="1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dirty="0" sz="1600" spc="135" b="1" i="1">
                <a:solidFill>
                  <a:srgbClr val="C73032"/>
                </a:solidFill>
                <a:latin typeface="Calibri"/>
                <a:cs typeface="Calibri"/>
              </a:rPr>
              <a:t>is</a:t>
            </a:r>
            <a:r>
              <a:rPr dirty="0" sz="1600" spc="55" b="1" i="1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dirty="0" sz="1600" spc="155" b="1" i="1">
                <a:solidFill>
                  <a:srgbClr val="C73032"/>
                </a:solidFill>
                <a:latin typeface="Calibri"/>
                <a:cs typeface="Calibri"/>
              </a:rPr>
              <a:t>so</a:t>
            </a:r>
            <a:r>
              <a:rPr dirty="0" sz="1600" spc="55" b="1" i="1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dirty="0" sz="1600" spc="110" b="1" i="1">
                <a:solidFill>
                  <a:srgbClr val="C73032"/>
                </a:solidFill>
                <a:latin typeface="Calibri"/>
                <a:cs typeface="Calibri"/>
              </a:rPr>
              <a:t>important</a:t>
            </a:r>
            <a:r>
              <a:rPr dirty="0" sz="1600" spc="55" b="1" i="1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dirty="0" sz="1600" spc="95" b="1" i="1">
                <a:solidFill>
                  <a:srgbClr val="C73032"/>
                </a:solidFill>
                <a:latin typeface="Calibri"/>
                <a:cs typeface="Calibri"/>
              </a:rPr>
              <a:t>to</a:t>
            </a:r>
            <a:r>
              <a:rPr dirty="0" sz="1600" spc="55" b="1" i="1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dirty="0" sz="1600" spc="90" b="1" i="1">
                <a:solidFill>
                  <a:srgbClr val="C73032"/>
                </a:solidFill>
                <a:latin typeface="Calibri"/>
                <a:cs typeface="Calibri"/>
              </a:rPr>
              <a:t>treat </a:t>
            </a:r>
            <a:r>
              <a:rPr dirty="0" sz="1600" spc="180" b="1" i="1">
                <a:solidFill>
                  <a:srgbClr val="C73032"/>
                </a:solidFill>
                <a:latin typeface="Calibri"/>
                <a:cs typeface="Calibri"/>
              </a:rPr>
              <a:t>suspected</a:t>
            </a:r>
            <a:r>
              <a:rPr dirty="0" sz="1600" spc="75" b="1" i="1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dirty="0" sz="1600" spc="170" b="1" i="1">
                <a:solidFill>
                  <a:srgbClr val="C73032"/>
                </a:solidFill>
                <a:latin typeface="Calibri"/>
                <a:cs typeface="Calibri"/>
              </a:rPr>
              <a:t>sepsis</a:t>
            </a:r>
            <a:r>
              <a:rPr dirty="0" sz="1600" spc="75" b="1" i="1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dirty="0" sz="1600" spc="90" b="1" i="1">
                <a:solidFill>
                  <a:srgbClr val="C73032"/>
                </a:solidFill>
                <a:latin typeface="Calibri"/>
                <a:cs typeface="Calibri"/>
              </a:rPr>
              <a:t>urgently?</a:t>
            </a:r>
            <a:endParaRPr sz="1600">
              <a:latin typeface="Calibri"/>
              <a:cs typeface="Calibri"/>
            </a:endParaRPr>
          </a:p>
          <a:p>
            <a:pPr marL="448945" marR="194310" indent="-247015">
              <a:lnSpc>
                <a:spcPct val="119800"/>
              </a:lnSpc>
            </a:pPr>
            <a:r>
              <a:rPr dirty="0" sz="1600" spc="85" b="1" i="1">
                <a:solidFill>
                  <a:srgbClr val="C73032"/>
                </a:solidFill>
                <a:latin typeface="Calibri"/>
                <a:cs typeface="Calibri"/>
              </a:rPr>
              <a:t>How</a:t>
            </a:r>
            <a:r>
              <a:rPr dirty="0" sz="1600" spc="60" b="1" i="1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dirty="0" sz="1600" spc="145" b="1" i="1">
                <a:solidFill>
                  <a:srgbClr val="C73032"/>
                </a:solidFill>
                <a:latin typeface="Calibri"/>
                <a:cs typeface="Calibri"/>
              </a:rPr>
              <a:t>quickly</a:t>
            </a:r>
            <a:r>
              <a:rPr dirty="0" sz="1600" spc="60" b="1" i="1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dirty="0" sz="1600" spc="130" b="1" i="1">
                <a:solidFill>
                  <a:srgbClr val="C73032"/>
                </a:solidFill>
                <a:latin typeface="Calibri"/>
                <a:cs typeface="Calibri"/>
              </a:rPr>
              <a:t>should</a:t>
            </a:r>
            <a:r>
              <a:rPr dirty="0" sz="1600" spc="65" b="1" i="1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dirty="0" sz="1600" spc="100" b="1" i="1">
                <a:solidFill>
                  <a:srgbClr val="C73032"/>
                </a:solidFill>
                <a:latin typeface="Calibri"/>
                <a:cs typeface="Calibri"/>
              </a:rPr>
              <a:t>you</a:t>
            </a:r>
            <a:r>
              <a:rPr dirty="0" sz="1600" spc="100" b="1" i="1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dirty="0" sz="1600" spc="110" b="1" i="1">
                <a:solidFill>
                  <a:srgbClr val="C73032"/>
                </a:solidFill>
                <a:latin typeface="Calibri"/>
                <a:cs typeface="Calibri"/>
              </a:rPr>
              <a:t>deliver</a:t>
            </a:r>
            <a:r>
              <a:rPr dirty="0" sz="1600" spc="50" b="1" i="1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dirty="0" sz="1600" spc="105" b="1" i="1">
                <a:solidFill>
                  <a:srgbClr val="C73032"/>
                </a:solidFill>
                <a:latin typeface="Calibri"/>
                <a:cs typeface="Calibri"/>
              </a:rPr>
              <a:t>treatment?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5" name="object 15" descr=""/>
          <p:cNvSpPr txBox="1"/>
          <p:nvPr/>
        </p:nvSpPr>
        <p:spPr>
          <a:xfrm>
            <a:off x="10117135" y="1088934"/>
            <a:ext cx="273685" cy="3944620"/>
          </a:xfrm>
          <a:prstGeom prst="rect">
            <a:avLst/>
          </a:prstGeom>
        </p:spPr>
        <p:txBody>
          <a:bodyPr wrap="square" lIns="0" tIns="10795" rIns="0" bIns="0" rtlCol="0" vert="vert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dirty="0" sz="1500" spc="125" b="1">
                <a:solidFill>
                  <a:srgbClr val="BB0003"/>
                </a:solidFill>
                <a:latin typeface="Calibri"/>
                <a:cs typeface="Calibri"/>
              </a:rPr>
              <a:t>The</a:t>
            </a:r>
            <a:r>
              <a:rPr dirty="0" sz="1500" spc="35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125" b="1">
                <a:solidFill>
                  <a:srgbClr val="BB0003"/>
                </a:solidFill>
                <a:latin typeface="Calibri"/>
                <a:cs typeface="Calibri"/>
              </a:rPr>
              <a:t>importance</a:t>
            </a:r>
            <a:r>
              <a:rPr dirty="0" sz="1500" spc="35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75" b="1">
                <a:solidFill>
                  <a:srgbClr val="BB0003"/>
                </a:solidFill>
                <a:latin typeface="Calibri"/>
                <a:cs typeface="Calibri"/>
              </a:rPr>
              <a:t>of</a:t>
            </a:r>
            <a:r>
              <a:rPr dirty="0" sz="1500" spc="35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95" b="1">
                <a:solidFill>
                  <a:srgbClr val="BB0003"/>
                </a:solidFill>
                <a:latin typeface="Calibri"/>
                <a:cs typeface="Calibri"/>
              </a:rPr>
              <a:t>treating</a:t>
            </a:r>
            <a:r>
              <a:rPr dirty="0" sz="1500" spc="35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145" b="1">
                <a:solidFill>
                  <a:srgbClr val="BB0003"/>
                </a:solidFill>
                <a:latin typeface="Calibri"/>
                <a:cs typeface="Calibri"/>
              </a:rPr>
              <a:t>sepsis</a:t>
            </a:r>
            <a:r>
              <a:rPr dirty="0" sz="1500" spc="35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90" b="1">
                <a:solidFill>
                  <a:srgbClr val="BB0003"/>
                </a:solidFill>
                <a:latin typeface="Calibri"/>
                <a:cs typeface="Calibri"/>
              </a:rPr>
              <a:t>urgently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6" name="object 16" descr=""/>
          <p:cNvGrpSpPr/>
          <p:nvPr/>
        </p:nvGrpSpPr>
        <p:grpSpPr>
          <a:xfrm>
            <a:off x="383109" y="6931803"/>
            <a:ext cx="7501255" cy="337185"/>
            <a:chOff x="383109" y="6931803"/>
            <a:chExt cx="7501255" cy="337185"/>
          </a:xfrm>
        </p:grpSpPr>
        <p:sp>
          <p:nvSpPr>
            <p:cNvPr id="17" name="object 17" descr=""/>
            <p:cNvSpPr/>
            <p:nvPr/>
          </p:nvSpPr>
          <p:spPr>
            <a:xfrm>
              <a:off x="4171500" y="7139242"/>
              <a:ext cx="3712845" cy="0"/>
            </a:xfrm>
            <a:custGeom>
              <a:avLst/>
              <a:gdLst/>
              <a:ahLst/>
              <a:cxnLst/>
              <a:rect l="l" t="t" r="r" b="b"/>
              <a:pathLst>
                <a:path w="3712845" h="0">
                  <a:moveTo>
                    <a:pt x="0" y="0"/>
                  </a:moveTo>
                  <a:lnTo>
                    <a:pt x="3712502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8" name="object 18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86562" y="6935253"/>
              <a:ext cx="329996" cy="329996"/>
            </a:xfrm>
            <a:prstGeom prst="rect">
              <a:avLst/>
            </a:prstGeom>
          </p:spPr>
        </p:pic>
        <p:sp>
          <p:nvSpPr>
            <p:cNvPr id="19" name="object 19" descr=""/>
            <p:cNvSpPr/>
            <p:nvPr/>
          </p:nvSpPr>
          <p:spPr>
            <a:xfrm>
              <a:off x="386557" y="6935251"/>
              <a:ext cx="330200" cy="330200"/>
            </a:xfrm>
            <a:custGeom>
              <a:avLst/>
              <a:gdLst/>
              <a:ahLst/>
              <a:cxnLst/>
              <a:rect l="l" t="t" r="r" b="b"/>
              <a:pathLst>
                <a:path w="330200" h="330200">
                  <a:moveTo>
                    <a:pt x="164998" y="329996"/>
                  </a:moveTo>
                  <a:lnTo>
                    <a:pt x="208860" y="324102"/>
                  </a:lnTo>
                  <a:lnTo>
                    <a:pt x="248274" y="307468"/>
                  </a:lnTo>
                  <a:lnTo>
                    <a:pt x="281668" y="281668"/>
                  </a:lnTo>
                  <a:lnTo>
                    <a:pt x="307468" y="248274"/>
                  </a:lnTo>
                  <a:lnTo>
                    <a:pt x="324102" y="208860"/>
                  </a:lnTo>
                  <a:lnTo>
                    <a:pt x="329996" y="164998"/>
                  </a:lnTo>
                  <a:lnTo>
                    <a:pt x="324102" y="121136"/>
                  </a:lnTo>
                  <a:lnTo>
                    <a:pt x="307468" y="81722"/>
                  </a:lnTo>
                  <a:lnTo>
                    <a:pt x="281668" y="48328"/>
                  </a:lnTo>
                  <a:lnTo>
                    <a:pt x="248274" y="22527"/>
                  </a:lnTo>
                  <a:lnTo>
                    <a:pt x="208860" y="5894"/>
                  </a:lnTo>
                  <a:lnTo>
                    <a:pt x="164998" y="0"/>
                  </a:lnTo>
                  <a:lnTo>
                    <a:pt x="121136" y="5894"/>
                  </a:lnTo>
                  <a:lnTo>
                    <a:pt x="81722" y="22527"/>
                  </a:lnTo>
                  <a:lnTo>
                    <a:pt x="48328" y="48328"/>
                  </a:lnTo>
                  <a:lnTo>
                    <a:pt x="22527" y="81722"/>
                  </a:lnTo>
                  <a:lnTo>
                    <a:pt x="5894" y="121136"/>
                  </a:lnTo>
                  <a:lnTo>
                    <a:pt x="0" y="164998"/>
                  </a:lnTo>
                  <a:lnTo>
                    <a:pt x="5894" y="208860"/>
                  </a:lnTo>
                  <a:lnTo>
                    <a:pt x="22527" y="248274"/>
                  </a:lnTo>
                  <a:lnTo>
                    <a:pt x="48328" y="281668"/>
                  </a:lnTo>
                  <a:lnTo>
                    <a:pt x="81722" y="307468"/>
                  </a:lnTo>
                  <a:lnTo>
                    <a:pt x="121136" y="324102"/>
                  </a:lnTo>
                  <a:lnTo>
                    <a:pt x="164998" y="329996"/>
                  </a:lnTo>
                  <a:close/>
                </a:path>
              </a:pathLst>
            </a:custGeom>
            <a:ln w="6896">
              <a:solidFill>
                <a:srgbClr val="BB0003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0" name="object 20" descr="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 descr=""/>
          <p:cNvSpPr txBox="1"/>
          <p:nvPr/>
        </p:nvSpPr>
        <p:spPr>
          <a:xfrm>
            <a:off x="10126674" y="512943"/>
            <a:ext cx="14097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9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2" name="object 22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pc="55"/>
              <a:t>Module</a:t>
            </a:r>
            <a:r>
              <a:rPr dirty="0" spc="80"/>
              <a:t> </a:t>
            </a:r>
            <a:r>
              <a:rPr dirty="0"/>
              <a:t>3b:</a:t>
            </a:r>
            <a:r>
              <a:rPr dirty="0" spc="85"/>
              <a:t> </a:t>
            </a:r>
            <a:r>
              <a:rPr dirty="0" spc="70"/>
              <a:t>The</a:t>
            </a:r>
            <a:r>
              <a:rPr dirty="0" spc="80"/>
              <a:t> </a:t>
            </a:r>
            <a:r>
              <a:rPr dirty="0" spc="60"/>
              <a:t>FAST-</a:t>
            </a:r>
            <a:r>
              <a:rPr dirty="0" spc="175"/>
              <a:t>M</a:t>
            </a:r>
            <a:r>
              <a:rPr dirty="0" spc="85"/>
              <a:t> </a:t>
            </a:r>
            <a:r>
              <a:rPr dirty="0" spc="60"/>
              <a:t>Treatment</a:t>
            </a:r>
            <a:r>
              <a:rPr dirty="0" spc="80"/>
              <a:t> </a:t>
            </a:r>
            <a:r>
              <a:rPr dirty="0" spc="50"/>
              <a:t>Bundle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8855663" y="208824"/>
            <a:ext cx="902335" cy="1327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955"/>
              </a:lnSpc>
            </a:pPr>
            <a:r>
              <a:rPr dirty="0" sz="800">
                <a:solidFill>
                  <a:srgbClr val="231F20"/>
                </a:solidFill>
                <a:latin typeface="Calibri"/>
                <a:cs typeface="Calibri"/>
              </a:rPr>
              <a:t>n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dirty="0" sz="800" spc="1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85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dirty="0" sz="800" spc="3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dirty="0" sz="800" spc="2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SEPT</a:t>
            </a:r>
            <a:r>
              <a:rPr dirty="0" sz="800" spc="1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55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6510">
              <a:lnSpc>
                <a:spcPct val="100000"/>
              </a:lnSpc>
              <a:spcBef>
                <a:spcPts val="100"/>
              </a:spcBef>
            </a:pPr>
            <a:r>
              <a:rPr dirty="0" spc="240"/>
              <a:t>Sepsis:</a:t>
            </a:r>
            <a:r>
              <a:rPr dirty="0" spc="40"/>
              <a:t> </a:t>
            </a:r>
            <a:r>
              <a:rPr dirty="0" spc="250"/>
              <a:t>a</a:t>
            </a:r>
            <a:r>
              <a:rPr dirty="0" spc="40"/>
              <a:t> </a:t>
            </a:r>
            <a:r>
              <a:rPr dirty="0" spc="265"/>
              <a:t>medical</a:t>
            </a:r>
            <a:r>
              <a:rPr dirty="0" spc="45"/>
              <a:t> </a:t>
            </a:r>
            <a:r>
              <a:rPr dirty="0" spc="245"/>
              <a:t>EMERGENCY</a:t>
            </a:r>
          </a:p>
        </p:txBody>
      </p:sp>
      <p:sp>
        <p:nvSpPr>
          <p:cNvPr id="4" name="object 4" descr=""/>
          <p:cNvSpPr txBox="1"/>
          <p:nvPr/>
        </p:nvSpPr>
        <p:spPr>
          <a:xfrm>
            <a:off x="10138707" y="527168"/>
            <a:ext cx="116839" cy="24828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789"/>
              </a:lnSpc>
            </a:pPr>
            <a:r>
              <a:rPr dirty="0" sz="1500" spc="100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5" name="object 5" descr=""/>
          <p:cNvSpPr/>
          <p:nvPr/>
        </p:nvSpPr>
        <p:spPr>
          <a:xfrm>
            <a:off x="540004" y="1864283"/>
            <a:ext cx="4069079" cy="200660"/>
          </a:xfrm>
          <a:custGeom>
            <a:avLst/>
            <a:gdLst/>
            <a:ahLst/>
            <a:cxnLst/>
            <a:rect l="l" t="t" r="r" b="b"/>
            <a:pathLst>
              <a:path w="4069079" h="200660">
                <a:moveTo>
                  <a:pt x="4068495" y="0"/>
                </a:moveTo>
                <a:lnTo>
                  <a:pt x="0" y="0"/>
                </a:lnTo>
                <a:lnTo>
                  <a:pt x="0" y="200533"/>
                </a:lnTo>
                <a:lnTo>
                  <a:pt x="4068495" y="200533"/>
                </a:lnTo>
                <a:lnTo>
                  <a:pt x="4068495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 descr=""/>
          <p:cNvSpPr txBox="1"/>
          <p:nvPr/>
        </p:nvSpPr>
        <p:spPr>
          <a:xfrm>
            <a:off x="527300" y="2307407"/>
            <a:ext cx="4003040" cy="584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dirty="0" sz="1500" spc="125">
                <a:solidFill>
                  <a:srgbClr val="231F20"/>
                </a:solidFill>
                <a:latin typeface="Calibri"/>
                <a:cs typeface="Calibri"/>
              </a:rPr>
              <a:t>Sepsis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results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from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an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overwhelming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reaction of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35">
                <a:solidFill>
                  <a:srgbClr val="231F20"/>
                </a:solidFill>
                <a:latin typeface="Calibri"/>
                <a:cs typeface="Calibri"/>
              </a:rPr>
              <a:t>body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infection 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is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deadly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7" name="object 7" descr=""/>
          <p:cNvSpPr/>
          <p:nvPr/>
        </p:nvSpPr>
        <p:spPr>
          <a:xfrm>
            <a:off x="540004" y="4423892"/>
            <a:ext cx="4069079" cy="200660"/>
          </a:xfrm>
          <a:custGeom>
            <a:avLst/>
            <a:gdLst/>
            <a:ahLst/>
            <a:cxnLst/>
            <a:rect l="l" t="t" r="r" b="b"/>
            <a:pathLst>
              <a:path w="4069079" h="200660">
                <a:moveTo>
                  <a:pt x="4068495" y="0"/>
                </a:moveTo>
                <a:lnTo>
                  <a:pt x="0" y="0"/>
                </a:lnTo>
                <a:lnTo>
                  <a:pt x="0" y="200532"/>
                </a:lnTo>
                <a:lnTo>
                  <a:pt x="4068495" y="200532"/>
                </a:lnTo>
                <a:lnTo>
                  <a:pt x="4068495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 descr=""/>
          <p:cNvSpPr txBox="1"/>
          <p:nvPr/>
        </p:nvSpPr>
        <p:spPr>
          <a:xfrm>
            <a:off x="527300" y="4867006"/>
            <a:ext cx="3630929" cy="8636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dirty="0" sz="1500" spc="125">
                <a:solidFill>
                  <a:srgbClr val="231F20"/>
                </a:solidFill>
                <a:latin typeface="Calibri"/>
                <a:cs typeface="Calibri"/>
              </a:rPr>
              <a:t>Sepsis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is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therefore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medical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emergency: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if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you </a:t>
            </a:r>
            <a:r>
              <a:rPr dirty="0" sz="1500" spc="125">
                <a:solidFill>
                  <a:srgbClr val="231F20"/>
                </a:solidFill>
                <a:latin typeface="Calibri"/>
                <a:cs typeface="Calibri"/>
              </a:rPr>
              <a:t>suspected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sepsis,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action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14">
                <a:solidFill>
                  <a:srgbClr val="231F20"/>
                </a:solidFill>
                <a:latin typeface="Calibri"/>
                <a:cs typeface="Calibri"/>
              </a:rPr>
              <a:t>needs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31F20"/>
                </a:solidFill>
                <a:latin typeface="Calibri"/>
                <a:cs typeface="Calibri"/>
              </a:rPr>
              <a:t>to 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happen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30">
                <a:solidFill>
                  <a:srgbClr val="231F20"/>
                </a:solidFill>
                <a:latin typeface="Calibri"/>
                <a:cs typeface="Calibri"/>
              </a:rPr>
              <a:t>as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0">
                <a:solidFill>
                  <a:srgbClr val="231F20"/>
                </a:solidFill>
                <a:latin typeface="Calibri"/>
                <a:cs typeface="Calibri"/>
              </a:rPr>
              <a:t>soon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30">
                <a:solidFill>
                  <a:srgbClr val="231F20"/>
                </a:solidFill>
                <a:latin typeface="Calibri"/>
                <a:cs typeface="Calibri"/>
              </a:rPr>
              <a:t>as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possible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10129835" y="1101634"/>
            <a:ext cx="248285" cy="3919220"/>
          </a:xfrm>
          <a:prstGeom prst="rect">
            <a:avLst/>
          </a:prstGeom>
        </p:spPr>
        <p:txBody>
          <a:bodyPr wrap="square" lIns="0" tIns="0" rIns="0" bIns="0" rtlCol="0" vert="vert">
            <a:spAutoFit/>
          </a:bodyPr>
          <a:lstStyle/>
          <a:p>
            <a:pPr>
              <a:lnSpc>
                <a:spcPts val="1789"/>
              </a:lnSpc>
            </a:pPr>
            <a:r>
              <a:rPr dirty="0" sz="1500" spc="125" b="1">
                <a:solidFill>
                  <a:srgbClr val="BB0003"/>
                </a:solidFill>
                <a:latin typeface="Calibri"/>
                <a:cs typeface="Calibri"/>
              </a:rPr>
              <a:t>The</a:t>
            </a:r>
            <a:r>
              <a:rPr dirty="0" sz="1500" spc="35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125" b="1">
                <a:solidFill>
                  <a:srgbClr val="BB0003"/>
                </a:solidFill>
                <a:latin typeface="Calibri"/>
                <a:cs typeface="Calibri"/>
              </a:rPr>
              <a:t>importance</a:t>
            </a:r>
            <a:r>
              <a:rPr dirty="0" sz="1500" spc="35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75" b="1">
                <a:solidFill>
                  <a:srgbClr val="BB0003"/>
                </a:solidFill>
                <a:latin typeface="Calibri"/>
                <a:cs typeface="Calibri"/>
              </a:rPr>
              <a:t>of</a:t>
            </a:r>
            <a:r>
              <a:rPr dirty="0" sz="1500" spc="35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95" b="1">
                <a:solidFill>
                  <a:srgbClr val="BB0003"/>
                </a:solidFill>
                <a:latin typeface="Calibri"/>
                <a:cs typeface="Calibri"/>
              </a:rPr>
              <a:t>treating</a:t>
            </a:r>
            <a:r>
              <a:rPr dirty="0" sz="1500" spc="35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145" b="1">
                <a:solidFill>
                  <a:srgbClr val="BB0003"/>
                </a:solidFill>
                <a:latin typeface="Calibri"/>
                <a:cs typeface="Calibri"/>
              </a:rPr>
              <a:t>sepsis</a:t>
            </a:r>
            <a:r>
              <a:rPr dirty="0" sz="1500" spc="35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90" b="1">
                <a:solidFill>
                  <a:srgbClr val="BB0003"/>
                </a:solidFill>
                <a:latin typeface="Calibri"/>
                <a:cs typeface="Calibri"/>
              </a:rPr>
              <a:t>urgently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0" name="object 10" descr=""/>
          <p:cNvSpPr/>
          <p:nvPr/>
        </p:nvSpPr>
        <p:spPr>
          <a:xfrm>
            <a:off x="4171500" y="7139242"/>
            <a:ext cx="3712845" cy="0"/>
          </a:xfrm>
          <a:custGeom>
            <a:avLst/>
            <a:gdLst/>
            <a:ahLst/>
            <a:cxnLst/>
            <a:rect l="l" t="t" r="r" b="b"/>
            <a:pathLst>
              <a:path w="3712845" h="0">
                <a:moveTo>
                  <a:pt x="0" y="0"/>
                </a:moveTo>
                <a:lnTo>
                  <a:pt x="371250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 descr=""/>
          <p:cNvSpPr txBox="1"/>
          <p:nvPr/>
        </p:nvSpPr>
        <p:spPr>
          <a:xfrm>
            <a:off x="10138707" y="527168"/>
            <a:ext cx="116839" cy="24828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789"/>
              </a:lnSpc>
            </a:pPr>
            <a:r>
              <a:rPr dirty="0" sz="1500" spc="100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2" name="object 12" descr=""/>
          <p:cNvGrpSpPr/>
          <p:nvPr/>
        </p:nvGrpSpPr>
        <p:grpSpPr>
          <a:xfrm>
            <a:off x="383109" y="6931803"/>
            <a:ext cx="337185" cy="337185"/>
            <a:chOff x="383109" y="6931803"/>
            <a:chExt cx="337185" cy="337185"/>
          </a:xfrm>
        </p:grpSpPr>
        <p:pic>
          <p:nvPicPr>
            <p:cNvPr id="13" name="object 1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6562" y="6935253"/>
              <a:ext cx="329996" cy="329996"/>
            </a:xfrm>
            <a:prstGeom prst="rect">
              <a:avLst/>
            </a:prstGeom>
          </p:spPr>
        </p:pic>
        <p:sp>
          <p:nvSpPr>
            <p:cNvPr id="14" name="object 14" descr=""/>
            <p:cNvSpPr/>
            <p:nvPr/>
          </p:nvSpPr>
          <p:spPr>
            <a:xfrm>
              <a:off x="386557" y="6935251"/>
              <a:ext cx="330200" cy="330200"/>
            </a:xfrm>
            <a:custGeom>
              <a:avLst/>
              <a:gdLst/>
              <a:ahLst/>
              <a:cxnLst/>
              <a:rect l="l" t="t" r="r" b="b"/>
              <a:pathLst>
                <a:path w="330200" h="330200">
                  <a:moveTo>
                    <a:pt x="164998" y="329996"/>
                  </a:moveTo>
                  <a:lnTo>
                    <a:pt x="208860" y="324102"/>
                  </a:lnTo>
                  <a:lnTo>
                    <a:pt x="248274" y="307468"/>
                  </a:lnTo>
                  <a:lnTo>
                    <a:pt x="281668" y="281668"/>
                  </a:lnTo>
                  <a:lnTo>
                    <a:pt x="307468" y="248274"/>
                  </a:lnTo>
                  <a:lnTo>
                    <a:pt x="324102" y="208860"/>
                  </a:lnTo>
                  <a:lnTo>
                    <a:pt x="329996" y="164998"/>
                  </a:lnTo>
                  <a:lnTo>
                    <a:pt x="324102" y="121136"/>
                  </a:lnTo>
                  <a:lnTo>
                    <a:pt x="307468" y="81722"/>
                  </a:lnTo>
                  <a:lnTo>
                    <a:pt x="281668" y="48328"/>
                  </a:lnTo>
                  <a:lnTo>
                    <a:pt x="248274" y="22527"/>
                  </a:lnTo>
                  <a:lnTo>
                    <a:pt x="208860" y="5894"/>
                  </a:lnTo>
                  <a:lnTo>
                    <a:pt x="164998" y="0"/>
                  </a:lnTo>
                  <a:lnTo>
                    <a:pt x="121136" y="5894"/>
                  </a:lnTo>
                  <a:lnTo>
                    <a:pt x="81722" y="22527"/>
                  </a:lnTo>
                  <a:lnTo>
                    <a:pt x="48328" y="48328"/>
                  </a:lnTo>
                  <a:lnTo>
                    <a:pt x="22527" y="81722"/>
                  </a:lnTo>
                  <a:lnTo>
                    <a:pt x="5894" y="121136"/>
                  </a:lnTo>
                  <a:lnTo>
                    <a:pt x="0" y="164998"/>
                  </a:lnTo>
                  <a:lnTo>
                    <a:pt x="5894" y="208860"/>
                  </a:lnTo>
                  <a:lnTo>
                    <a:pt x="22527" y="248274"/>
                  </a:lnTo>
                  <a:lnTo>
                    <a:pt x="48328" y="281668"/>
                  </a:lnTo>
                  <a:lnTo>
                    <a:pt x="81722" y="307468"/>
                  </a:lnTo>
                  <a:lnTo>
                    <a:pt x="121136" y="324102"/>
                  </a:lnTo>
                  <a:lnTo>
                    <a:pt x="164998" y="329996"/>
                  </a:lnTo>
                  <a:close/>
                </a:path>
              </a:pathLst>
            </a:custGeom>
            <a:ln w="6896">
              <a:solidFill>
                <a:srgbClr val="BB0003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5" name="object 15" descr=""/>
          <p:cNvGrpSpPr/>
          <p:nvPr/>
        </p:nvGrpSpPr>
        <p:grpSpPr>
          <a:xfrm>
            <a:off x="4997919" y="12"/>
            <a:ext cx="5694680" cy="7560309"/>
            <a:chOff x="4997919" y="12"/>
            <a:chExt cx="5694680" cy="7560309"/>
          </a:xfrm>
        </p:grpSpPr>
        <p:pic>
          <p:nvPicPr>
            <p:cNvPr id="16" name="object 16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873997" y="12"/>
              <a:ext cx="1817992" cy="7559992"/>
            </a:xfrm>
            <a:prstGeom prst="rect">
              <a:avLst/>
            </a:prstGeom>
          </p:spPr>
        </p:pic>
        <p:sp>
          <p:nvSpPr>
            <p:cNvPr id="17" name="object 17" descr=""/>
            <p:cNvSpPr/>
            <p:nvPr/>
          </p:nvSpPr>
          <p:spPr>
            <a:xfrm>
              <a:off x="4997919" y="1864283"/>
              <a:ext cx="4069079" cy="200660"/>
            </a:xfrm>
            <a:custGeom>
              <a:avLst/>
              <a:gdLst/>
              <a:ahLst/>
              <a:cxnLst/>
              <a:rect l="l" t="t" r="r" b="b"/>
              <a:pathLst>
                <a:path w="4069079" h="200660">
                  <a:moveTo>
                    <a:pt x="4068495" y="0"/>
                  </a:moveTo>
                  <a:lnTo>
                    <a:pt x="0" y="0"/>
                  </a:lnTo>
                  <a:lnTo>
                    <a:pt x="0" y="200533"/>
                  </a:lnTo>
                  <a:lnTo>
                    <a:pt x="4068495" y="200533"/>
                  </a:lnTo>
                  <a:lnTo>
                    <a:pt x="4068495" y="0"/>
                  </a:lnTo>
                  <a:close/>
                </a:path>
              </a:pathLst>
            </a:custGeom>
            <a:solidFill>
              <a:srgbClr val="BB0003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8" name="object 18" descr=""/>
          <p:cNvSpPr txBox="1"/>
          <p:nvPr/>
        </p:nvSpPr>
        <p:spPr>
          <a:xfrm>
            <a:off x="4985225" y="2307407"/>
            <a:ext cx="3852545" cy="8636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25">
                <a:solidFill>
                  <a:srgbClr val="231F20"/>
                </a:solidFill>
                <a:latin typeface="Calibri"/>
                <a:cs typeface="Calibri"/>
              </a:rPr>
              <a:t>chance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of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dying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from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20">
                <a:solidFill>
                  <a:srgbClr val="231F20"/>
                </a:solidFill>
                <a:latin typeface="Calibri"/>
                <a:cs typeface="Calibri"/>
              </a:rPr>
              <a:t>sepsis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increases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longer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you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go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without treatment: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urgent 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action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saves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31F20"/>
                </a:solidFill>
                <a:latin typeface="Calibri"/>
                <a:cs typeface="Calibri"/>
              </a:rPr>
              <a:t>lives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9" name="object 19" descr=""/>
          <p:cNvSpPr/>
          <p:nvPr/>
        </p:nvSpPr>
        <p:spPr>
          <a:xfrm>
            <a:off x="4997920" y="12"/>
            <a:ext cx="5694680" cy="4627880"/>
          </a:xfrm>
          <a:custGeom>
            <a:avLst/>
            <a:gdLst/>
            <a:ahLst/>
            <a:cxnLst/>
            <a:rect l="l" t="t" r="r" b="b"/>
            <a:pathLst>
              <a:path w="5694680" h="4627880">
                <a:moveTo>
                  <a:pt x="4068495" y="4426877"/>
                </a:moveTo>
                <a:lnTo>
                  <a:pt x="0" y="4426877"/>
                </a:lnTo>
                <a:lnTo>
                  <a:pt x="0" y="4627410"/>
                </a:lnTo>
                <a:lnTo>
                  <a:pt x="4068495" y="4627410"/>
                </a:lnTo>
                <a:lnTo>
                  <a:pt x="4068495" y="4426877"/>
                </a:lnTo>
                <a:close/>
              </a:path>
              <a:path w="5694680" h="4627880">
                <a:moveTo>
                  <a:pt x="5694083" y="0"/>
                </a:moveTo>
                <a:lnTo>
                  <a:pt x="4974082" y="0"/>
                </a:lnTo>
                <a:lnTo>
                  <a:pt x="4974082" y="921385"/>
                </a:lnTo>
                <a:lnTo>
                  <a:pt x="5694083" y="921385"/>
                </a:lnTo>
                <a:lnTo>
                  <a:pt x="5694083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 descr=""/>
          <p:cNvSpPr txBox="1"/>
          <p:nvPr/>
        </p:nvSpPr>
        <p:spPr>
          <a:xfrm>
            <a:off x="4985225" y="4870006"/>
            <a:ext cx="4132579" cy="1143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465455">
              <a:lnSpc>
                <a:spcPct val="122200"/>
              </a:lnSpc>
              <a:spcBef>
                <a:spcPts val="100"/>
              </a:spcBef>
            </a:pP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MEOWS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Chart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FAST-</a:t>
            </a:r>
            <a:r>
              <a:rPr dirty="0" sz="1500" spc="204">
                <a:solidFill>
                  <a:srgbClr val="231F20"/>
                </a:solidFill>
                <a:latin typeface="Calibri"/>
                <a:cs typeface="Calibri"/>
              </a:rPr>
              <a:t>M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Decision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Tool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are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10">
                <a:solidFill>
                  <a:srgbClr val="231F20"/>
                </a:solidFill>
                <a:latin typeface="Calibri"/>
                <a:cs typeface="Calibri"/>
              </a:rPr>
              <a:t>designed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detect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 diagnose </a:t>
            </a:r>
            <a:r>
              <a:rPr dirty="0" sz="1500" spc="125">
                <a:solidFill>
                  <a:srgbClr val="231F20"/>
                </a:solidFill>
                <a:latin typeface="Calibri"/>
                <a:cs typeface="Calibri"/>
              </a:rPr>
              <a:t>suspected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sepsis: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whenever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20">
                <a:solidFill>
                  <a:srgbClr val="231F20"/>
                </a:solidFill>
                <a:latin typeface="Calibri"/>
                <a:cs typeface="Calibri"/>
              </a:rPr>
              <a:t>sepsis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is</a:t>
            </a:r>
            <a:endParaRPr sz="15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dirty="0" sz="1500" spc="100">
                <a:solidFill>
                  <a:srgbClr val="231F20"/>
                </a:solidFill>
                <a:latin typeface="Calibri"/>
                <a:cs typeface="Calibri"/>
              </a:rPr>
              <a:t>suspected,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start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FAST-</a:t>
            </a:r>
            <a:r>
              <a:rPr dirty="0" sz="1500" spc="204">
                <a:solidFill>
                  <a:srgbClr val="231F20"/>
                </a:solidFill>
                <a:latin typeface="Calibri"/>
                <a:cs typeface="Calibri"/>
              </a:rPr>
              <a:t>M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Treatment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Bundle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1" name="object 21" descr=""/>
          <p:cNvSpPr txBox="1"/>
          <p:nvPr/>
        </p:nvSpPr>
        <p:spPr>
          <a:xfrm>
            <a:off x="10126007" y="512943"/>
            <a:ext cx="14224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100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22" name="object 22" descr=""/>
          <p:cNvGrpSpPr/>
          <p:nvPr/>
        </p:nvGrpSpPr>
        <p:grpSpPr>
          <a:xfrm>
            <a:off x="7962708" y="6843054"/>
            <a:ext cx="2512695" cy="591185"/>
            <a:chOff x="7962708" y="6843054"/>
            <a:chExt cx="2512695" cy="591185"/>
          </a:xfrm>
        </p:grpSpPr>
        <p:sp>
          <p:nvSpPr>
            <p:cNvPr id="23" name="object 23" descr=""/>
            <p:cNvSpPr/>
            <p:nvPr/>
          </p:nvSpPr>
          <p:spPr>
            <a:xfrm>
              <a:off x="9247124" y="6843064"/>
              <a:ext cx="1228090" cy="591185"/>
            </a:xfrm>
            <a:custGeom>
              <a:avLst/>
              <a:gdLst/>
              <a:ahLst/>
              <a:cxnLst/>
              <a:rect l="l" t="t" r="r" b="b"/>
              <a:pathLst>
                <a:path w="1228090" h="591184">
                  <a:moveTo>
                    <a:pt x="585609" y="292798"/>
                  </a:moveTo>
                  <a:lnTo>
                    <a:pt x="581774" y="245300"/>
                  </a:lnTo>
                  <a:lnTo>
                    <a:pt x="570687" y="200253"/>
                  </a:lnTo>
                  <a:lnTo>
                    <a:pt x="552919" y="158242"/>
                  </a:lnTo>
                  <a:lnTo>
                    <a:pt x="529107" y="119875"/>
                  </a:lnTo>
                  <a:lnTo>
                    <a:pt x="499846" y="85750"/>
                  </a:lnTo>
                  <a:lnTo>
                    <a:pt x="465721" y="56489"/>
                  </a:lnTo>
                  <a:lnTo>
                    <a:pt x="427355" y="32677"/>
                  </a:lnTo>
                  <a:lnTo>
                    <a:pt x="385343" y="14922"/>
                  </a:lnTo>
                  <a:lnTo>
                    <a:pt x="340296" y="3822"/>
                  </a:lnTo>
                  <a:lnTo>
                    <a:pt x="292798" y="0"/>
                  </a:lnTo>
                  <a:lnTo>
                    <a:pt x="245300" y="3822"/>
                  </a:lnTo>
                  <a:lnTo>
                    <a:pt x="200253" y="14922"/>
                  </a:lnTo>
                  <a:lnTo>
                    <a:pt x="158242" y="32677"/>
                  </a:lnTo>
                  <a:lnTo>
                    <a:pt x="119875" y="56489"/>
                  </a:lnTo>
                  <a:lnTo>
                    <a:pt x="85763" y="85750"/>
                  </a:lnTo>
                  <a:lnTo>
                    <a:pt x="56489" y="119875"/>
                  </a:lnTo>
                  <a:lnTo>
                    <a:pt x="32677" y="158242"/>
                  </a:lnTo>
                  <a:lnTo>
                    <a:pt x="14922" y="200253"/>
                  </a:lnTo>
                  <a:lnTo>
                    <a:pt x="3835" y="245300"/>
                  </a:lnTo>
                  <a:lnTo>
                    <a:pt x="0" y="292798"/>
                  </a:lnTo>
                  <a:lnTo>
                    <a:pt x="3835" y="340296"/>
                  </a:lnTo>
                  <a:lnTo>
                    <a:pt x="14922" y="385343"/>
                  </a:lnTo>
                  <a:lnTo>
                    <a:pt x="32677" y="427355"/>
                  </a:lnTo>
                  <a:lnTo>
                    <a:pt x="56489" y="465734"/>
                  </a:lnTo>
                  <a:lnTo>
                    <a:pt x="85763" y="499846"/>
                  </a:lnTo>
                  <a:lnTo>
                    <a:pt x="119875" y="529107"/>
                  </a:lnTo>
                  <a:lnTo>
                    <a:pt x="158242" y="552919"/>
                  </a:lnTo>
                  <a:lnTo>
                    <a:pt x="200253" y="570674"/>
                  </a:lnTo>
                  <a:lnTo>
                    <a:pt x="245300" y="581774"/>
                  </a:lnTo>
                  <a:lnTo>
                    <a:pt x="292798" y="585609"/>
                  </a:lnTo>
                  <a:lnTo>
                    <a:pt x="340296" y="581774"/>
                  </a:lnTo>
                  <a:lnTo>
                    <a:pt x="385343" y="570674"/>
                  </a:lnTo>
                  <a:lnTo>
                    <a:pt x="427355" y="552919"/>
                  </a:lnTo>
                  <a:lnTo>
                    <a:pt x="465721" y="529107"/>
                  </a:lnTo>
                  <a:lnTo>
                    <a:pt x="499846" y="499846"/>
                  </a:lnTo>
                  <a:lnTo>
                    <a:pt x="529107" y="465721"/>
                  </a:lnTo>
                  <a:lnTo>
                    <a:pt x="552919" y="427355"/>
                  </a:lnTo>
                  <a:lnTo>
                    <a:pt x="570687" y="385343"/>
                  </a:lnTo>
                  <a:lnTo>
                    <a:pt x="581774" y="340296"/>
                  </a:lnTo>
                  <a:lnTo>
                    <a:pt x="585609" y="292798"/>
                  </a:lnTo>
                  <a:close/>
                </a:path>
                <a:path w="1228090" h="591184">
                  <a:moveTo>
                    <a:pt x="1227823" y="297764"/>
                  </a:moveTo>
                  <a:lnTo>
                    <a:pt x="1223987" y="250278"/>
                  </a:lnTo>
                  <a:lnTo>
                    <a:pt x="1212888" y="205219"/>
                  </a:lnTo>
                  <a:lnTo>
                    <a:pt x="1195133" y="163207"/>
                  </a:lnTo>
                  <a:lnTo>
                    <a:pt x="1171321" y="124841"/>
                  </a:lnTo>
                  <a:lnTo>
                    <a:pt x="1142060" y="90728"/>
                  </a:lnTo>
                  <a:lnTo>
                    <a:pt x="1107935" y="61468"/>
                  </a:lnTo>
                  <a:lnTo>
                    <a:pt x="1069568" y="37655"/>
                  </a:lnTo>
                  <a:lnTo>
                    <a:pt x="1027557" y="19900"/>
                  </a:lnTo>
                  <a:lnTo>
                    <a:pt x="982497" y="8801"/>
                  </a:lnTo>
                  <a:lnTo>
                    <a:pt x="935012" y="4965"/>
                  </a:lnTo>
                  <a:lnTo>
                    <a:pt x="887514" y="8801"/>
                  </a:lnTo>
                  <a:lnTo>
                    <a:pt x="842467" y="19900"/>
                  </a:lnTo>
                  <a:lnTo>
                    <a:pt x="800455" y="37655"/>
                  </a:lnTo>
                  <a:lnTo>
                    <a:pt x="762088" y="61468"/>
                  </a:lnTo>
                  <a:lnTo>
                    <a:pt x="727964" y="90728"/>
                  </a:lnTo>
                  <a:lnTo>
                    <a:pt x="698703" y="124841"/>
                  </a:lnTo>
                  <a:lnTo>
                    <a:pt x="674890" y="163207"/>
                  </a:lnTo>
                  <a:lnTo>
                    <a:pt x="657136" y="205219"/>
                  </a:lnTo>
                  <a:lnTo>
                    <a:pt x="646049" y="250278"/>
                  </a:lnTo>
                  <a:lnTo>
                    <a:pt x="642213" y="297764"/>
                  </a:lnTo>
                  <a:lnTo>
                    <a:pt x="646049" y="345262"/>
                  </a:lnTo>
                  <a:lnTo>
                    <a:pt x="657136" y="390321"/>
                  </a:lnTo>
                  <a:lnTo>
                    <a:pt x="674890" y="432333"/>
                  </a:lnTo>
                  <a:lnTo>
                    <a:pt x="698703" y="470700"/>
                  </a:lnTo>
                  <a:lnTo>
                    <a:pt x="727964" y="504825"/>
                  </a:lnTo>
                  <a:lnTo>
                    <a:pt x="762088" y="534085"/>
                  </a:lnTo>
                  <a:lnTo>
                    <a:pt x="800455" y="557898"/>
                  </a:lnTo>
                  <a:lnTo>
                    <a:pt x="842467" y="575652"/>
                  </a:lnTo>
                  <a:lnTo>
                    <a:pt x="887514" y="586752"/>
                  </a:lnTo>
                  <a:lnTo>
                    <a:pt x="935012" y="590575"/>
                  </a:lnTo>
                  <a:lnTo>
                    <a:pt x="982497" y="586752"/>
                  </a:lnTo>
                  <a:lnTo>
                    <a:pt x="1027557" y="575652"/>
                  </a:lnTo>
                  <a:lnTo>
                    <a:pt x="1069568" y="557898"/>
                  </a:lnTo>
                  <a:lnTo>
                    <a:pt x="1107935" y="534085"/>
                  </a:lnTo>
                  <a:lnTo>
                    <a:pt x="1142060" y="504825"/>
                  </a:lnTo>
                  <a:lnTo>
                    <a:pt x="1171321" y="470700"/>
                  </a:lnTo>
                  <a:lnTo>
                    <a:pt x="1195133" y="432333"/>
                  </a:lnTo>
                  <a:lnTo>
                    <a:pt x="1212888" y="390321"/>
                  </a:lnTo>
                  <a:lnTo>
                    <a:pt x="1223987" y="345262"/>
                  </a:lnTo>
                  <a:lnTo>
                    <a:pt x="1227823" y="29776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4" name="object 24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349824" y="6920255"/>
              <a:ext cx="380212" cy="407454"/>
            </a:xfrm>
            <a:prstGeom prst="rect">
              <a:avLst/>
            </a:prstGeom>
          </p:spPr>
        </p:pic>
        <p:pic>
          <p:nvPicPr>
            <p:cNvPr id="25" name="object 25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604908" y="6843054"/>
              <a:ext cx="585609" cy="585609"/>
            </a:xfrm>
            <a:prstGeom prst="rect">
              <a:avLst/>
            </a:prstGeom>
          </p:spPr>
        </p:pic>
        <p:sp>
          <p:nvSpPr>
            <p:cNvPr id="26" name="object 26" descr="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0032247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8" name="object 28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  <p:sp>
          <p:nvSpPr>
            <p:cNvPr id="29" name="object 29" descr="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0" name="object 30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</p:grpSp>
      <p:sp>
        <p:nvSpPr>
          <p:cNvPr id="31" name="object 31" descr="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114">
                <a:solidFill>
                  <a:srgbClr val="231F20"/>
                </a:solidFill>
                <a:latin typeface="Calibri"/>
                <a:cs typeface="Calibri"/>
              </a:rPr>
              <a:t>Veerrssiioon</a:t>
            </a:r>
            <a:r>
              <a:rPr dirty="0" sz="800" spc="3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1.0 </a:t>
            </a:r>
            <a:r>
              <a:rPr dirty="0" sz="800" spc="-185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dirty="0" sz="800" spc="3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dirty="0" sz="800" spc="2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SEPT</a:t>
            </a:r>
            <a:r>
              <a:rPr dirty="0" sz="800" spc="1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55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2" name="object 32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pc="55"/>
              <a:t>Module</a:t>
            </a:r>
            <a:r>
              <a:rPr dirty="0" spc="80"/>
              <a:t> </a:t>
            </a:r>
            <a:r>
              <a:rPr dirty="0"/>
              <a:t>3b:</a:t>
            </a:r>
            <a:r>
              <a:rPr dirty="0" spc="85"/>
              <a:t> </a:t>
            </a:r>
            <a:r>
              <a:rPr dirty="0" spc="70"/>
              <a:t>The</a:t>
            </a:r>
            <a:r>
              <a:rPr dirty="0" spc="80"/>
              <a:t> </a:t>
            </a:r>
            <a:r>
              <a:rPr dirty="0" spc="60"/>
              <a:t>FAST-</a:t>
            </a:r>
            <a:r>
              <a:rPr dirty="0" spc="175"/>
              <a:t>M</a:t>
            </a:r>
            <a:r>
              <a:rPr dirty="0" spc="85"/>
              <a:t> </a:t>
            </a:r>
            <a:r>
              <a:rPr dirty="0" spc="60"/>
              <a:t>Treatment</a:t>
            </a:r>
            <a:r>
              <a:rPr dirty="0" spc="80"/>
              <a:t> </a:t>
            </a:r>
            <a:r>
              <a:rPr dirty="0" spc="50"/>
              <a:t>Bundle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4126427" y="2457514"/>
            <a:ext cx="2439670" cy="2235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300" spc="300">
                <a:latin typeface="Calibri"/>
                <a:cs typeface="Calibri"/>
              </a:rPr>
              <a:t>MODULE</a:t>
            </a:r>
            <a:r>
              <a:rPr dirty="0" sz="1300" spc="140">
                <a:latin typeface="Calibri"/>
                <a:cs typeface="Calibri"/>
              </a:rPr>
              <a:t>  </a:t>
            </a:r>
            <a:r>
              <a:rPr dirty="0" sz="1300" spc="210">
                <a:latin typeface="Calibri"/>
                <a:cs typeface="Calibri"/>
              </a:rPr>
              <a:t>3B:</a:t>
            </a:r>
            <a:r>
              <a:rPr dirty="0" sz="1300" spc="140">
                <a:latin typeface="Calibri"/>
                <a:cs typeface="Calibri"/>
              </a:rPr>
              <a:t>  </a:t>
            </a:r>
            <a:r>
              <a:rPr dirty="0" sz="1300" spc="270">
                <a:latin typeface="Calibri"/>
                <a:cs typeface="Calibri"/>
              </a:rPr>
              <a:t>PART</a:t>
            </a:r>
            <a:r>
              <a:rPr dirty="0" sz="1300" spc="145">
                <a:latin typeface="Calibri"/>
                <a:cs typeface="Calibri"/>
              </a:rPr>
              <a:t>  </a:t>
            </a:r>
            <a:r>
              <a:rPr dirty="0" sz="1300" spc="235">
                <a:latin typeface="Calibri"/>
                <a:cs typeface="Calibri"/>
              </a:rPr>
              <a:t>TW</a:t>
            </a:r>
            <a:r>
              <a:rPr dirty="0" sz="1300" spc="-70">
                <a:latin typeface="Calibri"/>
                <a:cs typeface="Calibri"/>
              </a:rPr>
              <a:t> </a:t>
            </a:r>
            <a:r>
              <a:rPr dirty="0" sz="1300" spc="105">
                <a:latin typeface="Calibri"/>
                <a:cs typeface="Calibri"/>
              </a:rPr>
              <a:t>O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3" name="object 3" descr="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 descr=""/>
          <p:cNvSpPr txBox="1"/>
          <p:nvPr/>
        </p:nvSpPr>
        <p:spPr>
          <a:xfrm>
            <a:off x="10124293" y="512943"/>
            <a:ext cx="14541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125">
                <a:solidFill>
                  <a:srgbClr val="FFFFFF"/>
                </a:solidFill>
                <a:latin typeface="Calibri"/>
                <a:cs typeface="Calibri"/>
              </a:rPr>
              <a:t>6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5" name="object 5" descr=""/>
          <p:cNvGrpSpPr/>
          <p:nvPr/>
        </p:nvGrpSpPr>
        <p:grpSpPr>
          <a:xfrm>
            <a:off x="4782260" y="1131537"/>
            <a:ext cx="1127760" cy="1127760"/>
            <a:chOff x="4782260" y="1131537"/>
            <a:chExt cx="1127760" cy="1127760"/>
          </a:xfrm>
        </p:grpSpPr>
        <p:pic>
          <p:nvPicPr>
            <p:cNvPr id="6" name="object 6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93805" y="1143063"/>
              <a:ext cx="1104392" cy="1104417"/>
            </a:xfrm>
            <a:prstGeom prst="rect">
              <a:avLst/>
            </a:prstGeom>
          </p:spPr>
        </p:pic>
        <p:sp>
          <p:nvSpPr>
            <p:cNvPr id="7" name="object 7" descr=""/>
            <p:cNvSpPr/>
            <p:nvPr/>
          </p:nvSpPr>
          <p:spPr>
            <a:xfrm>
              <a:off x="4793791" y="1143068"/>
              <a:ext cx="1104900" cy="1104900"/>
            </a:xfrm>
            <a:custGeom>
              <a:avLst/>
              <a:gdLst/>
              <a:ahLst/>
              <a:cxnLst/>
              <a:rect l="l" t="t" r="r" b="b"/>
              <a:pathLst>
                <a:path w="1104900" h="1104900">
                  <a:moveTo>
                    <a:pt x="552208" y="1104404"/>
                  </a:moveTo>
                  <a:lnTo>
                    <a:pt x="599855" y="1102377"/>
                  </a:lnTo>
                  <a:lnTo>
                    <a:pt x="646376" y="1096407"/>
                  </a:lnTo>
                  <a:lnTo>
                    <a:pt x="691606" y="1086659"/>
                  </a:lnTo>
                  <a:lnTo>
                    <a:pt x="735379" y="1073300"/>
                  </a:lnTo>
                  <a:lnTo>
                    <a:pt x="777530" y="1056494"/>
                  </a:lnTo>
                  <a:lnTo>
                    <a:pt x="817891" y="1036408"/>
                  </a:lnTo>
                  <a:lnTo>
                    <a:pt x="856299" y="1013207"/>
                  </a:lnTo>
                  <a:lnTo>
                    <a:pt x="892586" y="987058"/>
                  </a:lnTo>
                  <a:lnTo>
                    <a:pt x="926587" y="958126"/>
                  </a:lnTo>
                  <a:lnTo>
                    <a:pt x="958137" y="926577"/>
                  </a:lnTo>
                  <a:lnTo>
                    <a:pt x="987070" y="892576"/>
                  </a:lnTo>
                  <a:lnTo>
                    <a:pt x="1013220" y="856289"/>
                  </a:lnTo>
                  <a:lnTo>
                    <a:pt x="1036420" y="817883"/>
                  </a:lnTo>
                  <a:lnTo>
                    <a:pt x="1056506" y="777522"/>
                  </a:lnTo>
                  <a:lnTo>
                    <a:pt x="1073312" y="735373"/>
                  </a:lnTo>
                  <a:lnTo>
                    <a:pt x="1086672" y="691601"/>
                  </a:lnTo>
                  <a:lnTo>
                    <a:pt x="1096420" y="646373"/>
                  </a:lnTo>
                  <a:lnTo>
                    <a:pt x="1102390" y="599853"/>
                  </a:lnTo>
                  <a:lnTo>
                    <a:pt x="1104417" y="552208"/>
                  </a:lnTo>
                  <a:lnTo>
                    <a:pt x="1102390" y="504561"/>
                  </a:lnTo>
                  <a:lnTo>
                    <a:pt x="1096420" y="458040"/>
                  </a:lnTo>
                  <a:lnTo>
                    <a:pt x="1086672" y="412810"/>
                  </a:lnTo>
                  <a:lnTo>
                    <a:pt x="1073312" y="369037"/>
                  </a:lnTo>
                  <a:lnTo>
                    <a:pt x="1056506" y="326887"/>
                  </a:lnTo>
                  <a:lnTo>
                    <a:pt x="1036420" y="286525"/>
                  </a:lnTo>
                  <a:lnTo>
                    <a:pt x="1013220" y="248118"/>
                  </a:lnTo>
                  <a:lnTo>
                    <a:pt x="987070" y="211830"/>
                  </a:lnTo>
                  <a:lnTo>
                    <a:pt x="958137" y="177829"/>
                  </a:lnTo>
                  <a:lnTo>
                    <a:pt x="926587" y="146279"/>
                  </a:lnTo>
                  <a:lnTo>
                    <a:pt x="892586" y="117346"/>
                  </a:lnTo>
                  <a:lnTo>
                    <a:pt x="856299" y="91197"/>
                  </a:lnTo>
                  <a:lnTo>
                    <a:pt x="817891" y="67996"/>
                  </a:lnTo>
                  <a:lnTo>
                    <a:pt x="777530" y="47910"/>
                  </a:lnTo>
                  <a:lnTo>
                    <a:pt x="735379" y="31104"/>
                  </a:lnTo>
                  <a:lnTo>
                    <a:pt x="691606" y="17745"/>
                  </a:lnTo>
                  <a:lnTo>
                    <a:pt x="646376" y="7997"/>
                  </a:lnTo>
                  <a:lnTo>
                    <a:pt x="599855" y="2026"/>
                  </a:lnTo>
                  <a:lnTo>
                    <a:pt x="552208" y="0"/>
                  </a:lnTo>
                  <a:lnTo>
                    <a:pt x="504561" y="2026"/>
                  </a:lnTo>
                  <a:lnTo>
                    <a:pt x="458040" y="7997"/>
                  </a:lnTo>
                  <a:lnTo>
                    <a:pt x="412810" y="17745"/>
                  </a:lnTo>
                  <a:lnTo>
                    <a:pt x="369037" y="31104"/>
                  </a:lnTo>
                  <a:lnTo>
                    <a:pt x="326887" y="47910"/>
                  </a:lnTo>
                  <a:lnTo>
                    <a:pt x="286525" y="67996"/>
                  </a:lnTo>
                  <a:lnTo>
                    <a:pt x="248118" y="91197"/>
                  </a:lnTo>
                  <a:lnTo>
                    <a:pt x="211830" y="117346"/>
                  </a:lnTo>
                  <a:lnTo>
                    <a:pt x="177829" y="146279"/>
                  </a:lnTo>
                  <a:lnTo>
                    <a:pt x="146279" y="177829"/>
                  </a:lnTo>
                  <a:lnTo>
                    <a:pt x="117346" y="211830"/>
                  </a:lnTo>
                  <a:lnTo>
                    <a:pt x="91197" y="248118"/>
                  </a:lnTo>
                  <a:lnTo>
                    <a:pt x="67996" y="286525"/>
                  </a:lnTo>
                  <a:lnTo>
                    <a:pt x="47910" y="326887"/>
                  </a:lnTo>
                  <a:lnTo>
                    <a:pt x="31104" y="369037"/>
                  </a:lnTo>
                  <a:lnTo>
                    <a:pt x="17745" y="412810"/>
                  </a:lnTo>
                  <a:lnTo>
                    <a:pt x="7997" y="458040"/>
                  </a:lnTo>
                  <a:lnTo>
                    <a:pt x="2026" y="504561"/>
                  </a:lnTo>
                  <a:lnTo>
                    <a:pt x="0" y="552208"/>
                  </a:lnTo>
                  <a:lnTo>
                    <a:pt x="2026" y="599853"/>
                  </a:lnTo>
                  <a:lnTo>
                    <a:pt x="7997" y="646373"/>
                  </a:lnTo>
                  <a:lnTo>
                    <a:pt x="17745" y="691601"/>
                  </a:lnTo>
                  <a:lnTo>
                    <a:pt x="31104" y="735373"/>
                  </a:lnTo>
                  <a:lnTo>
                    <a:pt x="47910" y="777522"/>
                  </a:lnTo>
                  <a:lnTo>
                    <a:pt x="67996" y="817883"/>
                  </a:lnTo>
                  <a:lnTo>
                    <a:pt x="91197" y="856289"/>
                  </a:lnTo>
                  <a:lnTo>
                    <a:pt x="117346" y="892576"/>
                  </a:lnTo>
                  <a:lnTo>
                    <a:pt x="146279" y="926577"/>
                  </a:lnTo>
                  <a:lnTo>
                    <a:pt x="177829" y="958126"/>
                  </a:lnTo>
                  <a:lnTo>
                    <a:pt x="211830" y="987058"/>
                  </a:lnTo>
                  <a:lnTo>
                    <a:pt x="248118" y="1013207"/>
                  </a:lnTo>
                  <a:lnTo>
                    <a:pt x="286525" y="1036408"/>
                  </a:lnTo>
                  <a:lnTo>
                    <a:pt x="326887" y="1056494"/>
                  </a:lnTo>
                  <a:lnTo>
                    <a:pt x="369037" y="1073300"/>
                  </a:lnTo>
                  <a:lnTo>
                    <a:pt x="412810" y="1086659"/>
                  </a:lnTo>
                  <a:lnTo>
                    <a:pt x="458040" y="1096407"/>
                  </a:lnTo>
                  <a:lnTo>
                    <a:pt x="504561" y="1102377"/>
                  </a:lnTo>
                  <a:lnTo>
                    <a:pt x="552208" y="1104404"/>
                  </a:lnTo>
                  <a:close/>
                </a:path>
              </a:pathLst>
            </a:custGeom>
            <a:ln w="23063">
              <a:solidFill>
                <a:srgbClr val="BB0003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8" name="object 8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938776" y="4508612"/>
            <a:ext cx="4753226" cy="3051392"/>
          </a:xfrm>
          <a:prstGeom prst="rect">
            <a:avLst/>
          </a:prstGeom>
        </p:spPr>
      </p:pic>
      <p:sp>
        <p:nvSpPr>
          <p:cNvPr id="9" name="object 9" descr="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dirty="0" sz="8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85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dirty="0" sz="800" spc="55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2074265" y="3178223"/>
            <a:ext cx="6543675" cy="558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500" spc="300" b="1">
                <a:solidFill>
                  <a:srgbClr val="BB0003"/>
                </a:solidFill>
                <a:latin typeface="Calibri"/>
                <a:cs typeface="Calibri"/>
              </a:rPr>
              <a:t>The</a:t>
            </a:r>
            <a:r>
              <a:rPr dirty="0" sz="3500" spc="6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3500" spc="220" b="1">
                <a:solidFill>
                  <a:srgbClr val="BB0003"/>
                </a:solidFill>
                <a:latin typeface="Calibri"/>
                <a:cs typeface="Calibri"/>
              </a:rPr>
              <a:t>FAST-</a:t>
            </a:r>
            <a:r>
              <a:rPr dirty="0" sz="3500" spc="580" b="1">
                <a:solidFill>
                  <a:srgbClr val="BB0003"/>
                </a:solidFill>
                <a:latin typeface="Calibri"/>
                <a:cs typeface="Calibri"/>
              </a:rPr>
              <a:t>M</a:t>
            </a:r>
            <a:r>
              <a:rPr dirty="0" sz="3500" spc="6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3500" spc="254" b="1">
                <a:solidFill>
                  <a:srgbClr val="BB0003"/>
                </a:solidFill>
                <a:latin typeface="Calibri"/>
                <a:cs typeface="Calibri"/>
              </a:rPr>
              <a:t>Treatment</a:t>
            </a:r>
            <a:r>
              <a:rPr dirty="0" sz="3500" spc="6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3500" spc="245" b="1">
                <a:solidFill>
                  <a:srgbClr val="BB0003"/>
                </a:solidFill>
                <a:latin typeface="Calibri"/>
                <a:cs typeface="Calibri"/>
              </a:rPr>
              <a:t>Bundle</a:t>
            </a:r>
            <a:endParaRPr sz="3500">
              <a:latin typeface="Calibri"/>
              <a:cs typeface="Calibri"/>
            </a:endParaRPr>
          </a:p>
        </p:txBody>
      </p:sp>
      <p:grpSp>
        <p:nvGrpSpPr>
          <p:cNvPr id="11" name="object 11" descr=""/>
          <p:cNvGrpSpPr/>
          <p:nvPr/>
        </p:nvGrpSpPr>
        <p:grpSpPr>
          <a:xfrm>
            <a:off x="2058695" y="2874848"/>
            <a:ext cx="6574790" cy="127000"/>
            <a:chOff x="2058695" y="2874848"/>
            <a:chExt cx="6574790" cy="127000"/>
          </a:xfrm>
        </p:grpSpPr>
        <p:sp>
          <p:nvSpPr>
            <p:cNvPr id="12" name="object 12" descr=""/>
            <p:cNvSpPr/>
            <p:nvPr/>
          </p:nvSpPr>
          <p:spPr>
            <a:xfrm>
              <a:off x="2058695" y="2874848"/>
              <a:ext cx="6574790" cy="31750"/>
            </a:xfrm>
            <a:custGeom>
              <a:avLst/>
              <a:gdLst/>
              <a:ahLst/>
              <a:cxnLst/>
              <a:rect l="l" t="t" r="r" b="b"/>
              <a:pathLst>
                <a:path w="6574790" h="31750">
                  <a:moveTo>
                    <a:pt x="6574624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6574624" y="31635"/>
                  </a:lnTo>
                  <a:lnTo>
                    <a:pt x="6574624" y="0"/>
                  </a:lnTo>
                  <a:close/>
                </a:path>
              </a:pathLst>
            </a:custGeom>
            <a:solidFill>
              <a:srgbClr val="202C7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2058695" y="2906471"/>
              <a:ext cx="6574790" cy="31750"/>
            </a:xfrm>
            <a:custGeom>
              <a:avLst/>
              <a:gdLst/>
              <a:ahLst/>
              <a:cxnLst/>
              <a:rect l="l" t="t" r="r" b="b"/>
              <a:pathLst>
                <a:path w="6574790" h="31750">
                  <a:moveTo>
                    <a:pt x="6574624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6574624" y="31635"/>
                  </a:lnTo>
                  <a:lnTo>
                    <a:pt x="6574624" y="0"/>
                  </a:lnTo>
                  <a:close/>
                </a:path>
              </a:pathLst>
            </a:custGeom>
            <a:solidFill>
              <a:srgbClr val="1D87B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 descr=""/>
            <p:cNvSpPr/>
            <p:nvPr/>
          </p:nvSpPr>
          <p:spPr>
            <a:xfrm>
              <a:off x="2058695" y="2938106"/>
              <a:ext cx="6574790" cy="31750"/>
            </a:xfrm>
            <a:custGeom>
              <a:avLst/>
              <a:gdLst/>
              <a:ahLst/>
              <a:cxnLst/>
              <a:rect l="l" t="t" r="r" b="b"/>
              <a:pathLst>
                <a:path w="6574790" h="31750">
                  <a:moveTo>
                    <a:pt x="6574624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6574624" y="31635"/>
                  </a:lnTo>
                  <a:lnTo>
                    <a:pt x="6574624" y="0"/>
                  </a:lnTo>
                  <a:close/>
                </a:path>
              </a:pathLst>
            </a:custGeom>
            <a:solidFill>
              <a:srgbClr val="FAE76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 descr=""/>
            <p:cNvSpPr/>
            <p:nvPr/>
          </p:nvSpPr>
          <p:spPr>
            <a:xfrm>
              <a:off x="2058695" y="2969742"/>
              <a:ext cx="6574790" cy="31750"/>
            </a:xfrm>
            <a:custGeom>
              <a:avLst/>
              <a:gdLst/>
              <a:ahLst/>
              <a:cxnLst/>
              <a:rect l="l" t="t" r="r" b="b"/>
              <a:pathLst>
                <a:path w="6574790" h="31750">
                  <a:moveTo>
                    <a:pt x="6574624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6574624" y="31635"/>
                  </a:lnTo>
                  <a:lnTo>
                    <a:pt x="6574624" y="0"/>
                  </a:lnTo>
                  <a:close/>
                </a:path>
              </a:pathLst>
            </a:custGeom>
            <a:solidFill>
              <a:srgbClr val="C13339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6" name="object 16" descr=""/>
          <p:cNvGrpSpPr/>
          <p:nvPr/>
        </p:nvGrpSpPr>
        <p:grpSpPr>
          <a:xfrm>
            <a:off x="2045233" y="3995445"/>
            <a:ext cx="6602095" cy="127000"/>
            <a:chOff x="2045233" y="3995445"/>
            <a:chExt cx="6602095" cy="127000"/>
          </a:xfrm>
        </p:grpSpPr>
        <p:sp>
          <p:nvSpPr>
            <p:cNvPr id="17" name="object 17" descr=""/>
            <p:cNvSpPr/>
            <p:nvPr/>
          </p:nvSpPr>
          <p:spPr>
            <a:xfrm>
              <a:off x="2045233" y="4090339"/>
              <a:ext cx="6602095" cy="31750"/>
            </a:xfrm>
            <a:custGeom>
              <a:avLst/>
              <a:gdLst/>
              <a:ahLst/>
              <a:cxnLst/>
              <a:rect l="l" t="t" r="r" b="b"/>
              <a:pathLst>
                <a:path w="6602095" h="31750">
                  <a:moveTo>
                    <a:pt x="6601523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6601523" y="31635"/>
                  </a:lnTo>
                  <a:lnTo>
                    <a:pt x="6601523" y="0"/>
                  </a:lnTo>
                  <a:close/>
                </a:path>
              </a:pathLst>
            </a:custGeom>
            <a:solidFill>
              <a:srgbClr val="202C7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2045233" y="4058716"/>
              <a:ext cx="6602095" cy="31750"/>
            </a:xfrm>
            <a:custGeom>
              <a:avLst/>
              <a:gdLst/>
              <a:ahLst/>
              <a:cxnLst/>
              <a:rect l="l" t="t" r="r" b="b"/>
              <a:pathLst>
                <a:path w="6602095" h="31750">
                  <a:moveTo>
                    <a:pt x="6601523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6601523" y="31635"/>
                  </a:lnTo>
                  <a:lnTo>
                    <a:pt x="6601523" y="0"/>
                  </a:lnTo>
                  <a:close/>
                </a:path>
              </a:pathLst>
            </a:custGeom>
            <a:solidFill>
              <a:srgbClr val="1D87B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 descr=""/>
            <p:cNvSpPr/>
            <p:nvPr/>
          </p:nvSpPr>
          <p:spPr>
            <a:xfrm>
              <a:off x="2045233" y="4027080"/>
              <a:ext cx="6602095" cy="31750"/>
            </a:xfrm>
            <a:custGeom>
              <a:avLst/>
              <a:gdLst/>
              <a:ahLst/>
              <a:cxnLst/>
              <a:rect l="l" t="t" r="r" b="b"/>
              <a:pathLst>
                <a:path w="6602095" h="31750">
                  <a:moveTo>
                    <a:pt x="6601523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6601523" y="31635"/>
                  </a:lnTo>
                  <a:lnTo>
                    <a:pt x="6601523" y="0"/>
                  </a:lnTo>
                  <a:close/>
                </a:path>
              </a:pathLst>
            </a:custGeom>
            <a:solidFill>
              <a:srgbClr val="FAE76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 descr=""/>
            <p:cNvSpPr/>
            <p:nvPr/>
          </p:nvSpPr>
          <p:spPr>
            <a:xfrm>
              <a:off x="2045233" y="3995445"/>
              <a:ext cx="6602095" cy="31750"/>
            </a:xfrm>
            <a:custGeom>
              <a:avLst/>
              <a:gdLst/>
              <a:ahLst/>
              <a:cxnLst/>
              <a:rect l="l" t="t" r="r" b="b"/>
              <a:pathLst>
                <a:path w="6602095" h="31750">
                  <a:moveTo>
                    <a:pt x="6601523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6601523" y="31635"/>
                  </a:lnTo>
                  <a:lnTo>
                    <a:pt x="6601523" y="0"/>
                  </a:lnTo>
                  <a:close/>
                </a:path>
              </a:pathLst>
            </a:custGeom>
            <a:solidFill>
              <a:srgbClr val="C13339"/>
            </a:solidFill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dirty="0" sz="8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85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dirty="0" sz="800" spc="55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6510">
              <a:lnSpc>
                <a:spcPct val="100000"/>
              </a:lnSpc>
              <a:spcBef>
                <a:spcPts val="100"/>
              </a:spcBef>
            </a:pPr>
            <a:r>
              <a:rPr dirty="0" spc="245"/>
              <a:t>The</a:t>
            </a:r>
            <a:r>
              <a:rPr dirty="0" spc="50"/>
              <a:t> </a:t>
            </a:r>
            <a:r>
              <a:rPr dirty="0" spc="190"/>
              <a:t>FAST-</a:t>
            </a:r>
            <a:r>
              <a:rPr dirty="0" spc="495"/>
              <a:t>M</a:t>
            </a:r>
            <a:r>
              <a:rPr dirty="0" spc="55"/>
              <a:t> </a:t>
            </a:r>
            <a:r>
              <a:rPr dirty="0" spc="220"/>
              <a:t>Treatment</a:t>
            </a:r>
            <a:r>
              <a:rPr dirty="0" spc="50"/>
              <a:t> </a:t>
            </a:r>
            <a:r>
              <a:rPr dirty="0" spc="200"/>
              <a:t>Bundle</a:t>
            </a:r>
            <a:r>
              <a:rPr dirty="0" spc="55"/>
              <a:t> </a:t>
            </a:r>
            <a:r>
              <a:rPr dirty="0" spc="70"/>
              <a:t>is…</a:t>
            </a:r>
          </a:p>
        </p:txBody>
      </p:sp>
      <p:sp>
        <p:nvSpPr>
          <p:cNvPr id="4" name="object 4" descr=""/>
          <p:cNvSpPr txBox="1"/>
          <p:nvPr/>
        </p:nvSpPr>
        <p:spPr>
          <a:xfrm>
            <a:off x="527300" y="1518979"/>
            <a:ext cx="4831715" cy="3378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41300" marR="5080" indent="-228600">
              <a:lnSpc>
                <a:spcPct val="1222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dirty="0" sz="1500" spc="125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31F20"/>
                </a:solidFill>
                <a:latin typeface="Calibri"/>
                <a:cs typeface="Calibri"/>
              </a:rPr>
              <a:t>‘bundle’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of 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care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is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collection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of </a:t>
            </a:r>
            <a:r>
              <a:rPr dirty="0" sz="1500" spc="114">
                <a:solidFill>
                  <a:srgbClr val="231F20"/>
                </a:solidFill>
                <a:latin typeface="Calibri"/>
                <a:cs typeface="Calibri"/>
              </a:rPr>
              <a:t>evidence-</a:t>
            </a:r>
            <a:r>
              <a:rPr dirty="0" sz="1500" spc="125">
                <a:solidFill>
                  <a:srgbClr val="231F20"/>
                </a:solidFill>
                <a:latin typeface="Calibri"/>
                <a:cs typeface="Calibri"/>
              </a:rPr>
              <a:t>based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clinical </a:t>
            </a:r>
            <a:r>
              <a:rPr dirty="0" sz="1500" spc="110">
                <a:solidFill>
                  <a:srgbClr val="231F20"/>
                </a:solidFill>
                <a:latin typeface="Calibri"/>
                <a:cs typeface="Calibri"/>
              </a:rPr>
              <a:t>practices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that </a:t>
            </a:r>
            <a:r>
              <a:rPr dirty="0" sz="1500" spc="50">
                <a:solidFill>
                  <a:srgbClr val="231F20"/>
                </a:solidFill>
                <a:latin typeface="Calibri"/>
                <a:cs typeface="Calibri"/>
              </a:rPr>
              <a:t>work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together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to </a:t>
            </a:r>
            <a:r>
              <a:rPr dirty="0" sz="1500" spc="100">
                <a:solidFill>
                  <a:srgbClr val="231F20"/>
                </a:solidFill>
                <a:latin typeface="Calibri"/>
                <a:cs typeface="Calibri"/>
              </a:rPr>
              <a:t>support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care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in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certain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clinical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setting</a:t>
            </a:r>
            <a:endParaRPr sz="15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65"/>
              </a:spcBef>
              <a:buClr>
                <a:srgbClr val="231F20"/>
              </a:buClr>
              <a:buFont typeface="Calibri"/>
              <a:buChar char="•"/>
            </a:pPr>
            <a:endParaRPr sz="1500">
              <a:latin typeface="Calibri"/>
              <a:cs typeface="Calibri"/>
            </a:endParaRPr>
          </a:p>
          <a:p>
            <a:pPr algn="just" marL="240029" marR="436880" indent="-227329">
              <a:lnSpc>
                <a:spcPct val="122200"/>
              </a:lnSpc>
              <a:spcBef>
                <a:spcPts val="5"/>
              </a:spcBef>
              <a:buChar char="•"/>
              <a:tabLst>
                <a:tab pos="241300" algn="l"/>
              </a:tabLst>
            </a:pP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FAST-</a:t>
            </a:r>
            <a:r>
              <a:rPr dirty="0" sz="1500" spc="204">
                <a:solidFill>
                  <a:srgbClr val="231F20"/>
                </a:solidFill>
                <a:latin typeface="Calibri"/>
                <a:cs typeface="Calibri"/>
              </a:rPr>
              <a:t>M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Treatment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Bundle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is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collection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40">
                <a:solidFill>
                  <a:srgbClr val="231F20"/>
                </a:solidFill>
                <a:latin typeface="Calibri"/>
                <a:cs typeface="Calibri"/>
              </a:rPr>
              <a:t>of </a:t>
            </a:r>
            <a:r>
              <a:rPr dirty="0" sz="1500" spc="40">
                <a:solidFill>
                  <a:srgbClr val="231F20"/>
                </a:solidFill>
                <a:latin typeface="Calibri"/>
                <a:cs typeface="Calibri"/>
              </a:rPr>
              <a:t>	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treatments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10">
                <a:solidFill>
                  <a:srgbClr val="231F20"/>
                </a:solidFill>
                <a:latin typeface="Calibri"/>
                <a:cs typeface="Calibri"/>
              </a:rPr>
              <a:t>designed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improve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care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in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 sepsis,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	</a:t>
            </a:r>
            <a:r>
              <a:rPr dirty="0" sz="1500" spc="100">
                <a:solidFill>
                  <a:srgbClr val="231F20"/>
                </a:solidFill>
                <a:latin typeface="Calibri"/>
                <a:cs typeface="Calibri"/>
              </a:rPr>
              <a:t>reduce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morbidity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save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40">
                <a:solidFill>
                  <a:srgbClr val="231F20"/>
                </a:solidFill>
                <a:latin typeface="Calibri"/>
                <a:cs typeface="Calibri"/>
              </a:rPr>
              <a:t>lives</a:t>
            </a:r>
            <a:endParaRPr sz="15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65"/>
              </a:spcBef>
              <a:buClr>
                <a:srgbClr val="231F20"/>
              </a:buClr>
              <a:buFont typeface="Calibri"/>
              <a:buChar char="•"/>
            </a:pPr>
            <a:endParaRPr sz="1500">
              <a:latin typeface="Calibri"/>
              <a:cs typeface="Calibri"/>
            </a:endParaRPr>
          </a:p>
          <a:p>
            <a:pPr marL="241300" marR="176530" indent="-228600">
              <a:lnSpc>
                <a:spcPct val="122200"/>
              </a:lnSpc>
              <a:spcBef>
                <a:spcPts val="5"/>
              </a:spcBef>
              <a:buChar char="•"/>
              <a:tabLst>
                <a:tab pos="241300" algn="l"/>
              </a:tabLst>
            </a:pP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10">
                <a:solidFill>
                  <a:srgbClr val="231F20"/>
                </a:solidFill>
                <a:latin typeface="Calibri"/>
                <a:cs typeface="Calibri"/>
              </a:rPr>
              <a:t>components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of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FAST-</a:t>
            </a:r>
            <a:r>
              <a:rPr dirty="0" sz="1500" spc="204">
                <a:solidFill>
                  <a:srgbClr val="231F20"/>
                </a:solidFill>
                <a:latin typeface="Calibri"/>
                <a:cs typeface="Calibri"/>
              </a:rPr>
              <a:t>M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Treatment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Bundle </a:t>
            </a:r>
            <a:r>
              <a:rPr dirty="0" sz="1500" spc="50">
                <a:solidFill>
                  <a:srgbClr val="231F20"/>
                </a:solidFill>
                <a:latin typeface="Calibri"/>
                <a:cs typeface="Calibri"/>
              </a:rPr>
              <a:t>were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established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14">
                <a:solidFill>
                  <a:srgbClr val="231F20"/>
                </a:solidFill>
                <a:latin typeface="Calibri"/>
                <a:cs typeface="Calibri"/>
              </a:rPr>
              <a:t>by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an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31F20"/>
                </a:solidFill>
                <a:latin typeface="Calibri"/>
                <a:cs typeface="Calibri"/>
              </a:rPr>
              <a:t>international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group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40">
                <a:solidFill>
                  <a:srgbClr val="231F20"/>
                </a:solidFill>
                <a:latin typeface="Calibri"/>
                <a:cs typeface="Calibri"/>
              </a:rPr>
              <a:t>of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experts: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it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 contains</a:t>
            </a:r>
            <a:r>
              <a:rPr dirty="0" sz="1500" spc="10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five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key</a:t>
            </a:r>
            <a:r>
              <a:rPr dirty="0" sz="1500" spc="100">
                <a:solidFill>
                  <a:srgbClr val="231F20"/>
                </a:solidFill>
                <a:latin typeface="Calibri"/>
                <a:cs typeface="Calibri"/>
              </a:rPr>
              <a:t> actions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thought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31F20"/>
                </a:solidFill>
                <a:latin typeface="Calibri"/>
                <a:cs typeface="Calibri"/>
              </a:rPr>
              <a:t>to </a:t>
            </a:r>
            <a:r>
              <a:rPr dirty="0" sz="1500" spc="120">
                <a:solidFill>
                  <a:srgbClr val="231F20"/>
                </a:solidFill>
                <a:latin typeface="Calibri"/>
                <a:cs typeface="Calibri"/>
              </a:rPr>
              <a:t>be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31F20"/>
                </a:solidFill>
                <a:latin typeface="Calibri"/>
                <a:cs typeface="Calibri"/>
              </a:rPr>
              <a:t>vital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for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20">
                <a:solidFill>
                  <a:srgbClr val="231F20"/>
                </a:solidFill>
                <a:latin typeface="Calibri"/>
                <a:cs typeface="Calibri"/>
              </a:rPr>
              <a:t>sepsis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management</a:t>
            </a:r>
            <a:endParaRPr sz="1500">
              <a:latin typeface="Calibri"/>
              <a:cs typeface="Calibri"/>
            </a:endParaRPr>
          </a:p>
        </p:txBody>
      </p:sp>
      <p:pic>
        <p:nvPicPr>
          <p:cNvPr id="5" name="object 5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98051" y="258368"/>
            <a:ext cx="8193951" cy="6584681"/>
          </a:xfrm>
          <a:prstGeom prst="rect">
            <a:avLst/>
          </a:prstGeom>
        </p:spPr>
      </p:pic>
      <p:sp>
        <p:nvSpPr>
          <p:cNvPr id="6" name="object 6" descr=""/>
          <p:cNvSpPr txBox="1"/>
          <p:nvPr/>
        </p:nvSpPr>
        <p:spPr>
          <a:xfrm>
            <a:off x="10117135" y="1088934"/>
            <a:ext cx="273685" cy="2819400"/>
          </a:xfrm>
          <a:prstGeom prst="rect">
            <a:avLst/>
          </a:prstGeom>
        </p:spPr>
        <p:txBody>
          <a:bodyPr wrap="square" lIns="0" tIns="10795" rIns="0" bIns="0" rtlCol="0" vert="vert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dirty="0" sz="1500" spc="125" b="1">
                <a:solidFill>
                  <a:srgbClr val="BB0003"/>
                </a:solidFill>
                <a:latin typeface="Calibri"/>
                <a:cs typeface="Calibri"/>
              </a:rPr>
              <a:t>The</a:t>
            </a:r>
            <a:r>
              <a:rPr dirty="0" sz="1500" spc="25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95" b="1">
                <a:solidFill>
                  <a:srgbClr val="BB0003"/>
                </a:solidFill>
                <a:latin typeface="Calibri"/>
                <a:cs typeface="Calibri"/>
              </a:rPr>
              <a:t>FAST-</a:t>
            </a:r>
            <a:r>
              <a:rPr dirty="0" sz="1500" spc="245" b="1">
                <a:solidFill>
                  <a:srgbClr val="BB0003"/>
                </a:solidFill>
                <a:latin typeface="Calibri"/>
                <a:cs typeface="Calibri"/>
              </a:rPr>
              <a:t>M</a:t>
            </a:r>
            <a:r>
              <a:rPr dirty="0" sz="1500" spc="3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110" b="1">
                <a:solidFill>
                  <a:srgbClr val="BB0003"/>
                </a:solidFill>
                <a:latin typeface="Calibri"/>
                <a:cs typeface="Calibri"/>
              </a:rPr>
              <a:t>Treatment</a:t>
            </a:r>
            <a:r>
              <a:rPr dirty="0" sz="1500" spc="3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95" b="1">
                <a:solidFill>
                  <a:srgbClr val="BB0003"/>
                </a:solidFill>
                <a:latin typeface="Calibri"/>
                <a:cs typeface="Calibri"/>
              </a:rPr>
              <a:t>Bundle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7" name="object 7" descr=""/>
          <p:cNvGrpSpPr/>
          <p:nvPr/>
        </p:nvGrpSpPr>
        <p:grpSpPr>
          <a:xfrm>
            <a:off x="383109" y="6931803"/>
            <a:ext cx="337185" cy="337185"/>
            <a:chOff x="383109" y="6931803"/>
            <a:chExt cx="337185" cy="337185"/>
          </a:xfrm>
        </p:grpSpPr>
        <p:pic>
          <p:nvPicPr>
            <p:cNvPr id="8" name="object 8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6562" y="6935253"/>
              <a:ext cx="329996" cy="329996"/>
            </a:xfrm>
            <a:prstGeom prst="rect">
              <a:avLst/>
            </a:prstGeom>
          </p:spPr>
        </p:pic>
        <p:sp>
          <p:nvSpPr>
            <p:cNvPr id="9" name="object 9" descr=""/>
            <p:cNvSpPr/>
            <p:nvPr/>
          </p:nvSpPr>
          <p:spPr>
            <a:xfrm>
              <a:off x="386557" y="6935251"/>
              <a:ext cx="330200" cy="330200"/>
            </a:xfrm>
            <a:custGeom>
              <a:avLst/>
              <a:gdLst/>
              <a:ahLst/>
              <a:cxnLst/>
              <a:rect l="l" t="t" r="r" b="b"/>
              <a:pathLst>
                <a:path w="330200" h="330200">
                  <a:moveTo>
                    <a:pt x="164998" y="329996"/>
                  </a:moveTo>
                  <a:lnTo>
                    <a:pt x="208860" y="324102"/>
                  </a:lnTo>
                  <a:lnTo>
                    <a:pt x="248274" y="307468"/>
                  </a:lnTo>
                  <a:lnTo>
                    <a:pt x="281668" y="281668"/>
                  </a:lnTo>
                  <a:lnTo>
                    <a:pt x="307468" y="248274"/>
                  </a:lnTo>
                  <a:lnTo>
                    <a:pt x="324102" y="208860"/>
                  </a:lnTo>
                  <a:lnTo>
                    <a:pt x="329996" y="164998"/>
                  </a:lnTo>
                  <a:lnTo>
                    <a:pt x="324102" y="121136"/>
                  </a:lnTo>
                  <a:lnTo>
                    <a:pt x="307468" y="81722"/>
                  </a:lnTo>
                  <a:lnTo>
                    <a:pt x="281668" y="48328"/>
                  </a:lnTo>
                  <a:lnTo>
                    <a:pt x="248274" y="22527"/>
                  </a:lnTo>
                  <a:lnTo>
                    <a:pt x="208860" y="5894"/>
                  </a:lnTo>
                  <a:lnTo>
                    <a:pt x="164998" y="0"/>
                  </a:lnTo>
                  <a:lnTo>
                    <a:pt x="121136" y="5894"/>
                  </a:lnTo>
                  <a:lnTo>
                    <a:pt x="81722" y="22527"/>
                  </a:lnTo>
                  <a:lnTo>
                    <a:pt x="48328" y="48328"/>
                  </a:lnTo>
                  <a:lnTo>
                    <a:pt x="22527" y="81722"/>
                  </a:lnTo>
                  <a:lnTo>
                    <a:pt x="5894" y="121136"/>
                  </a:lnTo>
                  <a:lnTo>
                    <a:pt x="0" y="164998"/>
                  </a:lnTo>
                  <a:lnTo>
                    <a:pt x="5894" y="208860"/>
                  </a:lnTo>
                  <a:lnTo>
                    <a:pt x="22527" y="248274"/>
                  </a:lnTo>
                  <a:lnTo>
                    <a:pt x="48328" y="281668"/>
                  </a:lnTo>
                  <a:lnTo>
                    <a:pt x="81722" y="307468"/>
                  </a:lnTo>
                  <a:lnTo>
                    <a:pt x="121136" y="324102"/>
                  </a:lnTo>
                  <a:lnTo>
                    <a:pt x="164998" y="329996"/>
                  </a:lnTo>
                  <a:close/>
                </a:path>
              </a:pathLst>
            </a:custGeom>
            <a:ln w="6896">
              <a:solidFill>
                <a:srgbClr val="BB0003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" name="object 10" descr="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 descr=""/>
          <p:cNvSpPr txBox="1"/>
          <p:nvPr/>
        </p:nvSpPr>
        <p:spPr>
          <a:xfrm>
            <a:off x="10133533" y="512943"/>
            <a:ext cx="12700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50">
                <a:solidFill>
                  <a:srgbClr val="FFFFFF"/>
                </a:solidFill>
                <a:latin typeface="Calibri"/>
                <a:cs typeface="Calibri"/>
              </a:rPr>
              <a:t>7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2" name="object 12" descr=""/>
          <p:cNvSpPr/>
          <p:nvPr/>
        </p:nvSpPr>
        <p:spPr>
          <a:xfrm>
            <a:off x="4171500" y="7139242"/>
            <a:ext cx="3712845" cy="0"/>
          </a:xfrm>
          <a:custGeom>
            <a:avLst/>
            <a:gdLst/>
            <a:ahLst/>
            <a:cxnLst/>
            <a:rect l="l" t="t" r="r" b="b"/>
            <a:pathLst>
              <a:path w="3712845" h="0">
                <a:moveTo>
                  <a:pt x="0" y="0"/>
                </a:moveTo>
                <a:lnTo>
                  <a:pt x="371250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13" name="object 13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49823" y="6920255"/>
            <a:ext cx="380212" cy="407454"/>
          </a:xfrm>
          <a:prstGeom prst="rect">
            <a:avLst/>
          </a:prstGeom>
        </p:spPr>
      </p:pic>
      <p:pic>
        <p:nvPicPr>
          <p:cNvPr id="14" name="object 14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691540" y="6904051"/>
            <a:ext cx="411556" cy="421030"/>
          </a:xfrm>
          <a:prstGeom prst="rect">
            <a:avLst/>
          </a:prstGeom>
        </p:spPr>
      </p:pic>
      <p:grpSp>
        <p:nvGrpSpPr>
          <p:cNvPr id="15" name="object 15" descr=""/>
          <p:cNvGrpSpPr/>
          <p:nvPr/>
        </p:nvGrpSpPr>
        <p:grpSpPr>
          <a:xfrm>
            <a:off x="10032246" y="6905575"/>
            <a:ext cx="328930" cy="422275"/>
            <a:chOff x="10032246" y="6905575"/>
            <a:chExt cx="328930" cy="422275"/>
          </a:xfrm>
        </p:grpSpPr>
        <p:sp>
          <p:nvSpPr>
            <p:cNvPr id="16" name="object 16" descr="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8" name="object 18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094821" y="7052177"/>
              <a:ext cx="144016" cy="161583"/>
            </a:xfrm>
            <a:prstGeom prst="rect">
              <a:avLst/>
            </a:prstGeom>
          </p:spPr>
        </p:pic>
      </p:grpSp>
      <p:pic>
        <p:nvPicPr>
          <p:cNvPr id="19" name="object 19" descr="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037004" y="6922160"/>
            <a:ext cx="437008" cy="423494"/>
          </a:xfrm>
          <a:prstGeom prst="rect">
            <a:avLst/>
          </a:prstGeom>
        </p:spPr>
      </p:pic>
      <p:sp>
        <p:nvSpPr>
          <p:cNvPr id="20" name="object 20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pc="55"/>
              <a:t>Module</a:t>
            </a:r>
            <a:r>
              <a:rPr dirty="0" spc="80"/>
              <a:t> </a:t>
            </a:r>
            <a:r>
              <a:rPr dirty="0"/>
              <a:t>3b:</a:t>
            </a:r>
            <a:r>
              <a:rPr dirty="0" spc="85"/>
              <a:t> </a:t>
            </a:r>
            <a:r>
              <a:rPr dirty="0" spc="70"/>
              <a:t>The</a:t>
            </a:r>
            <a:r>
              <a:rPr dirty="0" spc="80"/>
              <a:t> </a:t>
            </a:r>
            <a:r>
              <a:rPr dirty="0" spc="60"/>
              <a:t>FAST-</a:t>
            </a:r>
            <a:r>
              <a:rPr dirty="0" spc="175"/>
              <a:t>M</a:t>
            </a:r>
            <a:r>
              <a:rPr dirty="0" spc="85"/>
              <a:t> </a:t>
            </a:r>
            <a:r>
              <a:rPr dirty="0" spc="60"/>
              <a:t>Treatment</a:t>
            </a:r>
            <a:r>
              <a:rPr dirty="0" spc="80"/>
              <a:t> </a:t>
            </a:r>
            <a:r>
              <a:rPr dirty="0" spc="50"/>
              <a:t>Bundle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dirty="0" sz="8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85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dirty="0" sz="800" spc="55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75434" y="1598785"/>
            <a:ext cx="4899915" cy="5128191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6510">
              <a:lnSpc>
                <a:spcPct val="100000"/>
              </a:lnSpc>
              <a:spcBef>
                <a:spcPts val="100"/>
              </a:spcBef>
            </a:pPr>
            <a:r>
              <a:rPr dirty="0" spc="245"/>
              <a:t>The</a:t>
            </a:r>
            <a:r>
              <a:rPr dirty="0" spc="50"/>
              <a:t> </a:t>
            </a:r>
            <a:r>
              <a:rPr dirty="0" spc="190"/>
              <a:t>FAST-</a:t>
            </a:r>
            <a:r>
              <a:rPr dirty="0" spc="495"/>
              <a:t>M</a:t>
            </a:r>
            <a:r>
              <a:rPr dirty="0" spc="55"/>
              <a:t> </a:t>
            </a:r>
            <a:r>
              <a:rPr dirty="0" spc="220"/>
              <a:t>Treatment</a:t>
            </a:r>
            <a:r>
              <a:rPr dirty="0" spc="50"/>
              <a:t> </a:t>
            </a:r>
            <a:r>
              <a:rPr dirty="0" spc="200"/>
              <a:t>Bundle</a:t>
            </a:r>
            <a:r>
              <a:rPr dirty="0" spc="55"/>
              <a:t> </a:t>
            </a:r>
            <a:r>
              <a:rPr dirty="0" spc="70"/>
              <a:t>is…</a:t>
            </a:r>
          </a:p>
        </p:txBody>
      </p:sp>
      <p:sp>
        <p:nvSpPr>
          <p:cNvPr id="5" name="object 5" descr=""/>
          <p:cNvSpPr txBox="1"/>
          <p:nvPr/>
        </p:nvSpPr>
        <p:spPr>
          <a:xfrm>
            <a:off x="527300" y="1518979"/>
            <a:ext cx="4455160" cy="584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FAST-</a:t>
            </a:r>
            <a:r>
              <a:rPr dirty="0" sz="1500" spc="204">
                <a:solidFill>
                  <a:srgbClr val="231F20"/>
                </a:solidFill>
                <a:latin typeface="Calibri"/>
                <a:cs typeface="Calibri"/>
              </a:rPr>
              <a:t>M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is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an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0">
                <a:solidFill>
                  <a:srgbClr val="231F20"/>
                </a:solidFill>
                <a:latin typeface="Calibri"/>
                <a:cs typeface="Calibri"/>
              </a:rPr>
              <a:t>acronym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for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treatments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included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in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 the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FAST-</a:t>
            </a:r>
            <a:r>
              <a:rPr dirty="0" sz="1500" spc="204">
                <a:solidFill>
                  <a:srgbClr val="231F20"/>
                </a:solidFill>
                <a:latin typeface="Calibri"/>
                <a:cs typeface="Calibri"/>
              </a:rPr>
              <a:t>M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Treatment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-10">
                <a:solidFill>
                  <a:srgbClr val="231F20"/>
                </a:solidFill>
                <a:latin typeface="Calibri"/>
                <a:cs typeface="Calibri"/>
              </a:rPr>
              <a:t>Bundle: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6" name="object 6" descr=""/>
          <p:cNvSpPr txBox="1"/>
          <p:nvPr/>
        </p:nvSpPr>
        <p:spPr>
          <a:xfrm>
            <a:off x="1195044" y="2547778"/>
            <a:ext cx="65913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90" b="1">
                <a:solidFill>
                  <a:srgbClr val="BB0003"/>
                </a:solidFill>
                <a:latin typeface="Calibri"/>
                <a:cs typeface="Calibri"/>
              </a:rPr>
              <a:t>FLUIDS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7" name="object 7" descr=""/>
          <p:cNvSpPr txBox="1"/>
          <p:nvPr/>
        </p:nvSpPr>
        <p:spPr>
          <a:xfrm>
            <a:off x="1195044" y="3335178"/>
            <a:ext cx="119316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95" b="1">
                <a:solidFill>
                  <a:srgbClr val="F87D1F"/>
                </a:solidFill>
                <a:latin typeface="Calibri"/>
                <a:cs typeface="Calibri"/>
              </a:rPr>
              <a:t>ANTIBIOTICS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8" name="object 8" descr=""/>
          <p:cNvSpPr txBox="1"/>
          <p:nvPr/>
        </p:nvSpPr>
        <p:spPr>
          <a:xfrm>
            <a:off x="1195044" y="4122580"/>
            <a:ext cx="146431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150" b="1">
                <a:solidFill>
                  <a:srgbClr val="263976"/>
                </a:solidFill>
                <a:latin typeface="Calibri"/>
                <a:cs typeface="Calibri"/>
              </a:rPr>
              <a:t>SOURCE</a:t>
            </a:r>
            <a:r>
              <a:rPr dirty="0" sz="1500" spc="70" b="1">
                <a:solidFill>
                  <a:srgbClr val="263976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control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1195044" y="4909980"/>
            <a:ext cx="1926589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120" b="1">
                <a:solidFill>
                  <a:srgbClr val="4E9C57"/>
                </a:solidFill>
                <a:latin typeface="Calibri"/>
                <a:cs typeface="Calibri"/>
              </a:rPr>
              <a:t>TRANSFER</a:t>
            </a:r>
            <a:r>
              <a:rPr dirty="0" sz="1500" spc="80" b="1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if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required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1195044" y="5697378"/>
            <a:ext cx="124460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80" b="1">
                <a:solidFill>
                  <a:srgbClr val="1D87BB"/>
                </a:solidFill>
                <a:latin typeface="Calibri"/>
                <a:cs typeface="Calibri"/>
              </a:rPr>
              <a:t>MONITORING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1" name="object 11" descr=""/>
          <p:cNvSpPr/>
          <p:nvPr/>
        </p:nvSpPr>
        <p:spPr>
          <a:xfrm>
            <a:off x="563756" y="2467745"/>
            <a:ext cx="529590" cy="529590"/>
          </a:xfrm>
          <a:custGeom>
            <a:avLst/>
            <a:gdLst/>
            <a:ahLst/>
            <a:cxnLst/>
            <a:rect l="l" t="t" r="r" b="b"/>
            <a:pathLst>
              <a:path w="529590" h="529589">
                <a:moveTo>
                  <a:pt x="264718" y="0"/>
                </a:moveTo>
                <a:lnTo>
                  <a:pt x="217134" y="4265"/>
                </a:lnTo>
                <a:lnTo>
                  <a:pt x="172348" y="16562"/>
                </a:lnTo>
                <a:lnTo>
                  <a:pt x="131109" y="36144"/>
                </a:lnTo>
                <a:lnTo>
                  <a:pt x="94162" y="62261"/>
                </a:lnTo>
                <a:lnTo>
                  <a:pt x="62257" y="94168"/>
                </a:lnTo>
                <a:lnTo>
                  <a:pt x="36141" y="131114"/>
                </a:lnTo>
                <a:lnTo>
                  <a:pt x="16561" y="172354"/>
                </a:lnTo>
                <a:lnTo>
                  <a:pt x="4264" y="217138"/>
                </a:lnTo>
                <a:lnTo>
                  <a:pt x="0" y="264718"/>
                </a:lnTo>
                <a:lnTo>
                  <a:pt x="4264" y="312302"/>
                </a:lnTo>
                <a:lnTo>
                  <a:pt x="16561" y="357088"/>
                </a:lnTo>
                <a:lnTo>
                  <a:pt x="36141" y="398328"/>
                </a:lnTo>
                <a:lnTo>
                  <a:pt x="62257" y="435274"/>
                </a:lnTo>
                <a:lnTo>
                  <a:pt x="94162" y="467179"/>
                </a:lnTo>
                <a:lnTo>
                  <a:pt x="131109" y="493296"/>
                </a:lnTo>
                <a:lnTo>
                  <a:pt x="172348" y="512876"/>
                </a:lnTo>
                <a:lnTo>
                  <a:pt x="217134" y="525172"/>
                </a:lnTo>
                <a:lnTo>
                  <a:pt x="264718" y="529437"/>
                </a:lnTo>
                <a:lnTo>
                  <a:pt x="312302" y="525172"/>
                </a:lnTo>
                <a:lnTo>
                  <a:pt x="357088" y="512876"/>
                </a:lnTo>
                <a:lnTo>
                  <a:pt x="398328" y="493296"/>
                </a:lnTo>
                <a:lnTo>
                  <a:pt x="435274" y="467179"/>
                </a:lnTo>
                <a:lnTo>
                  <a:pt x="467179" y="435274"/>
                </a:lnTo>
                <a:lnTo>
                  <a:pt x="493296" y="398328"/>
                </a:lnTo>
                <a:lnTo>
                  <a:pt x="512876" y="357088"/>
                </a:lnTo>
                <a:lnTo>
                  <a:pt x="525172" y="312302"/>
                </a:lnTo>
                <a:lnTo>
                  <a:pt x="529437" y="264718"/>
                </a:lnTo>
                <a:lnTo>
                  <a:pt x="525172" y="217138"/>
                </a:lnTo>
                <a:lnTo>
                  <a:pt x="512876" y="172354"/>
                </a:lnTo>
                <a:lnTo>
                  <a:pt x="493296" y="131114"/>
                </a:lnTo>
                <a:lnTo>
                  <a:pt x="467179" y="94168"/>
                </a:lnTo>
                <a:lnTo>
                  <a:pt x="435274" y="62261"/>
                </a:lnTo>
                <a:lnTo>
                  <a:pt x="398328" y="36144"/>
                </a:lnTo>
                <a:lnTo>
                  <a:pt x="357088" y="16562"/>
                </a:lnTo>
                <a:lnTo>
                  <a:pt x="312302" y="4265"/>
                </a:lnTo>
                <a:lnTo>
                  <a:pt x="264718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 descr=""/>
          <p:cNvSpPr txBox="1"/>
          <p:nvPr/>
        </p:nvSpPr>
        <p:spPr>
          <a:xfrm>
            <a:off x="721927" y="2524727"/>
            <a:ext cx="191770" cy="3879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2350" spc="175" b="1">
                <a:solidFill>
                  <a:srgbClr val="FFFFFF"/>
                </a:solidFill>
                <a:latin typeface="Calibri"/>
                <a:cs typeface="Calibri"/>
              </a:rPr>
              <a:t>F</a:t>
            </a:r>
            <a:endParaRPr sz="2350">
              <a:latin typeface="Calibri"/>
              <a:cs typeface="Calibri"/>
            </a:endParaRPr>
          </a:p>
        </p:txBody>
      </p:sp>
      <p:sp>
        <p:nvSpPr>
          <p:cNvPr id="13" name="object 13" descr=""/>
          <p:cNvSpPr/>
          <p:nvPr/>
        </p:nvSpPr>
        <p:spPr>
          <a:xfrm>
            <a:off x="539996" y="3249192"/>
            <a:ext cx="529590" cy="529590"/>
          </a:xfrm>
          <a:custGeom>
            <a:avLst/>
            <a:gdLst/>
            <a:ahLst/>
            <a:cxnLst/>
            <a:rect l="l" t="t" r="r" b="b"/>
            <a:pathLst>
              <a:path w="529590" h="529589">
                <a:moveTo>
                  <a:pt x="264718" y="0"/>
                </a:moveTo>
                <a:lnTo>
                  <a:pt x="217134" y="4265"/>
                </a:lnTo>
                <a:lnTo>
                  <a:pt x="172348" y="16562"/>
                </a:lnTo>
                <a:lnTo>
                  <a:pt x="131109" y="36144"/>
                </a:lnTo>
                <a:lnTo>
                  <a:pt x="94162" y="62261"/>
                </a:lnTo>
                <a:lnTo>
                  <a:pt x="62257" y="94168"/>
                </a:lnTo>
                <a:lnTo>
                  <a:pt x="36141" y="131114"/>
                </a:lnTo>
                <a:lnTo>
                  <a:pt x="16561" y="172354"/>
                </a:lnTo>
                <a:lnTo>
                  <a:pt x="4264" y="217138"/>
                </a:lnTo>
                <a:lnTo>
                  <a:pt x="0" y="264718"/>
                </a:lnTo>
                <a:lnTo>
                  <a:pt x="4264" y="312302"/>
                </a:lnTo>
                <a:lnTo>
                  <a:pt x="16561" y="357088"/>
                </a:lnTo>
                <a:lnTo>
                  <a:pt x="36141" y="398328"/>
                </a:lnTo>
                <a:lnTo>
                  <a:pt x="62257" y="435274"/>
                </a:lnTo>
                <a:lnTo>
                  <a:pt x="94162" y="467179"/>
                </a:lnTo>
                <a:lnTo>
                  <a:pt x="131109" y="493296"/>
                </a:lnTo>
                <a:lnTo>
                  <a:pt x="172348" y="512876"/>
                </a:lnTo>
                <a:lnTo>
                  <a:pt x="217134" y="525172"/>
                </a:lnTo>
                <a:lnTo>
                  <a:pt x="264718" y="529437"/>
                </a:lnTo>
                <a:lnTo>
                  <a:pt x="312302" y="525172"/>
                </a:lnTo>
                <a:lnTo>
                  <a:pt x="357088" y="512876"/>
                </a:lnTo>
                <a:lnTo>
                  <a:pt x="398328" y="493296"/>
                </a:lnTo>
                <a:lnTo>
                  <a:pt x="435274" y="467179"/>
                </a:lnTo>
                <a:lnTo>
                  <a:pt x="467179" y="435274"/>
                </a:lnTo>
                <a:lnTo>
                  <a:pt x="493296" y="398328"/>
                </a:lnTo>
                <a:lnTo>
                  <a:pt x="512876" y="357088"/>
                </a:lnTo>
                <a:lnTo>
                  <a:pt x="525172" y="312302"/>
                </a:lnTo>
                <a:lnTo>
                  <a:pt x="529437" y="264718"/>
                </a:lnTo>
                <a:lnTo>
                  <a:pt x="525172" y="217138"/>
                </a:lnTo>
                <a:lnTo>
                  <a:pt x="512876" y="172354"/>
                </a:lnTo>
                <a:lnTo>
                  <a:pt x="493296" y="131114"/>
                </a:lnTo>
                <a:lnTo>
                  <a:pt x="467179" y="94168"/>
                </a:lnTo>
                <a:lnTo>
                  <a:pt x="435274" y="62261"/>
                </a:lnTo>
                <a:lnTo>
                  <a:pt x="398328" y="36144"/>
                </a:lnTo>
                <a:lnTo>
                  <a:pt x="357088" y="16562"/>
                </a:lnTo>
                <a:lnTo>
                  <a:pt x="312302" y="4265"/>
                </a:lnTo>
                <a:lnTo>
                  <a:pt x="264718" y="0"/>
                </a:lnTo>
                <a:close/>
              </a:path>
            </a:pathLst>
          </a:custGeom>
          <a:solidFill>
            <a:srgbClr val="F87D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 descr=""/>
          <p:cNvSpPr txBox="1"/>
          <p:nvPr/>
        </p:nvSpPr>
        <p:spPr>
          <a:xfrm>
            <a:off x="675537" y="3306174"/>
            <a:ext cx="237490" cy="3879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2350" spc="175" b="1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endParaRPr sz="2350">
              <a:latin typeface="Calibri"/>
              <a:cs typeface="Calibri"/>
            </a:endParaRPr>
          </a:p>
        </p:txBody>
      </p:sp>
      <p:sp>
        <p:nvSpPr>
          <p:cNvPr id="15" name="object 15" descr=""/>
          <p:cNvSpPr/>
          <p:nvPr/>
        </p:nvSpPr>
        <p:spPr>
          <a:xfrm>
            <a:off x="539996" y="4030590"/>
            <a:ext cx="529590" cy="529590"/>
          </a:xfrm>
          <a:custGeom>
            <a:avLst/>
            <a:gdLst/>
            <a:ahLst/>
            <a:cxnLst/>
            <a:rect l="l" t="t" r="r" b="b"/>
            <a:pathLst>
              <a:path w="529590" h="529589">
                <a:moveTo>
                  <a:pt x="264718" y="0"/>
                </a:moveTo>
                <a:lnTo>
                  <a:pt x="217134" y="4265"/>
                </a:lnTo>
                <a:lnTo>
                  <a:pt x="172348" y="16562"/>
                </a:lnTo>
                <a:lnTo>
                  <a:pt x="131109" y="36144"/>
                </a:lnTo>
                <a:lnTo>
                  <a:pt x="94162" y="62261"/>
                </a:lnTo>
                <a:lnTo>
                  <a:pt x="62257" y="94168"/>
                </a:lnTo>
                <a:lnTo>
                  <a:pt x="36141" y="131114"/>
                </a:lnTo>
                <a:lnTo>
                  <a:pt x="16561" y="172354"/>
                </a:lnTo>
                <a:lnTo>
                  <a:pt x="4264" y="217138"/>
                </a:lnTo>
                <a:lnTo>
                  <a:pt x="0" y="264718"/>
                </a:lnTo>
                <a:lnTo>
                  <a:pt x="4264" y="312302"/>
                </a:lnTo>
                <a:lnTo>
                  <a:pt x="16561" y="357088"/>
                </a:lnTo>
                <a:lnTo>
                  <a:pt x="36141" y="398328"/>
                </a:lnTo>
                <a:lnTo>
                  <a:pt x="62257" y="435274"/>
                </a:lnTo>
                <a:lnTo>
                  <a:pt x="94162" y="467179"/>
                </a:lnTo>
                <a:lnTo>
                  <a:pt x="131109" y="493296"/>
                </a:lnTo>
                <a:lnTo>
                  <a:pt x="172348" y="512876"/>
                </a:lnTo>
                <a:lnTo>
                  <a:pt x="217134" y="525172"/>
                </a:lnTo>
                <a:lnTo>
                  <a:pt x="264718" y="529437"/>
                </a:lnTo>
                <a:lnTo>
                  <a:pt x="312302" y="525172"/>
                </a:lnTo>
                <a:lnTo>
                  <a:pt x="357088" y="512876"/>
                </a:lnTo>
                <a:lnTo>
                  <a:pt x="398328" y="493296"/>
                </a:lnTo>
                <a:lnTo>
                  <a:pt x="435274" y="467179"/>
                </a:lnTo>
                <a:lnTo>
                  <a:pt x="467179" y="435274"/>
                </a:lnTo>
                <a:lnTo>
                  <a:pt x="493296" y="398328"/>
                </a:lnTo>
                <a:lnTo>
                  <a:pt x="512876" y="357088"/>
                </a:lnTo>
                <a:lnTo>
                  <a:pt x="525172" y="312302"/>
                </a:lnTo>
                <a:lnTo>
                  <a:pt x="529437" y="264718"/>
                </a:lnTo>
                <a:lnTo>
                  <a:pt x="525172" y="217138"/>
                </a:lnTo>
                <a:lnTo>
                  <a:pt x="512876" y="172354"/>
                </a:lnTo>
                <a:lnTo>
                  <a:pt x="493296" y="131114"/>
                </a:lnTo>
                <a:lnTo>
                  <a:pt x="467179" y="94168"/>
                </a:lnTo>
                <a:lnTo>
                  <a:pt x="435274" y="62261"/>
                </a:lnTo>
                <a:lnTo>
                  <a:pt x="398328" y="36144"/>
                </a:lnTo>
                <a:lnTo>
                  <a:pt x="357088" y="16562"/>
                </a:lnTo>
                <a:lnTo>
                  <a:pt x="312302" y="4265"/>
                </a:lnTo>
                <a:lnTo>
                  <a:pt x="264718" y="0"/>
                </a:lnTo>
                <a:close/>
              </a:path>
            </a:pathLst>
          </a:custGeom>
          <a:solidFill>
            <a:srgbClr val="26397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 descr=""/>
          <p:cNvSpPr txBox="1"/>
          <p:nvPr/>
        </p:nvSpPr>
        <p:spPr>
          <a:xfrm>
            <a:off x="691229" y="4087571"/>
            <a:ext cx="205740" cy="3879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2350" spc="250" b="1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endParaRPr sz="2350">
              <a:latin typeface="Calibri"/>
              <a:cs typeface="Calibri"/>
            </a:endParaRPr>
          </a:p>
        </p:txBody>
      </p:sp>
      <p:sp>
        <p:nvSpPr>
          <p:cNvPr id="17" name="object 17" descr=""/>
          <p:cNvSpPr/>
          <p:nvPr/>
        </p:nvSpPr>
        <p:spPr>
          <a:xfrm>
            <a:off x="539996" y="4812036"/>
            <a:ext cx="529590" cy="529590"/>
          </a:xfrm>
          <a:custGeom>
            <a:avLst/>
            <a:gdLst/>
            <a:ahLst/>
            <a:cxnLst/>
            <a:rect l="l" t="t" r="r" b="b"/>
            <a:pathLst>
              <a:path w="529590" h="529589">
                <a:moveTo>
                  <a:pt x="264718" y="0"/>
                </a:moveTo>
                <a:lnTo>
                  <a:pt x="217134" y="4265"/>
                </a:lnTo>
                <a:lnTo>
                  <a:pt x="172348" y="16562"/>
                </a:lnTo>
                <a:lnTo>
                  <a:pt x="131109" y="36144"/>
                </a:lnTo>
                <a:lnTo>
                  <a:pt x="94162" y="62261"/>
                </a:lnTo>
                <a:lnTo>
                  <a:pt x="62257" y="94168"/>
                </a:lnTo>
                <a:lnTo>
                  <a:pt x="36141" y="131114"/>
                </a:lnTo>
                <a:lnTo>
                  <a:pt x="16561" y="172354"/>
                </a:lnTo>
                <a:lnTo>
                  <a:pt x="4264" y="217138"/>
                </a:lnTo>
                <a:lnTo>
                  <a:pt x="0" y="264718"/>
                </a:lnTo>
                <a:lnTo>
                  <a:pt x="4264" y="312302"/>
                </a:lnTo>
                <a:lnTo>
                  <a:pt x="16561" y="357088"/>
                </a:lnTo>
                <a:lnTo>
                  <a:pt x="36141" y="398328"/>
                </a:lnTo>
                <a:lnTo>
                  <a:pt x="62257" y="435274"/>
                </a:lnTo>
                <a:lnTo>
                  <a:pt x="94162" y="467179"/>
                </a:lnTo>
                <a:lnTo>
                  <a:pt x="131109" y="493296"/>
                </a:lnTo>
                <a:lnTo>
                  <a:pt x="172348" y="512876"/>
                </a:lnTo>
                <a:lnTo>
                  <a:pt x="217134" y="525172"/>
                </a:lnTo>
                <a:lnTo>
                  <a:pt x="264718" y="529437"/>
                </a:lnTo>
                <a:lnTo>
                  <a:pt x="312302" y="525172"/>
                </a:lnTo>
                <a:lnTo>
                  <a:pt x="357088" y="512876"/>
                </a:lnTo>
                <a:lnTo>
                  <a:pt x="398328" y="493296"/>
                </a:lnTo>
                <a:lnTo>
                  <a:pt x="435274" y="467179"/>
                </a:lnTo>
                <a:lnTo>
                  <a:pt x="467179" y="435274"/>
                </a:lnTo>
                <a:lnTo>
                  <a:pt x="493296" y="398328"/>
                </a:lnTo>
                <a:lnTo>
                  <a:pt x="512876" y="357088"/>
                </a:lnTo>
                <a:lnTo>
                  <a:pt x="525172" y="312302"/>
                </a:lnTo>
                <a:lnTo>
                  <a:pt x="529437" y="264718"/>
                </a:lnTo>
                <a:lnTo>
                  <a:pt x="525172" y="217138"/>
                </a:lnTo>
                <a:lnTo>
                  <a:pt x="512876" y="172354"/>
                </a:lnTo>
                <a:lnTo>
                  <a:pt x="493296" y="131114"/>
                </a:lnTo>
                <a:lnTo>
                  <a:pt x="467179" y="94168"/>
                </a:lnTo>
                <a:lnTo>
                  <a:pt x="435274" y="62261"/>
                </a:lnTo>
                <a:lnTo>
                  <a:pt x="398328" y="36144"/>
                </a:lnTo>
                <a:lnTo>
                  <a:pt x="357088" y="16562"/>
                </a:lnTo>
                <a:lnTo>
                  <a:pt x="312302" y="4265"/>
                </a:lnTo>
                <a:lnTo>
                  <a:pt x="264718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 descr=""/>
          <p:cNvSpPr txBox="1"/>
          <p:nvPr/>
        </p:nvSpPr>
        <p:spPr>
          <a:xfrm>
            <a:off x="692133" y="4869018"/>
            <a:ext cx="203835" cy="3879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2350" spc="180" b="1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endParaRPr sz="2350">
              <a:latin typeface="Calibri"/>
              <a:cs typeface="Calibri"/>
            </a:endParaRPr>
          </a:p>
        </p:txBody>
      </p:sp>
      <p:sp>
        <p:nvSpPr>
          <p:cNvPr id="19" name="object 19" descr=""/>
          <p:cNvSpPr/>
          <p:nvPr/>
        </p:nvSpPr>
        <p:spPr>
          <a:xfrm>
            <a:off x="539996" y="5593482"/>
            <a:ext cx="529590" cy="529590"/>
          </a:xfrm>
          <a:custGeom>
            <a:avLst/>
            <a:gdLst/>
            <a:ahLst/>
            <a:cxnLst/>
            <a:rect l="l" t="t" r="r" b="b"/>
            <a:pathLst>
              <a:path w="529590" h="529589">
                <a:moveTo>
                  <a:pt x="264718" y="0"/>
                </a:moveTo>
                <a:lnTo>
                  <a:pt x="217134" y="4265"/>
                </a:lnTo>
                <a:lnTo>
                  <a:pt x="172348" y="16562"/>
                </a:lnTo>
                <a:lnTo>
                  <a:pt x="131109" y="36144"/>
                </a:lnTo>
                <a:lnTo>
                  <a:pt x="94162" y="62261"/>
                </a:lnTo>
                <a:lnTo>
                  <a:pt x="62257" y="94168"/>
                </a:lnTo>
                <a:lnTo>
                  <a:pt x="36141" y="131114"/>
                </a:lnTo>
                <a:lnTo>
                  <a:pt x="16561" y="172354"/>
                </a:lnTo>
                <a:lnTo>
                  <a:pt x="4264" y="217138"/>
                </a:lnTo>
                <a:lnTo>
                  <a:pt x="0" y="264718"/>
                </a:lnTo>
                <a:lnTo>
                  <a:pt x="4264" y="312302"/>
                </a:lnTo>
                <a:lnTo>
                  <a:pt x="16561" y="357088"/>
                </a:lnTo>
                <a:lnTo>
                  <a:pt x="36141" y="398328"/>
                </a:lnTo>
                <a:lnTo>
                  <a:pt x="62257" y="435274"/>
                </a:lnTo>
                <a:lnTo>
                  <a:pt x="94162" y="467179"/>
                </a:lnTo>
                <a:lnTo>
                  <a:pt x="131109" y="493296"/>
                </a:lnTo>
                <a:lnTo>
                  <a:pt x="172348" y="512876"/>
                </a:lnTo>
                <a:lnTo>
                  <a:pt x="217134" y="525172"/>
                </a:lnTo>
                <a:lnTo>
                  <a:pt x="264718" y="529437"/>
                </a:lnTo>
                <a:lnTo>
                  <a:pt x="312302" y="525172"/>
                </a:lnTo>
                <a:lnTo>
                  <a:pt x="357088" y="512876"/>
                </a:lnTo>
                <a:lnTo>
                  <a:pt x="398328" y="493296"/>
                </a:lnTo>
                <a:lnTo>
                  <a:pt x="435274" y="467179"/>
                </a:lnTo>
                <a:lnTo>
                  <a:pt x="467179" y="435274"/>
                </a:lnTo>
                <a:lnTo>
                  <a:pt x="493296" y="398328"/>
                </a:lnTo>
                <a:lnTo>
                  <a:pt x="512876" y="357088"/>
                </a:lnTo>
                <a:lnTo>
                  <a:pt x="525172" y="312302"/>
                </a:lnTo>
                <a:lnTo>
                  <a:pt x="529437" y="264718"/>
                </a:lnTo>
                <a:lnTo>
                  <a:pt x="525172" y="217138"/>
                </a:lnTo>
                <a:lnTo>
                  <a:pt x="512876" y="172354"/>
                </a:lnTo>
                <a:lnTo>
                  <a:pt x="493296" y="131114"/>
                </a:lnTo>
                <a:lnTo>
                  <a:pt x="467179" y="94168"/>
                </a:lnTo>
                <a:lnTo>
                  <a:pt x="435274" y="62261"/>
                </a:lnTo>
                <a:lnTo>
                  <a:pt x="398328" y="36144"/>
                </a:lnTo>
                <a:lnTo>
                  <a:pt x="357088" y="16562"/>
                </a:lnTo>
                <a:lnTo>
                  <a:pt x="312302" y="4265"/>
                </a:lnTo>
                <a:lnTo>
                  <a:pt x="264718" y="0"/>
                </a:lnTo>
                <a:close/>
              </a:path>
            </a:pathLst>
          </a:custGeom>
          <a:solidFill>
            <a:srgbClr val="1D87B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 descr=""/>
          <p:cNvSpPr txBox="1"/>
          <p:nvPr/>
        </p:nvSpPr>
        <p:spPr>
          <a:xfrm>
            <a:off x="654427" y="5663164"/>
            <a:ext cx="292100" cy="3879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2350" spc="-50" b="1">
                <a:solidFill>
                  <a:srgbClr val="FFFFFF"/>
                </a:solidFill>
                <a:latin typeface="Calibri"/>
                <a:cs typeface="Calibri"/>
              </a:rPr>
              <a:t>M</a:t>
            </a:r>
            <a:endParaRPr sz="2350">
              <a:latin typeface="Calibri"/>
              <a:cs typeface="Calibri"/>
            </a:endParaRPr>
          </a:p>
        </p:txBody>
      </p:sp>
      <p:sp>
        <p:nvSpPr>
          <p:cNvPr id="21" name="object 21" descr=""/>
          <p:cNvSpPr txBox="1"/>
          <p:nvPr/>
        </p:nvSpPr>
        <p:spPr>
          <a:xfrm>
            <a:off x="10117135" y="1088934"/>
            <a:ext cx="273685" cy="2819400"/>
          </a:xfrm>
          <a:prstGeom prst="rect">
            <a:avLst/>
          </a:prstGeom>
        </p:spPr>
        <p:txBody>
          <a:bodyPr wrap="square" lIns="0" tIns="10795" rIns="0" bIns="0" rtlCol="0" vert="vert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dirty="0" sz="1500" spc="125" b="1">
                <a:solidFill>
                  <a:srgbClr val="BB0003"/>
                </a:solidFill>
                <a:latin typeface="Calibri"/>
                <a:cs typeface="Calibri"/>
              </a:rPr>
              <a:t>The</a:t>
            </a:r>
            <a:r>
              <a:rPr dirty="0" sz="1500" spc="25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95" b="1">
                <a:solidFill>
                  <a:srgbClr val="BB0003"/>
                </a:solidFill>
                <a:latin typeface="Calibri"/>
                <a:cs typeface="Calibri"/>
              </a:rPr>
              <a:t>FAST-</a:t>
            </a:r>
            <a:r>
              <a:rPr dirty="0" sz="1500" spc="245" b="1">
                <a:solidFill>
                  <a:srgbClr val="BB0003"/>
                </a:solidFill>
                <a:latin typeface="Calibri"/>
                <a:cs typeface="Calibri"/>
              </a:rPr>
              <a:t>M</a:t>
            </a:r>
            <a:r>
              <a:rPr dirty="0" sz="1500" spc="3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110" b="1">
                <a:solidFill>
                  <a:srgbClr val="BB0003"/>
                </a:solidFill>
                <a:latin typeface="Calibri"/>
                <a:cs typeface="Calibri"/>
              </a:rPr>
              <a:t>Treatment</a:t>
            </a:r>
            <a:r>
              <a:rPr dirty="0" sz="1500" spc="3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95" b="1">
                <a:solidFill>
                  <a:srgbClr val="BB0003"/>
                </a:solidFill>
                <a:latin typeface="Calibri"/>
                <a:cs typeface="Calibri"/>
              </a:rPr>
              <a:t>Bundle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22" name="object 22" descr=""/>
          <p:cNvGrpSpPr/>
          <p:nvPr/>
        </p:nvGrpSpPr>
        <p:grpSpPr>
          <a:xfrm>
            <a:off x="383109" y="6931803"/>
            <a:ext cx="337185" cy="337185"/>
            <a:chOff x="383109" y="6931803"/>
            <a:chExt cx="337185" cy="337185"/>
          </a:xfrm>
        </p:grpSpPr>
        <p:pic>
          <p:nvPicPr>
            <p:cNvPr id="23" name="object 23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6562" y="6935253"/>
              <a:ext cx="329996" cy="329996"/>
            </a:xfrm>
            <a:prstGeom prst="rect">
              <a:avLst/>
            </a:prstGeom>
          </p:spPr>
        </p:pic>
        <p:sp>
          <p:nvSpPr>
            <p:cNvPr id="24" name="object 24" descr=""/>
            <p:cNvSpPr/>
            <p:nvPr/>
          </p:nvSpPr>
          <p:spPr>
            <a:xfrm>
              <a:off x="386557" y="6935251"/>
              <a:ext cx="330200" cy="330200"/>
            </a:xfrm>
            <a:custGeom>
              <a:avLst/>
              <a:gdLst/>
              <a:ahLst/>
              <a:cxnLst/>
              <a:rect l="l" t="t" r="r" b="b"/>
              <a:pathLst>
                <a:path w="330200" h="330200">
                  <a:moveTo>
                    <a:pt x="164998" y="329996"/>
                  </a:moveTo>
                  <a:lnTo>
                    <a:pt x="208860" y="324102"/>
                  </a:lnTo>
                  <a:lnTo>
                    <a:pt x="248274" y="307468"/>
                  </a:lnTo>
                  <a:lnTo>
                    <a:pt x="281668" y="281668"/>
                  </a:lnTo>
                  <a:lnTo>
                    <a:pt x="307468" y="248274"/>
                  </a:lnTo>
                  <a:lnTo>
                    <a:pt x="324102" y="208860"/>
                  </a:lnTo>
                  <a:lnTo>
                    <a:pt x="329996" y="164998"/>
                  </a:lnTo>
                  <a:lnTo>
                    <a:pt x="324102" y="121136"/>
                  </a:lnTo>
                  <a:lnTo>
                    <a:pt x="307468" y="81722"/>
                  </a:lnTo>
                  <a:lnTo>
                    <a:pt x="281668" y="48328"/>
                  </a:lnTo>
                  <a:lnTo>
                    <a:pt x="248274" y="22527"/>
                  </a:lnTo>
                  <a:lnTo>
                    <a:pt x="208860" y="5894"/>
                  </a:lnTo>
                  <a:lnTo>
                    <a:pt x="164998" y="0"/>
                  </a:lnTo>
                  <a:lnTo>
                    <a:pt x="121136" y="5894"/>
                  </a:lnTo>
                  <a:lnTo>
                    <a:pt x="81722" y="22527"/>
                  </a:lnTo>
                  <a:lnTo>
                    <a:pt x="48328" y="48328"/>
                  </a:lnTo>
                  <a:lnTo>
                    <a:pt x="22527" y="81722"/>
                  </a:lnTo>
                  <a:lnTo>
                    <a:pt x="5894" y="121136"/>
                  </a:lnTo>
                  <a:lnTo>
                    <a:pt x="0" y="164998"/>
                  </a:lnTo>
                  <a:lnTo>
                    <a:pt x="5894" y="208860"/>
                  </a:lnTo>
                  <a:lnTo>
                    <a:pt x="22527" y="248274"/>
                  </a:lnTo>
                  <a:lnTo>
                    <a:pt x="48328" y="281668"/>
                  </a:lnTo>
                  <a:lnTo>
                    <a:pt x="81722" y="307468"/>
                  </a:lnTo>
                  <a:lnTo>
                    <a:pt x="121136" y="324102"/>
                  </a:lnTo>
                  <a:lnTo>
                    <a:pt x="164998" y="329996"/>
                  </a:lnTo>
                  <a:close/>
                </a:path>
              </a:pathLst>
            </a:custGeom>
            <a:ln w="6896">
              <a:solidFill>
                <a:srgbClr val="BB0003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5" name="object 25" descr="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 descr=""/>
          <p:cNvSpPr txBox="1"/>
          <p:nvPr/>
        </p:nvSpPr>
        <p:spPr>
          <a:xfrm>
            <a:off x="10126200" y="512943"/>
            <a:ext cx="14160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100">
                <a:solidFill>
                  <a:srgbClr val="FFFFFF"/>
                </a:solidFill>
                <a:latin typeface="Calibri"/>
                <a:cs typeface="Calibri"/>
              </a:rPr>
              <a:t>8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7" name="object 27" descr=""/>
          <p:cNvSpPr/>
          <p:nvPr/>
        </p:nvSpPr>
        <p:spPr>
          <a:xfrm>
            <a:off x="4171500" y="7139242"/>
            <a:ext cx="3712845" cy="0"/>
          </a:xfrm>
          <a:custGeom>
            <a:avLst/>
            <a:gdLst/>
            <a:ahLst/>
            <a:cxnLst/>
            <a:rect l="l" t="t" r="r" b="b"/>
            <a:pathLst>
              <a:path w="3712845" h="0">
                <a:moveTo>
                  <a:pt x="0" y="0"/>
                </a:moveTo>
                <a:lnTo>
                  <a:pt x="371250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28" name="object 28" descr=""/>
          <p:cNvGrpSpPr/>
          <p:nvPr/>
        </p:nvGrpSpPr>
        <p:grpSpPr>
          <a:xfrm>
            <a:off x="9889341" y="6848027"/>
            <a:ext cx="586105" cy="586105"/>
            <a:chOff x="9889341" y="6848027"/>
            <a:chExt cx="586105" cy="586105"/>
          </a:xfrm>
        </p:grpSpPr>
        <p:sp>
          <p:nvSpPr>
            <p:cNvPr id="29" name="object 29" descr=""/>
            <p:cNvSpPr/>
            <p:nvPr/>
          </p:nvSpPr>
          <p:spPr>
            <a:xfrm>
              <a:off x="9889341" y="6848027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2" name="object 32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</p:grpSp>
      <p:grpSp>
        <p:nvGrpSpPr>
          <p:cNvPr id="33" name="object 33" descr=""/>
          <p:cNvGrpSpPr/>
          <p:nvPr/>
        </p:nvGrpSpPr>
        <p:grpSpPr>
          <a:xfrm>
            <a:off x="9247130" y="6843054"/>
            <a:ext cx="586105" cy="586105"/>
            <a:chOff x="9247130" y="6843054"/>
            <a:chExt cx="586105" cy="586105"/>
          </a:xfrm>
        </p:grpSpPr>
        <p:sp>
          <p:nvSpPr>
            <p:cNvPr id="34" name="object 34" descr=""/>
            <p:cNvSpPr/>
            <p:nvPr/>
          </p:nvSpPr>
          <p:spPr>
            <a:xfrm>
              <a:off x="9247130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5" name="object 35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349823" y="6920255"/>
              <a:ext cx="380212" cy="407454"/>
            </a:xfrm>
            <a:prstGeom prst="rect">
              <a:avLst/>
            </a:prstGeom>
          </p:spPr>
        </p:pic>
      </p:grpSp>
      <p:pic>
        <p:nvPicPr>
          <p:cNvPr id="36" name="object 36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604908" y="6843054"/>
            <a:ext cx="585609" cy="585609"/>
          </a:xfrm>
          <a:prstGeom prst="rect">
            <a:avLst/>
          </a:prstGeom>
        </p:spPr>
      </p:pic>
      <p:grpSp>
        <p:nvGrpSpPr>
          <p:cNvPr id="37" name="object 37" descr=""/>
          <p:cNvGrpSpPr/>
          <p:nvPr/>
        </p:nvGrpSpPr>
        <p:grpSpPr>
          <a:xfrm>
            <a:off x="7962708" y="6843054"/>
            <a:ext cx="586105" cy="586105"/>
            <a:chOff x="7962708" y="6843054"/>
            <a:chExt cx="586105" cy="586105"/>
          </a:xfrm>
        </p:grpSpPr>
        <p:sp>
          <p:nvSpPr>
            <p:cNvPr id="38" name="object 38" descr="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</p:grpSp>
      <p:sp>
        <p:nvSpPr>
          <p:cNvPr id="40" name="object 40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pc="55"/>
              <a:t>Module</a:t>
            </a:r>
            <a:r>
              <a:rPr dirty="0" spc="80"/>
              <a:t> </a:t>
            </a:r>
            <a:r>
              <a:rPr dirty="0"/>
              <a:t>3b:</a:t>
            </a:r>
            <a:r>
              <a:rPr dirty="0" spc="85"/>
              <a:t> </a:t>
            </a:r>
            <a:r>
              <a:rPr dirty="0" spc="70"/>
              <a:t>The</a:t>
            </a:r>
            <a:r>
              <a:rPr dirty="0" spc="80"/>
              <a:t> </a:t>
            </a:r>
            <a:r>
              <a:rPr dirty="0" spc="60"/>
              <a:t>FAST-</a:t>
            </a:r>
            <a:r>
              <a:rPr dirty="0" spc="175"/>
              <a:t>M</a:t>
            </a:r>
            <a:r>
              <a:rPr dirty="0" spc="85"/>
              <a:t> </a:t>
            </a:r>
            <a:r>
              <a:rPr dirty="0" spc="60"/>
              <a:t>Treatment</a:t>
            </a:r>
            <a:r>
              <a:rPr dirty="0" spc="80"/>
              <a:t> </a:t>
            </a:r>
            <a:r>
              <a:rPr dirty="0" spc="50"/>
              <a:t>Bundle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dirty="0" sz="8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85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dirty="0" sz="800" spc="65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dirty="0" sz="800" spc="55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204">
                <a:solidFill>
                  <a:srgbClr val="BB0003"/>
                </a:solidFill>
              </a:rPr>
              <a:t>Fluids</a:t>
            </a:r>
          </a:p>
        </p:txBody>
      </p:sp>
      <p:sp>
        <p:nvSpPr>
          <p:cNvPr id="4" name="object 4" descr=""/>
          <p:cNvSpPr txBox="1"/>
          <p:nvPr/>
        </p:nvSpPr>
        <p:spPr>
          <a:xfrm>
            <a:off x="527300" y="3578879"/>
            <a:ext cx="1824355" cy="584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Fluids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are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life-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saving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in</a:t>
            </a:r>
            <a:r>
              <a:rPr dirty="0" sz="1500" spc="12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10">
                <a:solidFill>
                  <a:srgbClr val="231F20"/>
                </a:solidFill>
                <a:latin typeface="Calibri"/>
                <a:cs typeface="Calibri"/>
              </a:rPr>
              <a:t>sepsis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5" name="object 5" descr=""/>
          <p:cNvSpPr txBox="1"/>
          <p:nvPr/>
        </p:nvSpPr>
        <p:spPr>
          <a:xfrm>
            <a:off x="2884426" y="3578879"/>
            <a:ext cx="2129155" cy="14224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0">
                <a:solidFill>
                  <a:srgbClr val="231F20"/>
                </a:solidFill>
                <a:latin typeface="Calibri"/>
                <a:cs typeface="Calibri"/>
              </a:rPr>
              <a:t>body’s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reaction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31F20"/>
                </a:solidFill>
                <a:latin typeface="Calibri"/>
                <a:cs typeface="Calibri"/>
              </a:rPr>
              <a:t>to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infection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in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20">
                <a:solidFill>
                  <a:srgbClr val="231F20"/>
                </a:solidFill>
                <a:latin typeface="Calibri"/>
                <a:cs typeface="Calibri"/>
              </a:rPr>
              <a:t>sepsis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leads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many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of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blood </a:t>
            </a:r>
            <a:r>
              <a:rPr dirty="0" sz="1500" spc="100">
                <a:solidFill>
                  <a:srgbClr val="231F20"/>
                </a:solidFill>
                <a:latin typeface="Calibri"/>
                <a:cs typeface="Calibri"/>
              </a:rPr>
              <a:t>vessels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dilating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40">
                <a:solidFill>
                  <a:srgbClr val="231F20"/>
                </a:solidFill>
                <a:latin typeface="Calibri"/>
                <a:cs typeface="Calibri"/>
              </a:rPr>
              <a:t>a 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drop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in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blood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pressure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6" name="object 6" descr=""/>
          <p:cNvSpPr txBox="1"/>
          <p:nvPr/>
        </p:nvSpPr>
        <p:spPr>
          <a:xfrm>
            <a:off x="5241554" y="3578879"/>
            <a:ext cx="2181860" cy="1701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dirty="0" sz="1500" spc="110">
                <a:solidFill>
                  <a:srgbClr val="231F20"/>
                </a:solidFill>
                <a:latin typeface="Calibri"/>
                <a:cs typeface="Calibri"/>
              </a:rPr>
              <a:t>Reduced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blood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pressure </a:t>
            </a:r>
            <a:r>
              <a:rPr dirty="0" sz="1500" spc="125">
                <a:solidFill>
                  <a:srgbClr val="231F20"/>
                </a:solidFill>
                <a:latin typeface="Calibri"/>
                <a:cs typeface="Calibri"/>
              </a:rPr>
              <a:t>can</a:t>
            </a:r>
            <a:r>
              <a:rPr dirty="0" sz="1500" spc="1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result</a:t>
            </a:r>
            <a:r>
              <a:rPr dirty="0" sz="1500" spc="1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in</a:t>
            </a:r>
            <a:r>
              <a:rPr dirty="0" sz="1500" spc="1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31F20"/>
                </a:solidFill>
                <a:latin typeface="Calibri"/>
                <a:cs typeface="Calibri"/>
              </a:rPr>
              <a:t>‘shock’:</a:t>
            </a:r>
            <a:r>
              <a:rPr dirty="0" sz="1500" spc="1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40">
                <a:solidFill>
                  <a:srgbClr val="231F20"/>
                </a:solidFill>
                <a:latin typeface="Calibri"/>
                <a:cs typeface="Calibri"/>
              </a:rPr>
              <a:t>a 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condition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where</a:t>
            </a:r>
            <a:r>
              <a:rPr dirty="0" sz="1500" spc="8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the </a:t>
            </a:r>
            <a:r>
              <a:rPr dirty="0" sz="1500" spc="100">
                <a:solidFill>
                  <a:srgbClr val="231F20"/>
                </a:solidFill>
                <a:latin typeface="Calibri"/>
                <a:cs typeface="Calibri"/>
              </a:rPr>
              <a:t>body’s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tissue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20">
                <a:solidFill>
                  <a:srgbClr val="231F20"/>
                </a:solidFill>
                <a:latin typeface="Calibri"/>
                <a:cs typeface="Calibri"/>
              </a:rPr>
              <a:t>does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40">
                <a:solidFill>
                  <a:srgbClr val="231F20"/>
                </a:solidFill>
                <a:latin typeface="Calibri"/>
                <a:cs typeface="Calibri"/>
              </a:rPr>
              <a:t>not </a:t>
            </a:r>
            <a:r>
              <a:rPr dirty="0" sz="1500" spc="80">
                <a:solidFill>
                  <a:srgbClr val="231F20"/>
                </a:solidFill>
                <a:latin typeface="Calibri"/>
                <a:cs typeface="Calibri"/>
              </a:rPr>
              <a:t>receive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enough</a:t>
            </a:r>
            <a:endParaRPr sz="15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blood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(perfusion)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7" name="object 7" descr=""/>
          <p:cNvSpPr txBox="1"/>
          <p:nvPr/>
        </p:nvSpPr>
        <p:spPr>
          <a:xfrm>
            <a:off x="7598680" y="3578879"/>
            <a:ext cx="1902460" cy="14224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dirty="0" sz="1500" spc="75">
                <a:solidFill>
                  <a:srgbClr val="231F20"/>
                </a:solidFill>
                <a:latin typeface="Calibri"/>
                <a:cs typeface="Calibri"/>
              </a:rPr>
              <a:t>Fluids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31F20"/>
                </a:solidFill>
                <a:latin typeface="Calibri"/>
                <a:cs typeface="Calibri"/>
              </a:rPr>
              <a:t>are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supportive: </a:t>
            </a:r>
            <a:r>
              <a:rPr dirty="0" sz="1500" spc="90">
                <a:solidFill>
                  <a:srgbClr val="231F20"/>
                </a:solidFill>
                <a:latin typeface="Calibri"/>
                <a:cs typeface="Calibri"/>
              </a:rPr>
              <a:t>they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25">
                <a:solidFill>
                  <a:srgbClr val="231F20"/>
                </a:solidFill>
                <a:latin typeface="Calibri"/>
                <a:cs typeface="Calibri"/>
              </a:rPr>
              <a:t>do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not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cure </a:t>
            </a:r>
            <a:r>
              <a:rPr dirty="0" sz="1500" spc="120">
                <a:solidFill>
                  <a:srgbClr val="231F20"/>
                </a:solidFill>
                <a:latin typeface="Calibri"/>
                <a:cs typeface="Calibri"/>
              </a:rPr>
              <a:t>sepsis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95">
                <a:solidFill>
                  <a:srgbClr val="231F20"/>
                </a:solidFill>
                <a:latin typeface="Calibri"/>
                <a:cs typeface="Calibri"/>
              </a:rPr>
              <a:t>but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0">
                <a:solidFill>
                  <a:srgbClr val="231F20"/>
                </a:solidFill>
                <a:latin typeface="Calibri"/>
                <a:cs typeface="Calibri"/>
              </a:rPr>
              <a:t>can </a:t>
            </a:r>
            <a:r>
              <a:rPr dirty="0" sz="1500" spc="65">
                <a:solidFill>
                  <a:srgbClr val="231F20"/>
                </a:solidFill>
                <a:latin typeface="Calibri"/>
                <a:cs typeface="Calibri"/>
              </a:rPr>
              <a:t>significantly</a:t>
            </a:r>
            <a:endParaRPr sz="15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dirty="0" sz="1500" spc="70">
                <a:solidFill>
                  <a:srgbClr val="231F20"/>
                </a:solidFill>
                <a:latin typeface="Calibri"/>
                <a:cs typeface="Calibri"/>
              </a:rPr>
              <a:t>improve</a:t>
            </a:r>
            <a:r>
              <a:rPr dirty="0" sz="1500" spc="6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500" spc="105">
                <a:solidFill>
                  <a:srgbClr val="231F20"/>
                </a:solidFill>
                <a:latin typeface="Calibri"/>
                <a:cs typeface="Calibri"/>
              </a:rPr>
              <a:t>outcomes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8" name="object 8" descr=""/>
          <p:cNvSpPr/>
          <p:nvPr/>
        </p:nvSpPr>
        <p:spPr>
          <a:xfrm>
            <a:off x="540004" y="3255479"/>
            <a:ext cx="2210435" cy="200660"/>
          </a:xfrm>
          <a:custGeom>
            <a:avLst/>
            <a:gdLst/>
            <a:ahLst/>
            <a:cxnLst/>
            <a:rect l="l" t="t" r="r" b="b"/>
            <a:pathLst>
              <a:path w="2210435" h="200660">
                <a:moveTo>
                  <a:pt x="2209965" y="0"/>
                </a:moveTo>
                <a:lnTo>
                  <a:pt x="0" y="0"/>
                </a:lnTo>
                <a:lnTo>
                  <a:pt x="0" y="200533"/>
                </a:lnTo>
                <a:lnTo>
                  <a:pt x="2209965" y="200533"/>
                </a:lnTo>
                <a:lnTo>
                  <a:pt x="2209965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 descr=""/>
          <p:cNvSpPr/>
          <p:nvPr/>
        </p:nvSpPr>
        <p:spPr>
          <a:xfrm>
            <a:off x="2897123" y="3255479"/>
            <a:ext cx="2210435" cy="200660"/>
          </a:xfrm>
          <a:custGeom>
            <a:avLst/>
            <a:gdLst/>
            <a:ahLst/>
            <a:cxnLst/>
            <a:rect l="l" t="t" r="r" b="b"/>
            <a:pathLst>
              <a:path w="2210435" h="200660">
                <a:moveTo>
                  <a:pt x="2209965" y="0"/>
                </a:moveTo>
                <a:lnTo>
                  <a:pt x="0" y="0"/>
                </a:lnTo>
                <a:lnTo>
                  <a:pt x="0" y="200533"/>
                </a:lnTo>
                <a:lnTo>
                  <a:pt x="2209965" y="200533"/>
                </a:lnTo>
                <a:lnTo>
                  <a:pt x="2209965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 descr=""/>
          <p:cNvSpPr/>
          <p:nvPr/>
        </p:nvSpPr>
        <p:spPr>
          <a:xfrm>
            <a:off x="5254256" y="3255479"/>
            <a:ext cx="2210435" cy="200660"/>
          </a:xfrm>
          <a:custGeom>
            <a:avLst/>
            <a:gdLst/>
            <a:ahLst/>
            <a:cxnLst/>
            <a:rect l="l" t="t" r="r" b="b"/>
            <a:pathLst>
              <a:path w="2210434" h="200660">
                <a:moveTo>
                  <a:pt x="2209965" y="0"/>
                </a:moveTo>
                <a:lnTo>
                  <a:pt x="0" y="0"/>
                </a:lnTo>
                <a:lnTo>
                  <a:pt x="0" y="200533"/>
                </a:lnTo>
                <a:lnTo>
                  <a:pt x="2209965" y="200533"/>
                </a:lnTo>
                <a:lnTo>
                  <a:pt x="2209965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 descr=""/>
          <p:cNvSpPr/>
          <p:nvPr/>
        </p:nvSpPr>
        <p:spPr>
          <a:xfrm>
            <a:off x="7611376" y="3255479"/>
            <a:ext cx="2210435" cy="200660"/>
          </a:xfrm>
          <a:custGeom>
            <a:avLst/>
            <a:gdLst/>
            <a:ahLst/>
            <a:cxnLst/>
            <a:rect l="l" t="t" r="r" b="b"/>
            <a:pathLst>
              <a:path w="2210434" h="200660">
                <a:moveTo>
                  <a:pt x="2209965" y="0"/>
                </a:moveTo>
                <a:lnTo>
                  <a:pt x="0" y="0"/>
                </a:lnTo>
                <a:lnTo>
                  <a:pt x="0" y="200533"/>
                </a:lnTo>
                <a:lnTo>
                  <a:pt x="2209965" y="200533"/>
                </a:lnTo>
                <a:lnTo>
                  <a:pt x="2209965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 descr=""/>
          <p:cNvSpPr/>
          <p:nvPr/>
        </p:nvSpPr>
        <p:spPr>
          <a:xfrm>
            <a:off x="2549969" y="2007402"/>
            <a:ext cx="260350" cy="0"/>
          </a:xfrm>
          <a:custGeom>
            <a:avLst/>
            <a:gdLst/>
            <a:ahLst/>
            <a:cxnLst/>
            <a:rect l="l" t="t" r="r" b="b"/>
            <a:pathLst>
              <a:path w="260350" h="0">
                <a:moveTo>
                  <a:pt x="0" y="0"/>
                </a:moveTo>
                <a:lnTo>
                  <a:pt x="260222" y="0"/>
                </a:lnTo>
              </a:path>
            </a:pathLst>
          </a:custGeom>
          <a:ln w="10673">
            <a:solidFill>
              <a:srgbClr val="221E1F"/>
            </a:solidFill>
          </a:ln>
        </p:spPr>
        <p:txBody>
          <a:bodyPr wrap="square" lIns="0" tIns="0" rIns="0" bIns="0" rtlCol="0"/>
          <a:lstStyle/>
          <a:p/>
        </p:txBody>
      </p:sp>
      <p:graphicFrame>
        <p:nvGraphicFramePr>
          <p:cNvPr id="13" name="object 13" descr=""/>
          <p:cNvGraphicFramePr>
            <a:graphicFrameLocks noGrp="1"/>
          </p:cNvGraphicFramePr>
          <p:nvPr/>
        </p:nvGraphicFramePr>
        <p:xfrm>
          <a:off x="527471" y="1505422"/>
          <a:ext cx="9095740" cy="10350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6490"/>
                <a:gridCol w="494665"/>
                <a:gridCol w="677544"/>
                <a:gridCol w="379094"/>
                <a:gridCol w="1500505"/>
                <a:gridCol w="970914"/>
                <a:gridCol w="582929"/>
                <a:gridCol w="755650"/>
                <a:gridCol w="2527299"/>
              </a:tblGrid>
              <a:tr h="269875">
                <a:tc rowSpan="3">
                  <a:txBody>
                    <a:bodyPr/>
                    <a:lstStyle/>
                    <a:p>
                      <a:pPr marL="33528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dirty="0" sz="6250" spc="5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F</a:t>
                      </a:r>
                      <a:endParaRPr sz="6250">
                        <a:latin typeface="Calibri"/>
                        <a:cs typeface="Calibri"/>
                      </a:endParaRPr>
                    </a:p>
                  </a:txBody>
                  <a:tcPr marL="0" marR="0" marB="0" marT="2857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BA2026"/>
                    </a:solidFill>
                  </a:tcPr>
                </a:tc>
                <a:tc gridSpan="8"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dirty="0" sz="1100" spc="9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FLUIDS</a:t>
                      </a:r>
                      <a:r>
                        <a:rPr dirty="0" sz="1100" spc="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42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(caution</a:t>
                      </a:r>
                      <a:r>
                        <a:rPr dirty="0" baseline="2525" sz="1650" spc="37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89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in</a:t>
                      </a:r>
                      <a:r>
                        <a:rPr dirty="0" baseline="2525" sz="1650" spc="37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pre-</a:t>
                      </a:r>
                      <a:r>
                        <a:rPr dirty="0" baseline="2525" sz="1650" spc="172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eclampsia,</a:t>
                      </a:r>
                      <a:r>
                        <a:rPr dirty="0" baseline="2525" sz="1650" spc="37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severe</a:t>
                      </a:r>
                      <a:r>
                        <a:rPr dirty="0" baseline="2525" sz="1650" spc="37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anaemia</a:t>
                      </a:r>
                      <a:r>
                        <a:rPr dirty="0" baseline="2525" sz="1650" spc="3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6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and</a:t>
                      </a:r>
                      <a:r>
                        <a:rPr dirty="0" baseline="2525" sz="1650" spc="37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13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heart</a:t>
                      </a:r>
                      <a:r>
                        <a:rPr dirty="0" baseline="2525" sz="1650" spc="37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2525" sz="1650" spc="82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failure)</a:t>
                      </a:r>
                      <a:endParaRPr baseline="2525" sz="1650">
                        <a:latin typeface="Calibri"/>
                        <a:cs typeface="Calibri"/>
                      </a:endParaRPr>
                    </a:p>
                  </a:txBody>
                  <a:tcPr marL="0" marR="0" marB="0" marT="6604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0099DA"/>
                    </a:solidFill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269875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2857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BA2026"/>
                    </a:solidFill>
                  </a:tcPr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r>
                        <a:rPr dirty="0" sz="1050" spc="4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Date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6858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8E8F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64490">
                        <a:lnSpc>
                          <a:spcPct val="100000"/>
                        </a:lnSpc>
                        <a:spcBef>
                          <a:spcPts val="660"/>
                        </a:spcBef>
                        <a:tabLst>
                          <a:tab pos="693420" algn="l"/>
                        </a:tabLst>
                      </a:pPr>
                      <a:r>
                        <a:rPr dirty="0" sz="1050" spc="-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/</a:t>
                      </a:r>
                      <a:r>
                        <a:rPr dirty="0" sz="10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	</a:t>
                      </a:r>
                      <a:r>
                        <a:rPr dirty="0" sz="1050" spc="-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/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8382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r>
                        <a:rPr dirty="0" sz="1050" spc="6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Time</a:t>
                      </a:r>
                      <a:r>
                        <a:rPr dirty="0" sz="1050" spc="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started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6858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8E8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r>
                        <a:rPr dirty="0" sz="1050" spc="-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: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8382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r>
                        <a:rPr dirty="0" sz="1050" spc="-1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Initials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6858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8E8F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134620" marR="59055">
                        <a:lnSpc>
                          <a:spcPct val="125200"/>
                        </a:lnSpc>
                        <a:spcBef>
                          <a:spcPts val="705"/>
                        </a:spcBef>
                      </a:pPr>
                      <a:r>
                        <a:rPr dirty="0" sz="1000" spc="7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Give</a:t>
                      </a:r>
                      <a:r>
                        <a:rPr dirty="0" sz="1000" spc="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16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500</a:t>
                      </a:r>
                      <a:r>
                        <a:rPr dirty="0" sz="1000" spc="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6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ml</a:t>
                      </a:r>
                      <a:r>
                        <a:rPr dirty="0" sz="1000" spc="2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7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crystalloid</a:t>
                      </a:r>
                      <a:r>
                        <a:rPr dirty="0" sz="1000" spc="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immediately. </a:t>
                      </a:r>
                      <a:r>
                        <a:rPr dirty="0" sz="1000" spc="7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Repeat</a:t>
                      </a:r>
                      <a:r>
                        <a:rPr dirty="0" sz="1000" spc="1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16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500</a:t>
                      </a:r>
                      <a:r>
                        <a:rPr dirty="0" sz="1000" spc="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6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ml</a:t>
                      </a:r>
                      <a:r>
                        <a:rPr dirty="0" sz="1000" spc="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8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boluses</a:t>
                      </a:r>
                      <a:r>
                        <a:rPr dirty="0" sz="1000" spc="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5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to</a:t>
                      </a:r>
                      <a:r>
                        <a:rPr dirty="0" sz="1000" spc="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8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dirty="0" sz="1000" spc="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7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maximum </a:t>
                      </a:r>
                      <a:r>
                        <a:rPr dirty="0" sz="1000" spc="5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of</a:t>
                      </a:r>
                      <a:r>
                        <a:rPr dirty="0" sz="1000" spc="3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13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30</a:t>
                      </a:r>
                      <a:r>
                        <a:rPr dirty="0" sz="1000" spc="3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6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ml/kg</a:t>
                      </a:r>
                      <a:r>
                        <a:rPr dirty="0" sz="1000" spc="3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if</a:t>
                      </a:r>
                      <a:r>
                        <a:rPr dirty="0" sz="1000" spc="4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7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hypotension</a:t>
                      </a:r>
                      <a:r>
                        <a:rPr dirty="0" sz="1000" spc="3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00" spc="7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persists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B="0" marT="8953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BA2026"/>
                    </a:solidFill>
                  </a:tcPr>
                </a:tc>
              </a:tr>
              <a:tr h="495300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2857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BA202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63500" marR="130175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dirty="0" sz="10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Details </a:t>
                      </a:r>
                      <a:r>
                        <a:rPr dirty="0" sz="105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/</a:t>
                      </a:r>
                      <a:r>
                        <a:rPr dirty="0" sz="1050" spc="55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reason not</a:t>
                      </a:r>
                      <a:r>
                        <a:rPr dirty="0" sz="1050" spc="4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050" spc="7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completed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 marT="11493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D8E8F7"/>
                    </a:solidFill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89535">
                    <a:lnL w="9525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BA2026"/>
                    </a:solidFill>
                  </a:tcPr>
                </a:tc>
              </a:tr>
            </a:tbl>
          </a:graphicData>
        </a:graphic>
      </p:graphicFrame>
      <p:sp>
        <p:nvSpPr>
          <p:cNvPr id="14" name="object 14" descr=""/>
          <p:cNvSpPr/>
          <p:nvPr/>
        </p:nvSpPr>
        <p:spPr>
          <a:xfrm>
            <a:off x="2221246" y="2007402"/>
            <a:ext cx="260350" cy="0"/>
          </a:xfrm>
          <a:custGeom>
            <a:avLst/>
            <a:gdLst/>
            <a:ahLst/>
            <a:cxnLst/>
            <a:rect l="l" t="t" r="r" b="b"/>
            <a:pathLst>
              <a:path w="260350" h="0">
                <a:moveTo>
                  <a:pt x="0" y="0"/>
                </a:moveTo>
                <a:lnTo>
                  <a:pt x="260222" y="0"/>
                </a:lnTo>
              </a:path>
            </a:pathLst>
          </a:custGeom>
          <a:ln w="10673">
            <a:solidFill>
              <a:srgbClr val="221E1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 descr=""/>
          <p:cNvSpPr/>
          <p:nvPr/>
        </p:nvSpPr>
        <p:spPr>
          <a:xfrm>
            <a:off x="2878692" y="2007402"/>
            <a:ext cx="260350" cy="0"/>
          </a:xfrm>
          <a:custGeom>
            <a:avLst/>
            <a:gdLst/>
            <a:ahLst/>
            <a:cxnLst/>
            <a:rect l="l" t="t" r="r" b="b"/>
            <a:pathLst>
              <a:path w="260350" h="0">
                <a:moveTo>
                  <a:pt x="0" y="0"/>
                </a:moveTo>
                <a:lnTo>
                  <a:pt x="260222" y="0"/>
                </a:lnTo>
              </a:path>
            </a:pathLst>
          </a:custGeom>
          <a:ln w="10673">
            <a:solidFill>
              <a:srgbClr val="221E1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 descr=""/>
          <p:cNvSpPr/>
          <p:nvPr/>
        </p:nvSpPr>
        <p:spPr>
          <a:xfrm>
            <a:off x="4796987" y="2007402"/>
            <a:ext cx="347345" cy="0"/>
          </a:xfrm>
          <a:custGeom>
            <a:avLst/>
            <a:gdLst/>
            <a:ahLst/>
            <a:cxnLst/>
            <a:rect l="l" t="t" r="r" b="b"/>
            <a:pathLst>
              <a:path w="347345" h="0">
                <a:moveTo>
                  <a:pt x="0" y="0"/>
                </a:moveTo>
                <a:lnTo>
                  <a:pt x="346963" y="0"/>
                </a:lnTo>
              </a:path>
            </a:pathLst>
          </a:custGeom>
          <a:ln w="10673">
            <a:solidFill>
              <a:srgbClr val="221E1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17" descr=""/>
          <p:cNvSpPr/>
          <p:nvPr/>
        </p:nvSpPr>
        <p:spPr>
          <a:xfrm>
            <a:off x="5242445" y="2007402"/>
            <a:ext cx="347345" cy="0"/>
          </a:xfrm>
          <a:custGeom>
            <a:avLst/>
            <a:gdLst/>
            <a:ahLst/>
            <a:cxnLst/>
            <a:rect l="l" t="t" r="r" b="b"/>
            <a:pathLst>
              <a:path w="347345" h="0">
                <a:moveTo>
                  <a:pt x="0" y="0"/>
                </a:moveTo>
                <a:lnTo>
                  <a:pt x="346963" y="0"/>
                </a:lnTo>
              </a:path>
            </a:pathLst>
          </a:custGeom>
          <a:ln w="10673">
            <a:solidFill>
              <a:srgbClr val="221E1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 descr=""/>
          <p:cNvSpPr txBox="1"/>
          <p:nvPr/>
        </p:nvSpPr>
        <p:spPr>
          <a:xfrm>
            <a:off x="10117135" y="1088934"/>
            <a:ext cx="273685" cy="2819400"/>
          </a:xfrm>
          <a:prstGeom prst="rect">
            <a:avLst/>
          </a:prstGeom>
        </p:spPr>
        <p:txBody>
          <a:bodyPr wrap="square" lIns="0" tIns="10795" rIns="0" bIns="0" rtlCol="0" vert="vert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dirty="0" sz="1500" spc="125" b="1">
                <a:solidFill>
                  <a:srgbClr val="BB0003"/>
                </a:solidFill>
                <a:latin typeface="Calibri"/>
                <a:cs typeface="Calibri"/>
              </a:rPr>
              <a:t>The</a:t>
            </a:r>
            <a:r>
              <a:rPr dirty="0" sz="1500" spc="25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95" b="1">
                <a:solidFill>
                  <a:srgbClr val="BB0003"/>
                </a:solidFill>
                <a:latin typeface="Calibri"/>
                <a:cs typeface="Calibri"/>
              </a:rPr>
              <a:t>FAST-</a:t>
            </a:r>
            <a:r>
              <a:rPr dirty="0" sz="1500" spc="245" b="1">
                <a:solidFill>
                  <a:srgbClr val="BB0003"/>
                </a:solidFill>
                <a:latin typeface="Calibri"/>
                <a:cs typeface="Calibri"/>
              </a:rPr>
              <a:t>M</a:t>
            </a:r>
            <a:r>
              <a:rPr dirty="0" sz="1500" spc="3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110" b="1">
                <a:solidFill>
                  <a:srgbClr val="BB0003"/>
                </a:solidFill>
                <a:latin typeface="Calibri"/>
                <a:cs typeface="Calibri"/>
              </a:rPr>
              <a:t>Treatment</a:t>
            </a:r>
            <a:r>
              <a:rPr dirty="0" sz="1500" spc="30" b="1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dirty="0" sz="1500" spc="95" b="1">
                <a:solidFill>
                  <a:srgbClr val="BB0003"/>
                </a:solidFill>
                <a:latin typeface="Calibri"/>
                <a:cs typeface="Calibri"/>
              </a:rPr>
              <a:t>Bundle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9" name="object 19" descr=""/>
          <p:cNvGrpSpPr/>
          <p:nvPr/>
        </p:nvGrpSpPr>
        <p:grpSpPr>
          <a:xfrm>
            <a:off x="383109" y="6931803"/>
            <a:ext cx="337185" cy="337185"/>
            <a:chOff x="383109" y="6931803"/>
            <a:chExt cx="337185" cy="337185"/>
          </a:xfrm>
        </p:grpSpPr>
        <p:pic>
          <p:nvPicPr>
            <p:cNvPr id="20" name="object 20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6562" y="6935253"/>
              <a:ext cx="329996" cy="329996"/>
            </a:xfrm>
            <a:prstGeom prst="rect">
              <a:avLst/>
            </a:prstGeom>
          </p:spPr>
        </p:pic>
        <p:sp>
          <p:nvSpPr>
            <p:cNvPr id="21" name="object 21" descr=""/>
            <p:cNvSpPr/>
            <p:nvPr/>
          </p:nvSpPr>
          <p:spPr>
            <a:xfrm>
              <a:off x="386557" y="6935251"/>
              <a:ext cx="330200" cy="330200"/>
            </a:xfrm>
            <a:custGeom>
              <a:avLst/>
              <a:gdLst/>
              <a:ahLst/>
              <a:cxnLst/>
              <a:rect l="l" t="t" r="r" b="b"/>
              <a:pathLst>
                <a:path w="330200" h="330200">
                  <a:moveTo>
                    <a:pt x="164998" y="329996"/>
                  </a:moveTo>
                  <a:lnTo>
                    <a:pt x="208860" y="324102"/>
                  </a:lnTo>
                  <a:lnTo>
                    <a:pt x="248274" y="307468"/>
                  </a:lnTo>
                  <a:lnTo>
                    <a:pt x="281668" y="281668"/>
                  </a:lnTo>
                  <a:lnTo>
                    <a:pt x="307468" y="248274"/>
                  </a:lnTo>
                  <a:lnTo>
                    <a:pt x="324102" y="208860"/>
                  </a:lnTo>
                  <a:lnTo>
                    <a:pt x="329996" y="164998"/>
                  </a:lnTo>
                  <a:lnTo>
                    <a:pt x="324102" y="121136"/>
                  </a:lnTo>
                  <a:lnTo>
                    <a:pt x="307468" y="81722"/>
                  </a:lnTo>
                  <a:lnTo>
                    <a:pt x="281668" y="48328"/>
                  </a:lnTo>
                  <a:lnTo>
                    <a:pt x="248274" y="22527"/>
                  </a:lnTo>
                  <a:lnTo>
                    <a:pt x="208860" y="5894"/>
                  </a:lnTo>
                  <a:lnTo>
                    <a:pt x="164998" y="0"/>
                  </a:lnTo>
                  <a:lnTo>
                    <a:pt x="121136" y="5894"/>
                  </a:lnTo>
                  <a:lnTo>
                    <a:pt x="81722" y="22527"/>
                  </a:lnTo>
                  <a:lnTo>
                    <a:pt x="48328" y="48328"/>
                  </a:lnTo>
                  <a:lnTo>
                    <a:pt x="22527" y="81722"/>
                  </a:lnTo>
                  <a:lnTo>
                    <a:pt x="5894" y="121136"/>
                  </a:lnTo>
                  <a:lnTo>
                    <a:pt x="0" y="164998"/>
                  </a:lnTo>
                  <a:lnTo>
                    <a:pt x="5894" y="208860"/>
                  </a:lnTo>
                  <a:lnTo>
                    <a:pt x="22527" y="248274"/>
                  </a:lnTo>
                  <a:lnTo>
                    <a:pt x="48328" y="281668"/>
                  </a:lnTo>
                  <a:lnTo>
                    <a:pt x="81722" y="307468"/>
                  </a:lnTo>
                  <a:lnTo>
                    <a:pt x="121136" y="324102"/>
                  </a:lnTo>
                  <a:lnTo>
                    <a:pt x="164998" y="329996"/>
                  </a:lnTo>
                  <a:close/>
                </a:path>
              </a:pathLst>
            </a:custGeom>
            <a:ln w="6896">
              <a:solidFill>
                <a:srgbClr val="BB0003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2" name="object 22" descr="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 descr=""/>
          <p:cNvSpPr txBox="1"/>
          <p:nvPr/>
        </p:nvSpPr>
        <p:spPr>
          <a:xfrm>
            <a:off x="10124293" y="512943"/>
            <a:ext cx="14541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125">
                <a:solidFill>
                  <a:srgbClr val="FFFFFF"/>
                </a:solidFill>
                <a:latin typeface="Calibri"/>
                <a:cs typeface="Calibri"/>
              </a:rPr>
              <a:t>9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4" name="object 24" descr=""/>
          <p:cNvSpPr/>
          <p:nvPr/>
        </p:nvSpPr>
        <p:spPr>
          <a:xfrm>
            <a:off x="4171500" y="7139242"/>
            <a:ext cx="3712845" cy="0"/>
          </a:xfrm>
          <a:custGeom>
            <a:avLst/>
            <a:gdLst/>
            <a:ahLst/>
            <a:cxnLst/>
            <a:rect l="l" t="t" r="r" b="b"/>
            <a:pathLst>
              <a:path w="3712845" h="0">
                <a:moveTo>
                  <a:pt x="0" y="0"/>
                </a:moveTo>
                <a:lnTo>
                  <a:pt x="371250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25" name="object 25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49823" y="6920255"/>
            <a:ext cx="380212" cy="407454"/>
          </a:xfrm>
          <a:prstGeom prst="rect">
            <a:avLst/>
          </a:prstGeom>
        </p:spPr>
      </p:pic>
      <p:pic>
        <p:nvPicPr>
          <p:cNvPr id="26" name="object 26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91540" y="6904051"/>
            <a:ext cx="411556" cy="421030"/>
          </a:xfrm>
          <a:prstGeom prst="rect">
            <a:avLst/>
          </a:prstGeom>
        </p:spPr>
      </p:pic>
      <p:grpSp>
        <p:nvGrpSpPr>
          <p:cNvPr id="27" name="object 27" descr=""/>
          <p:cNvGrpSpPr/>
          <p:nvPr/>
        </p:nvGrpSpPr>
        <p:grpSpPr>
          <a:xfrm>
            <a:off x="10032246" y="6905575"/>
            <a:ext cx="328930" cy="422275"/>
            <a:chOff x="10032246" y="6905575"/>
            <a:chExt cx="328930" cy="422275"/>
          </a:xfrm>
        </p:grpSpPr>
        <p:sp>
          <p:nvSpPr>
            <p:cNvPr id="28" name="object 28" descr="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0" name="object 30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821" y="7052177"/>
              <a:ext cx="144016" cy="161583"/>
            </a:xfrm>
            <a:prstGeom prst="rect">
              <a:avLst/>
            </a:prstGeom>
          </p:spPr>
        </p:pic>
      </p:grpSp>
      <p:pic>
        <p:nvPicPr>
          <p:cNvPr id="31" name="object 31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037004" y="6922160"/>
            <a:ext cx="437008" cy="423494"/>
          </a:xfrm>
          <a:prstGeom prst="rect">
            <a:avLst/>
          </a:prstGeom>
        </p:spPr>
      </p:pic>
      <p:sp>
        <p:nvSpPr>
          <p:cNvPr id="32" name="object 32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pc="55"/>
              <a:t>Module</a:t>
            </a:r>
            <a:r>
              <a:rPr dirty="0" spc="80"/>
              <a:t> </a:t>
            </a:r>
            <a:r>
              <a:rPr dirty="0"/>
              <a:t>3b:</a:t>
            </a:r>
            <a:r>
              <a:rPr dirty="0" spc="85"/>
              <a:t> </a:t>
            </a:r>
            <a:r>
              <a:rPr dirty="0" spc="70"/>
              <a:t>The</a:t>
            </a:r>
            <a:r>
              <a:rPr dirty="0" spc="80"/>
              <a:t> </a:t>
            </a:r>
            <a:r>
              <a:rPr dirty="0" spc="60"/>
              <a:t>FAST-</a:t>
            </a:r>
            <a:r>
              <a:rPr dirty="0" spc="175"/>
              <a:t>M</a:t>
            </a:r>
            <a:r>
              <a:rPr dirty="0" spc="85"/>
              <a:t> </a:t>
            </a:r>
            <a:r>
              <a:rPr dirty="0" spc="60"/>
              <a:t>Treatment</a:t>
            </a:r>
            <a:r>
              <a:rPr dirty="0" spc="80"/>
              <a:t> </a:t>
            </a:r>
            <a:r>
              <a:rPr dirty="0" spc="50"/>
              <a:t>Bundle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31F2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A14136ED297384F8D466166542F8FEF" ma:contentTypeVersion="17" ma:contentTypeDescription="Create a new document." ma:contentTypeScope="" ma:versionID="64f92dbc739d1b097264073b83a813d3">
  <xsd:schema xmlns:xsd="http://www.w3.org/2001/XMLSchema" xmlns:xs="http://www.w3.org/2001/XMLSchema" xmlns:p="http://schemas.microsoft.com/office/2006/metadata/properties" xmlns:ns2="940c0d3d-716a-486e-bd58-eeaa1edf8546" xmlns:ns3="02618673-4480-4f69-8c87-344afbadf7c2" targetNamespace="http://schemas.microsoft.com/office/2006/metadata/properties" ma:root="true" ma:fieldsID="043205d44d8be5cd61d366518abd2e7a" ns2:_="" ns3:_="">
    <xsd:import namespace="940c0d3d-716a-486e-bd58-eeaa1edf8546"/>
    <xsd:import namespace="02618673-4480-4f69-8c87-344afbadf7c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0c0d3d-716a-486e-bd58-eeaa1edf854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dfd38f81-9561-40ce-98eb-cd713668d4d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618673-4480-4f69-8c87-344afbadf7c2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476c3cd9-7b84-4708-a18a-dd2ddf5d429b}" ma:internalName="TaxCatchAll" ma:showField="CatchAllData" ma:web="02618673-4480-4f69-8c87-344afbadf7c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2618673-4480-4f69-8c87-344afbadf7c2" xsi:nil="true"/>
    <lcf76f155ced4ddcb4097134ff3c332f xmlns="940c0d3d-716a-486e-bd58-eeaa1edf8546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C7BE48C-8235-469C-AF6D-B4102252088C}"/>
</file>

<file path=customXml/itemProps2.xml><?xml version="1.0" encoding="utf-8"?>
<ds:datastoreItem xmlns:ds="http://schemas.openxmlformats.org/officeDocument/2006/customXml" ds:itemID="{FA857684-4578-4B78-9166-74DA56EA5E35}"/>
</file>

<file path=customXml/itemProps3.xml><?xml version="1.0" encoding="utf-8"?>
<ds:datastoreItem xmlns:ds="http://schemas.openxmlformats.org/officeDocument/2006/customXml" ds:itemID="{C8FFBF60-8617-48FD-8061-4C0CA62F7E6C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2023-09-20T15:27:29Z</dcterms:created>
  <dcterms:modified xsi:type="dcterms:W3CDTF">2023-09-20T15:27:29Z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2023-09-15T00:00:00Z</vt:filetime>
  </property>
  <property fmtid="{D5CDD505-2E9C-101B-9397-08002B2CF9AE}" pid="3" name="Creator">
    <vt:lpwstr>Adobe InDesign 18.1 (Macintosh)</vt:lpwstr>
  </property>
  <property fmtid="{D5CDD505-2E9C-101B-9397-08002B2CF9AE}" pid="4" name="LastSaved">
    <vt:filetime>2023-09-20T00:00:00Z</vt:filetime>
  </property>
  <property fmtid="{D5CDD505-2E9C-101B-9397-08002B2CF9AE}" pid="5" name="Producer">
    <vt:lpwstr>Adobe PDF Library 17.0</vt:lpwstr>
  </property>
  <property fmtid="{D5CDD505-2E9C-101B-9397-08002B2CF9AE}" pid="6" name="ContentTypeId">
    <vt:lpwstr>0x0101002A14136ED297384F8D466166542F8FEF</vt:lpwstr>
  </property>
  <property fmtid="{D5CDD505-2E9C-101B-9397-08002B2CF9AE}" pid="7" name="MediaServiceImageTags">
    <vt:lpwstr/>
  </property>
</Properties>
</file>