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84"/>
  </p:normalViewPr>
  <p:slideViewPr>
    <p:cSldViewPr>
      <p:cViewPr varScale="1">
        <p:scale>
          <a:sx n="96" d="100"/>
          <a:sy n="96" d="100"/>
        </p:scale>
        <p:origin x="8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g, Liu [liuyang6]" userId="09ba3cf9-1fa2-4c4d-8b3b-7c433279656d" providerId="ADAL" clId="{E4D5F133-6B33-A54A-9936-C278896005CE}"/>
    <pc:docChg chg="undo custSel modSld">
      <pc:chgData name="Yang, Liu [liuyang6]" userId="09ba3cf9-1fa2-4c4d-8b3b-7c433279656d" providerId="ADAL" clId="{E4D5F133-6B33-A54A-9936-C278896005CE}" dt="2023-12-07T16:23:40.085" v="298" actId="403"/>
      <pc:docMkLst>
        <pc:docMk/>
      </pc:docMkLst>
      <pc:sldChg chg="modSp mod">
        <pc:chgData name="Yang, Liu [liuyang6]" userId="09ba3cf9-1fa2-4c4d-8b3b-7c433279656d" providerId="ADAL" clId="{E4D5F133-6B33-A54A-9936-C278896005CE}" dt="2023-12-07T15:17:58.829" v="2" actId="14100"/>
        <pc:sldMkLst>
          <pc:docMk/>
          <pc:sldMk cId="0" sldId="256"/>
        </pc:sldMkLst>
        <pc:spChg chg="mod">
          <ac:chgData name="Yang, Liu [liuyang6]" userId="09ba3cf9-1fa2-4c4d-8b3b-7c433279656d" providerId="ADAL" clId="{E4D5F133-6B33-A54A-9936-C278896005CE}" dt="2023-12-07T15:17:58.829" v="2" actId="14100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25:02.835" v="63" actId="14100"/>
        <pc:sldMkLst>
          <pc:docMk/>
          <pc:sldMk cId="0" sldId="257"/>
        </pc:sldMkLst>
        <pc:spChg chg="mod">
          <ac:chgData name="Yang, Liu [liuyang6]" userId="09ba3cf9-1fa2-4c4d-8b3b-7c433279656d" providerId="ADAL" clId="{E4D5F133-6B33-A54A-9936-C278896005CE}" dt="2023-12-07T15:20:39.577" v="16" actId="14100"/>
          <ac:spMkLst>
            <pc:docMk/>
            <pc:sldMk cId="0" sldId="257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1.964" v="54" actId="404"/>
          <ac:spMkLst>
            <pc:docMk/>
            <pc:sldMk cId="0" sldId="25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1.964" v="54" actId="404"/>
          <ac:spMkLst>
            <pc:docMk/>
            <pc:sldMk cId="0" sldId="257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45.785" v="58" actId="1035"/>
          <ac:spMkLst>
            <pc:docMk/>
            <pc:sldMk cId="0" sldId="257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7.443" v="55" actId="1035"/>
          <ac:spMkLst>
            <pc:docMk/>
            <pc:sldMk cId="0" sldId="257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1.964" v="54" actId="404"/>
          <ac:spMkLst>
            <pc:docMk/>
            <pc:sldMk cId="0" sldId="25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9.814" v="56" actId="1035"/>
          <ac:spMkLst>
            <pc:docMk/>
            <pc:sldMk cId="0" sldId="257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1.964" v="54" actId="404"/>
          <ac:spMkLst>
            <pc:docMk/>
            <pc:sldMk cId="0" sldId="257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42.365" v="57" actId="1035"/>
          <ac:spMkLst>
            <pc:docMk/>
            <pc:sldMk cId="0" sldId="257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31.964" v="54" actId="404"/>
          <ac:spMkLst>
            <pc:docMk/>
            <pc:sldMk cId="0" sldId="257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23.413" v="53" actId="404"/>
          <ac:spMkLst>
            <pc:docMk/>
            <pc:sldMk cId="0" sldId="25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54.481" v="61" actId="14100"/>
          <ac:spMkLst>
            <pc:docMk/>
            <pc:sldMk cId="0" sldId="257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3:23.413" v="53" actId="404"/>
          <ac:spMkLst>
            <pc:docMk/>
            <pc:sldMk cId="0" sldId="257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4:00.117" v="60" actId="1076"/>
          <ac:spMkLst>
            <pc:docMk/>
            <pc:sldMk cId="0" sldId="257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5:00.722" v="62" actId="14100"/>
          <ac:spMkLst>
            <pc:docMk/>
            <pc:sldMk cId="0" sldId="257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25:02.835" v="63" actId="14100"/>
          <ac:spMkLst>
            <pc:docMk/>
            <pc:sldMk cId="0" sldId="257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18:17.889" v="10" actId="403"/>
          <ac:spMkLst>
            <pc:docMk/>
            <pc:sldMk cId="0" sldId="257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18:17.889" v="10" actId="403"/>
          <ac:spMkLst>
            <pc:docMk/>
            <pc:sldMk cId="0" sldId="257"/>
            <ac:spMk id="40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25:16.619" v="70" actId="1076"/>
        <pc:sldMkLst>
          <pc:docMk/>
          <pc:sldMk cId="0" sldId="258"/>
        </pc:sldMkLst>
        <pc:spChg chg="mod">
          <ac:chgData name="Yang, Liu [liuyang6]" userId="09ba3cf9-1fa2-4c4d-8b3b-7c433279656d" providerId="ADAL" clId="{E4D5F133-6B33-A54A-9936-C278896005CE}" dt="2023-12-07T15:25:16.619" v="70" actId="1076"/>
          <ac:spMkLst>
            <pc:docMk/>
            <pc:sldMk cId="0" sldId="258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25:33.524" v="76" actId="1076"/>
        <pc:sldMkLst>
          <pc:docMk/>
          <pc:sldMk cId="0" sldId="259"/>
        </pc:sldMkLst>
        <pc:spChg chg="mod">
          <ac:chgData name="Yang, Liu [liuyang6]" userId="09ba3cf9-1fa2-4c4d-8b3b-7c433279656d" providerId="ADAL" clId="{E4D5F133-6B33-A54A-9936-C278896005CE}" dt="2023-12-07T15:25:33.524" v="76" actId="1076"/>
          <ac:spMkLst>
            <pc:docMk/>
            <pc:sldMk cId="0" sldId="259"/>
            <ac:spMk id="7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44:42.301" v="94" actId="20577"/>
        <pc:sldMkLst>
          <pc:docMk/>
          <pc:sldMk cId="0" sldId="260"/>
        </pc:sldMkLst>
        <pc:spChg chg="mod">
          <ac:chgData name="Yang, Liu [liuyang6]" userId="09ba3cf9-1fa2-4c4d-8b3b-7c433279656d" providerId="ADAL" clId="{E4D5F133-6B33-A54A-9936-C278896005CE}" dt="2023-12-07T15:41:40.690" v="81" actId="1076"/>
          <ac:spMkLst>
            <pc:docMk/>
            <pc:sldMk cId="0" sldId="260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4:42.301" v="94" actId="20577"/>
          <ac:spMkLst>
            <pc:docMk/>
            <pc:sldMk cId="0" sldId="260"/>
            <ac:spMk id="3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3:22.257" v="86" actId="14100"/>
          <ac:spMkLst>
            <pc:docMk/>
            <pc:sldMk cId="0" sldId="260"/>
            <ac:spMk id="3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1:32.891" v="80" actId="1076"/>
          <ac:spMkLst>
            <pc:docMk/>
            <pc:sldMk cId="0" sldId="260"/>
            <ac:spMk id="3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1:32.891" v="80" actId="1076"/>
          <ac:spMkLst>
            <pc:docMk/>
            <pc:sldMk cId="0" sldId="260"/>
            <ac:spMk id="3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3:28.093" v="88" actId="14100"/>
          <ac:spMkLst>
            <pc:docMk/>
            <pc:sldMk cId="0" sldId="260"/>
            <ac:spMk id="3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4:28.302" v="89" actId="14100"/>
          <ac:spMkLst>
            <pc:docMk/>
            <pc:sldMk cId="0" sldId="260"/>
            <ac:spMk id="3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1:40.690" v="81" actId="1076"/>
          <ac:spMkLst>
            <pc:docMk/>
            <pc:sldMk cId="0" sldId="260"/>
            <ac:spMk id="3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1:40.690" v="81" actId="1076"/>
          <ac:spMkLst>
            <pc:docMk/>
            <pc:sldMk cId="0" sldId="260"/>
            <ac:spMk id="3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3:24.670" v="87" actId="14100"/>
          <ac:spMkLst>
            <pc:docMk/>
            <pc:sldMk cId="0" sldId="260"/>
            <ac:spMk id="3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3:14.740" v="84" actId="14100"/>
          <ac:spMkLst>
            <pc:docMk/>
            <pc:sldMk cId="0" sldId="260"/>
            <ac:spMk id="4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4:35.729" v="92" actId="20577"/>
          <ac:spMkLst>
            <pc:docMk/>
            <pc:sldMk cId="0" sldId="260"/>
            <ac:spMk id="41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45:46.946" v="110" actId="14100"/>
        <pc:sldMkLst>
          <pc:docMk/>
          <pc:sldMk cId="0" sldId="261"/>
        </pc:sldMkLst>
        <pc:spChg chg="mod">
          <ac:chgData name="Yang, Liu [liuyang6]" userId="09ba3cf9-1fa2-4c4d-8b3b-7c433279656d" providerId="ADAL" clId="{E4D5F133-6B33-A54A-9936-C278896005CE}" dt="2023-12-07T15:44:55.270" v="99" actId="1076"/>
          <ac:spMkLst>
            <pc:docMk/>
            <pc:sldMk cId="0" sldId="261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5:32.669" v="105" actId="14100"/>
          <ac:spMkLst>
            <pc:docMk/>
            <pc:sldMk cId="0" sldId="261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5:36.121" v="106" actId="14100"/>
          <ac:spMkLst>
            <pc:docMk/>
            <pc:sldMk cId="0" sldId="261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5:46.946" v="110" actId="14100"/>
          <ac:spMkLst>
            <pc:docMk/>
            <pc:sldMk cId="0" sldId="261"/>
            <ac:spMk id="15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49:00.178" v="133" actId="14100"/>
        <pc:sldMkLst>
          <pc:docMk/>
          <pc:sldMk cId="0" sldId="262"/>
        </pc:sldMkLst>
        <pc:spChg chg="mod">
          <ac:chgData name="Yang, Liu [liuyang6]" userId="09ba3cf9-1fa2-4c4d-8b3b-7c433279656d" providerId="ADAL" clId="{E4D5F133-6B33-A54A-9936-C278896005CE}" dt="2023-12-07T15:46:21.271" v="115" actId="404"/>
          <ac:spMkLst>
            <pc:docMk/>
            <pc:sldMk cId="0" sldId="262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0.178" v="133" actId="14100"/>
          <ac:spMkLst>
            <pc:docMk/>
            <pc:sldMk cId="0" sldId="262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05.447" v="127" actId="403"/>
          <ac:spMkLst>
            <pc:docMk/>
            <pc:sldMk cId="0" sldId="262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8:54.973" v="132" actId="1076"/>
          <ac:spMkLst>
            <pc:docMk/>
            <pc:sldMk cId="0" sldId="262"/>
            <ac:spMk id="25" creationId="{00000000-0000-0000-0000-000000000000}"/>
          </ac:spMkLst>
        </pc:s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7" creationId="{00000000-0000-0000-0000-000000000000}"/>
          </ac:grpSpMkLst>
        </pc:gr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10" creationId="{00000000-0000-0000-0000-000000000000}"/>
          </ac:grpSpMkLst>
        </pc:gr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13" creationId="{00000000-0000-0000-0000-000000000000}"/>
          </ac:grpSpMkLst>
        </pc:gr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16" creationId="{00000000-0000-0000-0000-000000000000}"/>
          </ac:grpSpMkLst>
        </pc:gr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19" creationId="{00000000-0000-0000-0000-000000000000}"/>
          </ac:grpSpMkLst>
        </pc:grpChg>
        <pc:grpChg chg="mod">
          <ac:chgData name="Yang, Liu [liuyang6]" userId="09ba3cf9-1fa2-4c4d-8b3b-7c433279656d" providerId="ADAL" clId="{E4D5F133-6B33-A54A-9936-C278896005CE}" dt="2023-12-07T15:48:50.504" v="131" actId="1076"/>
          <ac:grpSpMkLst>
            <pc:docMk/>
            <pc:sldMk cId="0" sldId="262"/>
            <ac:grpSpMk id="22" creationId="{00000000-0000-0000-0000-000000000000}"/>
          </ac:grpSpMkLst>
        </pc:grpChg>
      </pc:sldChg>
      <pc:sldChg chg="modSp mod">
        <pc:chgData name="Yang, Liu [liuyang6]" userId="09ba3cf9-1fa2-4c4d-8b3b-7c433279656d" providerId="ADAL" clId="{E4D5F133-6B33-A54A-9936-C278896005CE}" dt="2023-12-07T15:49:28.725" v="139" actId="1076"/>
        <pc:sldMkLst>
          <pc:docMk/>
          <pc:sldMk cId="0" sldId="263"/>
        </pc:sldMkLst>
        <pc:spChg chg="mod">
          <ac:chgData name="Yang, Liu [liuyang6]" userId="09ba3cf9-1fa2-4c4d-8b3b-7c433279656d" providerId="ADAL" clId="{E4D5F133-6B33-A54A-9936-C278896005CE}" dt="2023-12-07T15:49:25.740" v="138" actId="1076"/>
          <ac:spMkLst>
            <pc:docMk/>
            <pc:sldMk cId="0" sldId="263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28.725" v="139" actId="1076"/>
          <ac:spMkLst>
            <pc:docMk/>
            <pc:sldMk cId="0" sldId="263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25.740" v="138" actId="1076"/>
          <ac:spMkLst>
            <pc:docMk/>
            <pc:sldMk cId="0" sldId="263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25.740" v="138" actId="1076"/>
          <ac:spMkLst>
            <pc:docMk/>
            <pc:sldMk cId="0" sldId="263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9.244" v="136" actId="403"/>
          <ac:spMkLst>
            <pc:docMk/>
            <pc:sldMk cId="0" sldId="263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9.244" v="136" actId="403"/>
          <ac:spMkLst>
            <pc:docMk/>
            <pc:sldMk cId="0" sldId="263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9.244" v="136" actId="403"/>
          <ac:spMkLst>
            <pc:docMk/>
            <pc:sldMk cId="0" sldId="263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9.244" v="136" actId="403"/>
          <ac:spMkLst>
            <pc:docMk/>
            <pc:sldMk cId="0" sldId="263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5:49:09.244" v="136" actId="403"/>
          <ac:spMkLst>
            <pc:docMk/>
            <pc:sldMk cId="0" sldId="263"/>
            <ac:spMk id="13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5:49:43.888" v="146" actId="1076"/>
        <pc:sldMkLst>
          <pc:docMk/>
          <pc:sldMk cId="0" sldId="264"/>
        </pc:sldMkLst>
        <pc:spChg chg="mod">
          <ac:chgData name="Yang, Liu [liuyang6]" userId="09ba3cf9-1fa2-4c4d-8b3b-7c433279656d" providerId="ADAL" clId="{E4D5F133-6B33-A54A-9936-C278896005CE}" dt="2023-12-07T15:49:43.888" v="146" actId="1076"/>
          <ac:spMkLst>
            <pc:docMk/>
            <pc:sldMk cId="0" sldId="264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3:53.680" v="166" actId="1035"/>
        <pc:sldMkLst>
          <pc:docMk/>
          <pc:sldMk cId="0" sldId="265"/>
        </pc:sldMkLst>
        <pc:spChg chg="mod">
          <ac:chgData name="Yang, Liu [liuyang6]" userId="09ba3cf9-1fa2-4c4d-8b3b-7c433279656d" providerId="ADAL" clId="{E4D5F133-6B33-A54A-9936-C278896005CE}" dt="2023-12-07T16:12:38.439" v="162" actId="14100"/>
          <ac:spMkLst>
            <pc:docMk/>
            <pc:sldMk cId="0" sldId="265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3:53.680" v="166" actId="1035"/>
          <ac:spMkLst>
            <pc:docMk/>
            <pc:sldMk cId="0" sldId="265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3:45.925" v="165" actId="14100"/>
          <ac:spMkLst>
            <pc:docMk/>
            <pc:sldMk cId="0" sldId="265"/>
            <ac:spMk id="2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2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2:26.609" v="158" actId="1035"/>
          <ac:spMkLst>
            <pc:docMk/>
            <pc:sldMk cId="0" sldId="265"/>
            <ac:spMk id="2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2:26.609" v="158" actId="1035"/>
          <ac:spMkLst>
            <pc:docMk/>
            <pc:sldMk cId="0" sldId="265"/>
            <ac:spMk id="3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2:36.219" v="161" actId="14100"/>
          <ac:spMkLst>
            <pc:docMk/>
            <pc:sldMk cId="0" sldId="265"/>
            <ac:spMk id="3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3:40.541" v="164" actId="14100"/>
          <ac:spMkLst>
            <pc:docMk/>
            <pc:sldMk cId="0" sldId="265"/>
            <ac:spMk id="3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3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2:26.609" v="158" actId="1035"/>
          <ac:spMkLst>
            <pc:docMk/>
            <pc:sldMk cId="0" sldId="265"/>
            <ac:spMk id="3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2:26.609" v="158" actId="1035"/>
          <ac:spMkLst>
            <pc:docMk/>
            <pc:sldMk cId="0" sldId="265"/>
            <ac:spMk id="3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3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3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3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3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1:52.523" v="149" actId="403"/>
          <ac:spMkLst>
            <pc:docMk/>
            <pc:sldMk cId="0" sldId="265"/>
            <ac:spMk id="45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4:45.171" v="182" actId="1076"/>
        <pc:sldMkLst>
          <pc:docMk/>
          <pc:sldMk cId="0" sldId="266"/>
        </pc:sldMkLst>
        <pc:spChg chg="mod">
          <ac:chgData name="Yang, Liu [liuyang6]" userId="09ba3cf9-1fa2-4c4d-8b3b-7c433279656d" providerId="ADAL" clId="{E4D5F133-6B33-A54A-9936-C278896005CE}" dt="2023-12-07T16:14:43.027" v="181" actId="1076"/>
          <ac:spMkLst>
            <pc:docMk/>
            <pc:sldMk cId="0" sldId="266"/>
            <ac:spMk id="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4:45.171" v="182" actId="1076"/>
          <ac:spMkLst>
            <pc:docMk/>
            <pc:sldMk cId="0" sldId="266"/>
            <ac:spMk id="3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4:26.138" v="177" actId="14100"/>
        <pc:sldMkLst>
          <pc:docMk/>
          <pc:sldMk cId="0" sldId="267"/>
        </pc:sldMkLst>
        <pc:spChg chg="mod">
          <ac:chgData name="Yang, Liu [liuyang6]" userId="09ba3cf9-1fa2-4c4d-8b3b-7c433279656d" providerId="ADAL" clId="{E4D5F133-6B33-A54A-9936-C278896005CE}" dt="2023-12-07T16:14:26.138" v="177" actId="14100"/>
          <ac:spMkLst>
            <pc:docMk/>
            <pc:sldMk cId="0" sldId="267"/>
            <ac:spMk id="6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6:02.784" v="204" actId="14100"/>
        <pc:sldMkLst>
          <pc:docMk/>
          <pc:sldMk cId="0" sldId="268"/>
        </pc:sldMkLst>
        <pc:spChg chg="mod">
          <ac:chgData name="Yang, Liu [liuyang6]" userId="09ba3cf9-1fa2-4c4d-8b3b-7c433279656d" providerId="ADAL" clId="{E4D5F133-6B33-A54A-9936-C278896005CE}" dt="2023-12-07T16:15:39.505" v="196" actId="404"/>
          <ac:spMkLst>
            <pc:docMk/>
            <pc:sldMk cId="0" sldId="268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5:33.607" v="195" actId="14100"/>
          <ac:spMkLst>
            <pc:docMk/>
            <pc:sldMk cId="0" sldId="268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5:56.739" v="200" actId="14100"/>
          <ac:spMkLst>
            <pc:docMk/>
            <pc:sldMk cId="0" sldId="268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6:02.784" v="204" actId="14100"/>
          <ac:spMkLst>
            <pc:docMk/>
            <pc:sldMk cId="0" sldId="268"/>
            <ac:spMk id="26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6:15.922" v="211" actId="1076"/>
        <pc:sldMkLst>
          <pc:docMk/>
          <pc:sldMk cId="0" sldId="269"/>
        </pc:sldMkLst>
        <pc:spChg chg="mod">
          <ac:chgData name="Yang, Liu [liuyang6]" userId="09ba3cf9-1fa2-4c4d-8b3b-7c433279656d" providerId="ADAL" clId="{E4D5F133-6B33-A54A-9936-C278896005CE}" dt="2023-12-07T16:16:15.922" v="211" actId="1076"/>
          <ac:spMkLst>
            <pc:docMk/>
            <pc:sldMk cId="0" sldId="269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7:25.914" v="219" actId="1076"/>
        <pc:sldMkLst>
          <pc:docMk/>
          <pc:sldMk cId="0" sldId="270"/>
        </pc:sldMkLst>
        <pc:spChg chg="mod">
          <ac:chgData name="Yang, Liu [liuyang6]" userId="09ba3cf9-1fa2-4c4d-8b3b-7c433279656d" providerId="ADAL" clId="{E4D5F133-6B33-A54A-9936-C278896005CE}" dt="2023-12-07T16:17:09.458" v="216" actId="1076"/>
          <ac:spMkLst>
            <pc:docMk/>
            <pc:sldMk cId="0" sldId="270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7:25.914" v="219" actId="1076"/>
          <ac:spMkLst>
            <pc:docMk/>
            <pc:sldMk cId="0" sldId="270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17:39.323" v="228" actId="1076"/>
        <pc:sldMkLst>
          <pc:docMk/>
          <pc:sldMk cId="0" sldId="271"/>
        </pc:sldMkLst>
        <pc:spChg chg="mod">
          <ac:chgData name="Yang, Liu [liuyang6]" userId="09ba3cf9-1fa2-4c4d-8b3b-7c433279656d" providerId="ADAL" clId="{E4D5F133-6B33-A54A-9936-C278896005CE}" dt="2023-12-07T16:17:39.323" v="228" actId="1076"/>
          <ac:spMkLst>
            <pc:docMk/>
            <pc:sldMk cId="0" sldId="271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20:18.561" v="254" actId="14100"/>
        <pc:sldMkLst>
          <pc:docMk/>
          <pc:sldMk cId="0" sldId="272"/>
        </pc:sldMkLst>
        <pc:spChg chg="mod">
          <ac:chgData name="Yang, Liu [liuyang6]" userId="09ba3cf9-1fa2-4c4d-8b3b-7c433279656d" providerId="ADAL" clId="{E4D5F133-6B33-A54A-9936-C278896005CE}" dt="2023-12-07T16:19:01.675" v="242" actId="1076"/>
          <ac:spMkLst>
            <pc:docMk/>
            <pc:sldMk cId="0" sldId="272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01.466" v="250" actId="1076"/>
          <ac:spMkLst>
            <pc:docMk/>
            <pc:sldMk cId="0" sldId="272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06.716" v="251" actId="1076"/>
          <ac:spMkLst>
            <pc:docMk/>
            <pc:sldMk cId="0" sldId="272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09.491" v="252" actId="1076"/>
          <ac:spMkLst>
            <pc:docMk/>
            <pc:sldMk cId="0" sldId="272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18.561" v="254" actId="14100"/>
          <ac:spMkLst>
            <pc:docMk/>
            <pc:sldMk cId="0" sldId="272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9:17.395" v="244" actId="1076"/>
          <ac:spMkLst>
            <pc:docMk/>
            <pc:sldMk cId="0" sldId="272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9:17.395" v="244" actId="1076"/>
          <ac:spMkLst>
            <pc:docMk/>
            <pc:sldMk cId="0" sldId="272"/>
            <ac:spMk id="25" creationId="{00000000-0000-0000-0000-000000000000}"/>
          </ac:spMkLst>
        </pc:spChg>
        <pc:grpChg chg="mod">
          <ac:chgData name="Yang, Liu [liuyang6]" userId="09ba3cf9-1fa2-4c4d-8b3b-7c433279656d" providerId="ADAL" clId="{E4D5F133-6B33-A54A-9936-C278896005CE}" dt="2023-12-07T16:19:17.395" v="244" actId="1076"/>
          <ac:grpSpMkLst>
            <pc:docMk/>
            <pc:sldMk cId="0" sldId="272"/>
            <ac:grpSpMk id="22" creationId="{00000000-0000-0000-0000-000000000000}"/>
          </ac:grpSpMkLst>
        </pc:grpChg>
        <pc:picChg chg="mod">
          <ac:chgData name="Yang, Liu [liuyang6]" userId="09ba3cf9-1fa2-4c4d-8b3b-7c433279656d" providerId="ADAL" clId="{E4D5F133-6B33-A54A-9936-C278896005CE}" dt="2023-12-07T16:19:06.219" v="243" actId="1076"/>
          <ac:picMkLst>
            <pc:docMk/>
            <pc:sldMk cId="0" sldId="272"/>
            <ac:picMk id="8" creationId="{00000000-0000-0000-0000-000000000000}"/>
          </ac:picMkLst>
        </pc:picChg>
        <pc:picChg chg="mod">
          <ac:chgData name="Yang, Liu [liuyang6]" userId="09ba3cf9-1fa2-4c4d-8b3b-7c433279656d" providerId="ADAL" clId="{E4D5F133-6B33-A54A-9936-C278896005CE}" dt="2023-12-07T16:19:06.219" v="243" actId="1076"/>
          <ac:picMkLst>
            <pc:docMk/>
            <pc:sldMk cId="0" sldId="272"/>
            <ac:picMk id="9" creationId="{00000000-0000-0000-0000-000000000000}"/>
          </ac:picMkLst>
        </pc:picChg>
        <pc:picChg chg="mod">
          <ac:chgData name="Yang, Liu [liuyang6]" userId="09ba3cf9-1fa2-4c4d-8b3b-7c433279656d" providerId="ADAL" clId="{E4D5F133-6B33-A54A-9936-C278896005CE}" dt="2023-12-07T16:19:06.219" v="243" actId="1076"/>
          <ac:picMkLst>
            <pc:docMk/>
            <pc:sldMk cId="0" sldId="272"/>
            <ac:picMk id="10" creationId="{00000000-0000-0000-0000-000000000000}"/>
          </ac:picMkLst>
        </pc:picChg>
        <pc:picChg chg="mod">
          <ac:chgData name="Yang, Liu [liuyang6]" userId="09ba3cf9-1fa2-4c4d-8b3b-7c433279656d" providerId="ADAL" clId="{E4D5F133-6B33-A54A-9936-C278896005CE}" dt="2023-12-07T16:19:06.219" v="243" actId="1076"/>
          <ac:picMkLst>
            <pc:docMk/>
            <pc:sldMk cId="0" sldId="272"/>
            <ac:picMk id="11" creationId="{00000000-0000-0000-0000-000000000000}"/>
          </ac:picMkLst>
        </pc:picChg>
      </pc:sldChg>
      <pc:sldChg chg="modSp mod">
        <pc:chgData name="Yang, Liu [liuyang6]" userId="09ba3cf9-1fa2-4c4d-8b3b-7c433279656d" providerId="ADAL" clId="{E4D5F133-6B33-A54A-9936-C278896005CE}" dt="2023-12-07T16:18:40.884" v="241" actId="1076"/>
        <pc:sldMkLst>
          <pc:docMk/>
          <pc:sldMk cId="0" sldId="273"/>
        </pc:sldMkLst>
        <pc:spChg chg="mod">
          <ac:chgData name="Yang, Liu [liuyang6]" userId="09ba3cf9-1fa2-4c4d-8b3b-7c433279656d" providerId="ADAL" clId="{E4D5F133-6B33-A54A-9936-C278896005CE}" dt="2023-12-07T16:18:29.800" v="239" actId="1076"/>
          <ac:spMkLst>
            <pc:docMk/>
            <pc:sldMk cId="0" sldId="273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8:02.658" v="234" actId="403"/>
          <ac:spMkLst>
            <pc:docMk/>
            <pc:sldMk cId="0" sldId="273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8:11.670" v="235" actId="14100"/>
          <ac:spMkLst>
            <pc:docMk/>
            <pc:sldMk cId="0" sldId="273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8:02.658" v="234" actId="403"/>
          <ac:spMkLst>
            <pc:docMk/>
            <pc:sldMk cId="0" sldId="273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18:40.884" v="241" actId="1076"/>
          <ac:spMkLst>
            <pc:docMk/>
            <pc:sldMk cId="0" sldId="273"/>
            <ac:spMk id="12" creationId="{00000000-0000-0000-0000-000000000000}"/>
          </ac:spMkLst>
        </pc:spChg>
        <pc:graphicFrameChg chg="mod">
          <ac:chgData name="Yang, Liu [liuyang6]" userId="09ba3cf9-1fa2-4c4d-8b3b-7c433279656d" providerId="ADAL" clId="{E4D5F133-6B33-A54A-9936-C278896005CE}" dt="2023-12-07T16:18:35.438" v="240" actId="1076"/>
          <ac:graphicFrameMkLst>
            <pc:docMk/>
            <pc:sldMk cId="0" sldId="273"/>
            <ac:graphicFrameMk id="5" creationId="{00000000-0000-0000-0000-000000000000}"/>
          </ac:graphicFrameMkLst>
        </pc:graphicFrameChg>
      </pc:sldChg>
      <pc:sldChg chg="modSp mod">
        <pc:chgData name="Yang, Liu [liuyang6]" userId="09ba3cf9-1fa2-4c4d-8b3b-7c433279656d" providerId="ADAL" clId="{E4D5F133-6B33-A54A-9936-C278896005CE}" dt="2023-12-07T16:21:26.007" v="270" actId="1076"/>
        <pc:sldMkLst>
          <pc:docMk/>
          <pc:sldMk cId="0" sldId="274"/>
        </pc:sldMkLst>
        <pc:spChg chg="mod">
          <ac:chgData name="Yang, Liu [liuyang6]" userId="09ba3cf9-1fa2-4c4d-8b3b-7c433279656d" providerId="ADAL" clId="{E4D5F133-6B33-A54A-9936-C278896005CE}" dt="2023-12-07T16:21:05.081" v="264" actId="1076"/>
          <ac:spMkLst>
            <pc:docMk/>
            <pc:sldMk cId="0" sldId="274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1:26.007" v="270" actId="1076"/>
          <ac:spMkLst>
            <pc:docMk/>
            <pc:sldMk cId="0" sldId="274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51.118" v="261" actId="14100"/>
          <ac:spMkLst>
            <pc:docMk/>
            <pc:sldMk cId="0" sldId="274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58.156" v="263" actId="14100"/>
          <ac:spMkLst>
            <pc:docMk/>
            <pc:sldMk cId="0" sldId="274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1:09.596" v="265" actId="1076"/>
          <ac:spMkLst>
            <pc:docMk/>
            <pc:sldMk cId="0" sldId="274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1:09.596" v="265" actId="1076"/>
          <ac:spMkLst>
            <pc:docMk/>
            <pc:sldMk cId="0" sldId="274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1:26.007" v="270" actId="1076"/>
          <ac:spMkLst>
            <pc:docMk/>
            <pc:sldMk cId="0" sldId="274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1:26.007" v="270" actId="1076"/>
          <ac:spMkLst>
            <pc:docMk/>
            <pc:sldMk cId="0" sldId="274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46.465" v="260" actId="1076"/>
          <ac:spMkLst>
            <pc:docMk/>
            <pc:sldMk cId="0" sldId="274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0:46.465" v="260" actId="1076"/>
          <ac:spMkLst>
            <pc:docMk/>
            <pc:sldMk cId="0" sldId="274"/>
            <ac:spMk id="15" creationId="{00000000-0000-0000-0000-000000000000}"/>
          </ac:spMkLst>
        </pc:spChg>
        <pc:picChg chg="mod">
          <ac:chgData name="Yang, Liu [liuyang6]" userId="09ba3cf9-1fa2-4c4d-8b3b-7c433279656d" providerId="ADAL" clId="{E4D5F133-6B33-A54A-9936-C278896005CE}" dt="2023-12-07T16:21:19.630" v="269" actId="1076"/>
          <ac:picMkLst>
            <pc:docMk/>
            <pc:sldMk cId="0" sldId="274"/>
            <ac:picMk id="8" creationId="{00000000-0000-0000-0000-000000000000}"/>
          </ac:picMkLst>
        </pc:picChg>
      </pc:sldChg>
      <pc:sldChg chg="modSp mod">
        <pc:chgData name="Yang, Liu [liuyang6]" userId="09ba3cf9-1fa2-4c4d-8b3b-7c433279656d" providerId="ADAL" clId="{E4D5F133-6B33-A54A-9936-C278896005CE}" dt="2023-12-07T16:22:09.330" v="276" actId="403"/>
        <pc:sldMkLst>
          <pc:docMk/>
          <pc:sldMk cId="0" sldId="275"/>
        </pc:sldMkLst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2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3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4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5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6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1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6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8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79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80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82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8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84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09.330" v="276" actId="403"/>
          <ac:spMkLst>
            <pc:docMk/>
            <pc:sldMk cId="0" sldId="275"/>
            <ac:spMk id="85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22:44.023" v="284" actId="1076"/>
        <pc:sldMkLst>
          <pc:docMk/>
          <pc:sldMk cId="0" sldId="276"/>
        </pc:sldMkLst>
        <pc:spChg chg="mod">
          <ac:chgData name="Yang, Liu [liuyang6]" userId="09ba3cf9-1fa2-4c4d-8b3b-7c433279656d" providerId="ADAL" clId="{E4D5F133-6B33-A54A-9936-C278896005CE}" dt="2023-12-07T16:22:44.023" v="284" actId="1076"/>
          <ac:spMkLst>
            <pc:docMk/>
            <pc:sldMk cId="0" sldId="276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25.136" v="279" actId="14100"/>
          <ac:spMkLst>
            <pc:docMk/>
            <pc:sldMk cId="0" sldId="276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30.422" v="280" actId="1076"/>
          <ac:spMkLst>
            <pc:docMk/>
            <pc:sldMk cId="0" sldId="276"/>
            <ac:spMk id="8" creationId="{00000000-0000-0000-0000-000000000000}"/>
          </ac:spMkLst>
        </pc:spChg>
      </pc:sldChg>
      <pc:sldChg chg="modSp mod">
        <pc:chgData name="Yang, Liu [liuyang6]" userId="09ba3cf9-1fa2-4c4d-8b3b-7c433279656d" providerId="ADAL" clId="{E4D5F133-6B33-A54A-9936-C278896005CE}" dt="2023-12-07T16:22:56.878" v="287" actId="1076"/>
        <pc:sldMkLst>
          <pc:docMk/>
          <pc:sldMk cId="0" sldId="277"/>
        </pc:sldMkLst>
        <pc:spChg chg="mod">
          <ac:chgData name="Yang, Liu [liuyang6]" userId="09ba3cf9-1fa2-4c4d-8b3b-7c433279656d" providerId="ADAL" clId="{E4D5F133-6B33-A54A-9936-C278896005CE}" dt="2023-12-07T16:22:56.878" v="287" actId="1076"/>
          <ac:spMkLst>
            <pc:docMk/>
            <pc:sldMk cId="0" sldId="27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2:56.878" v="287" actId="1076"/>
          <ac:spMkLst>
            <pc:docMk/>
            <pc:sldMk cId="0" sldId="277"/>
            <ac:spMk id="7" creationId="{00000000-0000-0000-0000-000000000000}"/>
          </ac:spMkLst>
        </pc:spChg>
        <pc:picChg chg="mod">
          <ac:chgData name="Yang, Liu [liuyang6]" userId="09ba3cf9-1fa2-4c4d-8b3b-7c433279656d" providerId="ADAL" clId="{E4D5F133-6B33-A54A-9936-C278896005CE}" dt="2023-12-07T16:22:56.878" v="287" actId="1076"/>
          <ac:picMkLst>
            <pc:docMk/>
            <pc:sldMk cId="0" sldId="277"/>
            <ac:picMk id="6" creationId="{00000000-0000-0000-0000-000000000000}"/>
          </ac:picMkLst>
        </pc:picChg>
      </pc:sldChg>
      <pc:sldChg chg="modSp mod">
        <pc:chgData name="Yang, Liu [liuyang6]" userId="09ba3cf9-1fa2-4c4d-8b3b-7c433279656d" providerId="ADAL" clId="{E4D5F133-6B33-A54A-9936-C278896005CE}" dt="2023-12-07T16:23:40.085" v="298" actId="403"/>
        <pc:sldMkLst>
          <pc:docMk/>
          <pc:sldMk cId="0" sldId="279"/>
        </pc:sldMkLst>
        <pc:spChg chg="mod">
          <ac:chgData name="Yang, Liu [liuyang6]" userId="09ba3cf9-1fa2-4c4d-8b3b-7c433279656d" providerId="ADAL" clId="{E4D5F133-6B33-A54A-9936-C278896005CE}" dt="2023-12-07T16:23:35.595" v="296" actId="404"/>
          <ac:spMkLst>
            <pc:docMk/>
            <pc:sldMk cId="0" sldId="279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E4D5F133-6B33-A54A-9936-C278896005CE}" dt="2023-12-07T16:23:40.085" v="298" actId="403"/>
          <ac:spMkLst>
            <pc:docMk/>
            <pc:sldMk cId="0" sldId="279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7300" y="466137"/>
            <a:ext cx="9207500" cy="143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3049" y="535052"/>
            <a:ext cx="802894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246" y="2548730"/>
            <a:ext cx="4670425" cy="195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7949" y="7005410"/>
            <a:ext cx="3113404" cy="240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BB0003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1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14.png"/><Relationship Id="rId5" Type="http://schemas.openxmlformats.org/officeDocument/2006/relationships/image" Target="../media/image34.png"/><Relationship Id="rId10" Type="http://schemas.openxmlformats.org/officeDocument/2006/relationships/image" Target="../media/image13.png"/><Relationship Id="rId4" Type="http://schemas.openxmlformats.org/officeDocument/2006/relationships/image" Target="../media/image33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9.jpg"/><Relationship Id="rId7" Type="http://schemas.openxmlformats.org/officeDocument/2006/relationships/image" Target="../media/image1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1.jpg"/><Relationship Id="rId10" Type="http://schemas.openxmlformats.org/officeDocument/2006/relationships/image" Target="../media/image16.png"/><Relationship Id="rId4" Type="http://schemas.openxmlformats.org/officeDocument/2006/relationships/image" Target="../media/image40.jp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3.jpg"/><Relationship Id="rId7" Type="http://schemas.openxmlformats.org/officeDocument/2006/relationships/image" Target="../media/image14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4.jp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7.png"/><Relationship Id="rId7" Type="http://schemas.openxmlformats.org/officeDocument/2006/relationships/image" Target="../media/image1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9.png"/><Relationship Id="rId7" Type="http://schemas.openxmlformats.org/officeDocument/2006/relationships/image" Target="../media/image1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1.png"/><Relationship Id="rId7" Type="http://schemas.openxmlformats.org/officeDocument/2006/relationships/image" Target="../media/image1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3.png"/><Relationship Id="rId7" Type="http://schemas.openxmlformats.org/officeDocument/2006/relationships/image" Target="../media/image1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26" Type="http://schemas.openxmlformats.org/officeDocument/2006/relationships/image" Target="../media/image76.jpg"/><Relationship Id="rId3" Type="http://schemas.openxmlformats.org/officeDocument/2006/relationships/hyperlink" Target="mailto:rmakuluni@mlw.mw" TargetMode="External"/><Relationship Id="rId21" Type="http://schemas.openxmlformats.org/officeDocument/2006/relationships/image" Target="../media/image71.png"/><Relationship Id="rId7" Type="http://schemas.openxmlformats.org/officeDocument/2006/relationships/image" Target="../media/image57.jpg"/><Relationship Id="rId12" Type="http://schemas.openxmlformats.org/officeDocument/2006/relationships/image" Target="../media/image62.jpg"/><Relationship Id="rId17" Type="http://schemas.openxmlformats.org/officeDocument/2006/relationships/image" Target="../media/image67.png"/><Relationship Id="rId25" Type="http://schemas.openxmlformats.org/officeDocument/2006/relationships/image" Target="../media/image75.png"/><Relationship Id="rId2" Type="http://schemas.openxmlformats.org/officeDocument/2006/relationships/image" Target="../media/image54.jpg"/><Relationship Id="rId16" Type="http://schemas.openxmlformats.org/officeDocument/2006/relationships/image" Target="../media/image66.png"/><Relationship Id="rId20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11" Type="http://schemas.openxmlformats.org/officeDocument/2006/relationships/image" Target="../media/image61.jpg"/><Relationship Id="rId24" Type="http://schemas.openxmlformats.org/officeDocument/2006/relationships/image" Target="../media/image74.png"/><Relationship Id="rId5" Type="http://schemas.openxmlformats.org/officeDocument/2006/relationships/image" Target="../media/image55.jpg"/><Relationship Id="rId15" Type="http://schemas.openxmlformats.org/officeDocument/2006/relationships/image" Target="../media/image65.png"/><Relationship Id="rId23" Type="http://schemas.openxmlformats.org/officeDocument/2006/relationships/image" Target="../media/image73.png"/><Relationship Id="rId28" Type="http://schemas.openxmlformats.org/officeDocument/2006/relationships/image" Target="../media/image78.pn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4" Type="http://schemas.openxmlformats.org/officeDocument/2006/relationships/hyperlink" Target="mailto:POkwaro@idi.co.ug" TargetMode="External"/><Relationship Id="rId9" Type="http://schemas.openxmlformats.org/officeDocument/2006/relationships/image" Target="../media/image59.png"/><Relationship Id="rId14" Type="http://schemas.openxmlformats.org/officeDocument/2006/relationships/image" Target="../media/image64.jpg"/><Relationship Id="rId22" Type="http://schemas.openxmlformats.org/officeDocument/2006/relationships/image" Target="../media/image72.jpg"/><Relationship Id="rId27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0.png"/><Relationship Id="rId7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22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6593" y="4440462"/>
            <a:ext cx="4449445" cy="931024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Module</a:t>
            </a:r>
            <a:r>
              <a:rPr sz="24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60" dirty="0">
                <a:solidFill>
                  <a:srgbClr val="231F20"/>
                </a:solidFill>
                <a:latin typeface="Calibri"/>
                <a:cs typeface="Calibri"/>
              </a:rPr>
              <a:t>3a: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b="1" spc="215" dirty="0">
                <a:solidFill>
                  <a:srgbClr val="231F20"/>
                </a:solidFill>
                <a:latin typeface="Calibri"/>
                <a:cs typeface="Calibri"/>
              </a:rPr>
              <a:t>Suspect</a:t>
            </a:r>
            <a:r>
              <a:rPr sz="24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231F20"/>
                </a:solidFill>
                <a:latin typeface="Calibri"/>
                <a:cs typeface="Calibri"/>
              </a:rPr>
              <a:t>sepsis,</a:t>
            </a:r>
            <a:r>
              <a:rPr sz="24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sz="24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400" b="1" spc="280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9165" y="1639401"/>
            <a:ext cx="3570604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550"/>
              </a:lnSpc>
              <a:spcBef>
                <a:spcPts val="100"/>
              </a:spcBef>
            </a:pPr>
            <a:r>
              <a:rPr sz="5000" spc="405" dirty="0">
                <a:solidFill>
                  <a:srgbClr val="C13339"/>
                </a:solidFill>
              </a:rPr>
              <a:t>The</a:t>
            </a:r>
            <a:endParaRPr sz="5000"/>
          </a:p>
          <a:p>
            <a:pPr marL="12700" marR="5080">
              <a:lnSpc>
                <a:spcPts val="5100"/>
              </a:lnSpc>
              <a:spcBef>
                <a:spcPts val="470"/>
              </a:spcBef>
            </a:pPr>
            <a:r>
              <a:rPr sz="5000" spc="360" dirty="0">
                <a:solidFill>
                  <a:srgbClr val="202C74"/>
                </a:solidFill>
              </a:rPr>
              <a:t>APT-</a:t>
            </a:r>
            <a:r>
              <a:rPr sz="5000" spc="585" dirty="0">
                <a:solidFill>
                  <a:srgbClr val="202C74"/>
                </a:solidFill>
              </a:rPr>
              <a:t>Sepsis </a:t>
            </a:r>
            <a:r>
              <a:rPr sz="5000" spc="370" dirty="0">
                <a:solidFill>
                  <a:srgbClr val="1D87BB"/>
                </a:solidFill>
              </a:rPr>
              <a:t>Programme</a:t>
            </a:r>
            <a:endParaRPr sz="5000"/>
          </a:p>
        </p:txBody>
      </p:sp>
      <p:sp>
        <p:nvSpPr>
          <p:cNvPr id="4" name="object 4"/>
          <p:cNvSpPr/>
          <p:nvPr/>
        </p:nvSpPr>
        <p:spPr>
          <a:xfrm>
            <a:off x="541865" y="3990138"/>
            <a:ext cx="555625" cy="0"/>
          </a:xfrm>
          <a:custGeom>
            <a:avLst/>
            <a:gdLst/>
            <a:ahLst/>
            <a:cxnLst/>
            <a:rect l="l" t="t" r="r" b="b"/>
            <a:pathLst>
              <a:path w="555625">
                <a:moveTo>
                  <a:pt x="0" y="0"/>
                </a:moveTo>
                <a:lnTo>
                  <a:pt x="555002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40004" y="4754714"/>
            <a:ext cx="756285" cy="756285"/>
            <a:chOff x="540004" y="4754714"/>
            <a:chExt cx="756285" cy="75628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590" y="4771301"/>
              <a:ext cx="722833" cy="72283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56583" y="4771294"/>
              <a:ext cx="723265" cy="723265"/>
            </a:xfrm>
            <a:custGeom>
              <a:avLst/>
              <a:gdLst/>
              <a:ahLst/>
              <a:cxnLst/>
              <a:rect l="l" t="t" r="r" b="b"/>
              <a:pathLst>
                <a:path w="723265" h="723264">
                  <a:moveTo>
                    <a:pt x="361416" y="722845"/>
                  </a:moveTo>
                  <a:lnTo>
                    <a:pt x="410458" y="719546"/>
                  </a:lnTo>
                  <a:lnTo>
                    <a:pt x="457495" y="709935"/>
                  </a:lnTo>
                  <a:lnTo>
                    <a:pt x="502096" y="694444"/>
                  </a:lnTo>
                  <a:lnTo>
                    <a:pt x="543830" y="673502"/>
                  </a:lnTo>
                  <a:lnTo>
                    <a:pt x="582267" y="647540"/>
                  </a:lnTo>
                  <a:lnTo>
                    <a:pt x="616977" y="616989"/>
                  </a:lnTo>
                  <a:lnTo>
                    <a:pt x="647527" y="582280"/>
                  </a:lnTo>
                  <a:lnTo>
                    <a:pt x="673489" y="543843"/>
                  </a:lnTo>
                  <a:lnTo>
                    <a:pt x="694431" y="502109"/>
                  </a:lnTo>
                  <a:lnTo>
                    <a:pt x="709923" y="457508"/>
                  </a:lnTo>
                  <a:lnTo>
                    <a:pt x="719533" y="410471"/>
                  </a:lnTo>
                  <a:lnTo>
                    <a:pt x="722833" y="361429"/>
                  </a:lnTo>
                  <a:lnTo>
                    <a:pt x="719533" y="312386"/>
                  </a:lnTo>
                  <a:lnTo>
                    <a:pt x="709923" y="265349"/>
                  </a:lnTo>
                  <a:lnTo>
                    <a:pt x="694431" y="220747"/>
                  </a:lnTo>
                  <a:lnTo>
                    <a:pt x="673489" y="179011"/>
                  </a:lnTo>
                  <a:lnTo>
                    <a:pt x="647527" y="140573"/>
                  </a:lnTo>
                  <a:lnTo>
                    <a:pt x="616977" y="105862"/>
                  </a:lnTo>
                  <a:lnTo>
                    <a:pt x="582267" y="75310"/>
                  </a:lnTo>
                  <a:lnTo>
                    <a:pt x="543830" y="49347"/>
                  </a:lnTo>
                  <a:lnTo>
                    <a:pt x="502096" y="28403"/>
                  </a:lnTo>
                  <a:lnTo>
                    <a:pt x="457495" y="12911"/>
                  </a:lnTo>
                  <a:lnTo>
                    <a:pt x="410458" y="3299"/>
                  </a:lnTo>
                  <a:lnTo>
                    <a:pt x="361416" y="0"/>
                  </a:lnTo>
                  <a:lnTo>
                    <a:pt x="312374" y="3299"/>
                  </a:lnTo>
                  <a:lnTo>
                    <a:pt x="265337" y="12911"/>
                  </a:lnTo>
                  <a:lnTo>
                    <a:pt x="220736" y="28403"/>
                  </a:lnTo>
                  <a:lnTo>
                    <a:pt x="179002" y="49347"/>
                  </a:lnTo>
                  <a:lnTo>
                    <a:pt x="140565" y="75310"/>
                  </a:lnTo>
                  <a:lnTo>
                    <a:pt x="105856" y="105862"/>
                  </a:lnTo>
                  <a:lnTo>
                    <a:pt x="75305" y="140573"/>
                  </a:lnTo>
                  <a:lnTo>
                    <a:pt x="49343" y="179011"/>
                  </a:lnTo>
                  <a:lnTo>
                    <a:pt x="28401" y="220747"/>
                  </a:lnTo>
                  <a:lnTo>
                    <a:pt x="12910" y="265349"/>
                  </a:lnTo>
                  <a:lnTo>
                    <a:pt x="3299" y="312386"/>
                  </a:lnTo>
                  <a:lnTo>
                    <a:pt x="0" y="361429"/>
                  </a:lnTo>
                  <a:lnTo>
                    <a:pt x="3299" y="410471"/>
                  </a:lnTo>
                  <a:lnTo>
                    <a:pt x="12910" y="457508"/>
                  </a:lnTo>
                  <a:lnTo>
                    <a:pt x="28401" y="502109"/>
                  </a:lnTo>
                  <a:lnTo>
                    <a:pt x="49343" y="543843"/>
                  </a:lnTo>
                  <a:lnTo>
                    <a:pt x="75305" y="582280"/>
                  </a:lnTo>
                  <a:lnTo>
                    <a:pt x="105856" y="616989"/>
                  </a:lnTo>
                  <a:lnTo>
                    <a:pt x="140565" y="647540"/>
                  </a:lnTo>
                  <a:lnTo>
                    <a:pt x="179002" y="673502"/>
                  </a:lnTo>
                  <a:lnTo>
                    <a:pt x="220736" y="694444"/>
                  </a:lnTo>
                  <a:lnTo>
                    <a:pt x="265337" y="709935"/>
                  </a:lnTo>
                  <a:lnTo>
                    <a:pt x="312374" y="719546"/>
                  </a:lnTo>
                  <a:lnTo>
                    <a:pt x="361416" y="722845"/>
                  </a:lnTo>
                  <a:close/>
                </a:path>
              </a:pathLst>
            </a:custGeom>
            <a:ln w="33159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2558" y="12"/>
            <a:ext cx="4449445" cy="755999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8392" y="6459080"/>
            <a:ext cx="706332" cy="70187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61490" y="6461507"/>
            <a:ext cx="670149" cy="71817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28131" y="6452932"/>
            <a:ext cx="717359" cy="73560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88119" y="655687"/>
            <a:ext cx="2053589" cy="678815"/>
            <a:chOff x="588119" y="655687"/>
            <a:chExt cx="2053589" cy="678815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82467" y="978018"/>
              <a:ext cx="103454" cy="1923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18688" y="978020"/>
              <a:ext cx="129120" cy="19229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1636" y="977298"/>
              <a:ext cx="116700" cy="19301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420376" y="978018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72" y="0"/>
                  </a:moveTo>
                  <a:lnTo>
                    <a:pt x="16840" y="0"/>
                  </a:lnTo>
                  <a:lnTo>
                    <a:pt x="12052" y="0"/>
                  </a:lnTo>
                  <a:lnTo>
                    <a:pt x="8153" y="1638"/>
                  </a:lnTo>
                  <a:lnTo>
                    <a:pt x="1638" y="8204"/>
                  </a:lnTo>
                  <a:lnTo>
                    <a:pt x="0" y="12230"/>
                  </a:lnTo>
                  <a:lnTo>
                    <a:pt x="0" y="180174"/>
                  </a:lnTo>
                  <a:lnTo>
                    <a:pt x="1650" y="184162"/>
                  </a:lnTo>
                  <a:lnTo>
                    <a:pt x="8127" y="190614"/>
                  </a:lnTo>
                  <a:lnTo>
                    <a:pt x="12026" y="192303"/>
                  </a:lnTo>
                  <a:lnTo>
                    <a:pt x="21297" y="192303"/>
                  </a:lnTo>
                  <a:lnTo>
                    <a:pt x="25196" y="190614"/>
                  </a:lnTo>
                  <a:lnTo>
                    <a:pt x="31673" y="184162"/>
                  </a:lnTo>
                  <a:lnTo>
                    <a:pt x="33324" y="180162"/>
                  </a:lnTo>
                  <a:lnTo>
                    <a:pt x="33324" y="12230"/>
                  </a:lnTo>
                  <a:lnTo>
                    <a:pt x="31686" y="8216"/>
                  </a:lnTo>
                  <a:lnTo>
                    <a:pt x="25171" y="1638"/>
                  </a:lnTo>
                  <a:lnTo>
                    <a:pt x="2127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85735" y="977298"/>
              <a:ext cx="116700" cy="19301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70360" y="917314"/>
              <a:ext cx="166471" cy="25125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372222" y="916355"/>
              <a:ext cx="582295" cy="252729"/>
            </a:xfrm>
            <a:custGeom>
              <a:avLst/>
              <a:gdLst/>
              <a:ahLst/>
              <a:cxnLst/>
              <a:rect l="l" t="t" r="r" b="b"/>
              <a:pathLst>
                <a:path w="582294" h="252730">
                  <a:moveTo>
                    <a:pt x="170815" y="86385"/>
                  </a:moveTo>
                  <a:lnTo>
                    <a:pt x="169240" y="69329"/>
                  </a:lnTo>
                  <a:lnTo>
                    <a:pt x="164541" y="53568"/>
                  </a:lnTo>
                  <a:lnTo>
                    <a:pt x="157302" y="40220"/>
                  </a:lnTo>
                  <a:lnTo>
                    <a:pt x="156692" y="39090"/>
                  </a:lnTo>
                  <a:lnTo>
                    <a:pt x="145719" y="25908"/>
                  </a:lnTo>
                  <a:lnTo>
                    <a:pt x="132600" y="14998"/>
                  </a:lnTo>
                  <a:lnTo>
                    <a:pt x="131406" y="14363"/>
                  </a:lnTo>
                  <a:lnTo>
                    <a:pt x="131406" y="86385"/>
                  </a:lnTo>
                  <a:lnTo>
                    <a:pt x="130568" y="95592"/>
                  </a:lnTo>
                  <a:lnTo>
                    <a:pt x="103136" y="129006"/>
                  </a:lnTo>
                  <a:lnTo>
                    <a:pt x="85407" y="132384"/>
                  </a:lnTo>
                  <a:lnTo>
                    <a:pt x="39408" y="132384"/>
                  </a:lnTo>
                  <a:lnTo>
                    <a:pt x="39408" y="86385"/>
                  </a:lnTo>
                  <a:lnTo>
                    <a:pt x="40233" y="77165"/>
                  </a:lnTo>
                  <a:lnTo>
                    <a:pt x="67665" y="43599"/>
                  </a:lnTo>
                  <a:lnTo>
                    <a:pt x="85407" y="40220"/>
                  </a:lnTo>
                  <a:lnTo>
                    <a:pt x="94627" y="41059"/>
                  </a:lnTo>
                  <a:lnTo>
                    <a:pt x="128066" y="68643"/>
                  </a:lnTo>
                  <a:lnTo>
                    <a:pt x="131406" y="86385"/>
                  </a:lnTo>
                  <a:lnTo>
                    <a:pt x="131406" y="14363"/>
                  </a:lnTo>
                  <a:lnTo>
                    <a:pt x="118173" y="7200"/>
                  </a:lnTo>
                  <a:lnTo>
                    <a:pt x="102438" y="2527"/>
                  </a:lnTo>
                  <a:lnTo>
                    <a:pt x="85407" y="965"/>
                  </a:lnTo>
                  <a:lnTo>
                    <a:pt x="68427" y="2527"/>
                  </a:lnTo>
                  <a:lnTo>
                    <a:pt x="25095" y="25908"/>
                  </a:lnTo>
                  <a:lnTo>
                    <a:pt x="1562" y="69329"/>
                  </a:lnTo>
                  <a:lnTo>
                    <a:pt x="0" y="86385"/>
                  </a:lnTo>
                  <a:lnTo>
                    <a:pt x="0" y="238226"/>
                  </a:lnTo>
                  <a:lnTo>
                    <a:pt x="1930" y="242785"/>
                  </a:lnTo>
                  <a:lnTo>
                    <a:pt x="5791" y="246430"/>
                  </a:lnTo>
                  <a:lnTo>
                    <a:pt x="9652" y="250291"/>
                  </a:lnTo>
                  <a:lnTo>
                    <a:pt x="14198" y="252222"/>
                  </a:lnTo>
                  <a:lnTo>
                    <a:pt x="25196" y="252222"/>
                  </a:lnTo>
                  <a:lnTo>
                    <a:pt x="29756" y="250291"/>
                  </a:lnTo>
                  <a:lnTo>
                    <a:pt x="33616" y="246430"/>
                  </a:lnTo>
                  <a:lnTo>
                    <a:pt x="37477" y="242785"/>
                  </a:lnTo>
                  <a:lnTo>
                    <a:pt x="39408" y="238226"/>
                  </a:lnTo>
                  <a:lnTo>
                    <a:pt x="39408" y="171792"/>
                  </a:lnTo>
                  <a:lnTo>
                    <a:pt x="85407" y="171792"/>
                  </a:lnTo>
                  <a:lnTo>
                    <a:pt x="132600" y="157670"/>
                  </a:lnTo>
                  <a:lnTo>
                    <a:pt x="164541" y="119075"/>
                  </a:lnTo>
                  <a:lnTo>
                    <a:pt x="169240" y="103365"/>
                  </a:lnTo>
                  <a:lnTo>
                    <a:pt x="170815" y="86385"/>
                  </a:lnTo>
                  <a:close/>
                </a:path>
                <a:path w="582294" h="252730">
                  <a:moveTo>
                    <a:pt x="345173" y="15062"/>
                  </a:moveTo>
                  <a:lnTo>
                    <a:pt x="343242" y="10452"/>
                  </a:lnTo>
                  <a:lnTo>
                    <a:pt x="335635" y="2844"/>
                  </a:lnTo>
                  <a:lnTo>
                    <a:pt x="331063" y="965"/>
                  </a:lnTo>
                  <a:lnTo>
                    <a:pt x="202717" y="965"/>
                  </a:lnTo>
                  <a:lnTo>
                    <a:pt x="198158" y="2844"/>
                  </a:lnTo>
                  <a:lnTo>
                    <a:pt x="190436" y="10452"/>
                  </a:lnTo>
                  <a:lnTo>
                    <a:pt x="188506" y="15062"/>
                  </a:lnTo>
                  <a:lnTo>
                    <a:pt x="188506" y="26111"/>
                  </a:lnTo>
                  <a:lnTo>
                    <a:pt x="190436" y="30721"/>
                  </a:lnTo>
                  <a:lnTo>
                    <a:pt x="198158" y="38341"/>
                  </a:lnTo>
                  <a:lnTo>
                    <a:pt x="202717" y="40208"/>
                  </a:lnTo>
                  <a:lnTo>
                    <a:pt x="247218" y="40208"/>
                  </a:lnTo>
                  <a:lnTo>
                    <a:pt x="247218" y="238112"/>
                  </a:lnTo>
                  <a:lnTo>
                    <a:pt x="249097" y="242671"/>
                  </a:lnTo>
                  <a:lnTo>
                    <a:pt x="256705" y="250278"/>
                  </a:lnTo>
                  <a:lnTo>
                    <a:pt x="261315" y="252209"/>
                  </a:lnTo>
                  <a:lnTo>
                    <a:pt x="272364" y="252209"/>
                  </a:lnTo>
                  <a:lnTo>
                    <a:pt x="276974" y="250278"/>
                  </a:lnTo>
                  <a:lnTo>
                    <a:pt x="284594" y="242671"/>
                  </a:lnTo>
                  <a:lnTo>
                    <a:pt x="286473" y="238112"/>
                  </a:lnTo>
                  <a:lnTo>
                    <a:pt x="286473" y="40208"/>
                  </a:lnTo>
                  <a:lnTo>
                    <a:pt x="331063" y="40208"/>
                  </a:lnTo>
                  <a:lnTo>
                    <a:pt x="335635" y="38341"/>
                  </a:lnTo>
                  <a:lnTo>
                    <a:pt x="339382" y="34582"/>
                  </a:lnTo>
                  <a:lnTo>
                    <a:pt x="343242" y="30721"/>
                  </a:lnTo>
                  <a:lnTo>
                    <a:pt x="345173" y="26111"/>
                  </a:lnTo>
                  <a:lnTo>
                    <a:pt x="345173" y="15062"/>
                  </a:lnTo>
                  <a:close/>
                </a:path>
                <a:path w="582294" h="252730">
                  <a:moveTo>
                    <a:pt x="412254" y="121069"/>
                  </a:moveTo>
                  <a:lnTo>
                    <a:pt x="410324" y="116459"/>
                  </a:lnTo>
                  <a:lnTo>
                    <a:pt x="402602" y="108737"/>
                  </a:lnTo>
                  <a:lnTo>
                    <a:pt x="397979" y="106807"/>
                  </a:lnTo>
                  <a:lnTo>
                    <a:pt x="392633" y="106807"/>
                  </a:lnTo>
                  <a:lnTo>
                    <a:pt x="337058" y="106807"/>
                  </a:lnTo>
                  <a:lnTo>
                    <a:pt x="332486" y="108737"/>
                  </a:lnTo>
                  <a:lnTo>
                    <a:pt x="324993" y="116459"/>
                  </a:lnTo>
                  <a:lnTo>
                    <a:pt x="323062" y="121069"/>
                  </a:lnTo>
                  <a:lnTo>
                    <a:pt x="323062" y="132219"/>
                  </a:lnTo>
                  <a:lnTo>
                    <a:pt x="324993" y="136779"/>
                  </a:lnTo>
                  <a:lnTo>
                    <a:pt x="328853" y="140423"/>
                  </a:lnTo>
                  <a:lnTo>
                    <a:pt x="332486" y="144284"/>
                  </a:lnTo>
                  <a:lnTo>
                    <a:pt x="337058" y="146215"/>
                  </a:lnTo>
                  <a:lnTo>
                    <a:pt x="397979" y="146215"/>
                  </a:lnTo>
                  <a:lnTo>
                    <a:pt x="402602" y="144284"/>
                  </a:lnTo>
                  <a:lnTo>
                    <a:pt x="410324" y="136779"/>
                  </a:lnTo>
                  <a:lnTo>
                    <a:pt x="412254" y="132219"/>
                  </a:lnTo>
                  <a:lnTo>
                    <a:pt x="412254" y="121069"/>
                  </a:lnTo>
                  <a:close/>
                </a:path>
                <a:path w="582294" h="252730">
                  <a:moveTo>
                    <a:pt x="581977" y="179184"/>
                  </a:moveTo>
                  <a:lnTo>
                    <a:pt x="571296" y="140258"/>
                  </a:lnTo>
                  <a:lnTo>
                    <a:pt x="535609" y="115303"/>
                  </a:lnTo>
                  <a:lnTo>
                    <a:pt x="508292" y="106667"/>
                  </a:lnTo>
                  <a:lnTo>
                    <a:pt x="497014" y="103060"/>
                  </a:lnTo>
                  <a:lnTo>
                    <a:pt x="469061" y="73025"/>
                  </a:lnTo>
                  <a:lnTo>
                    <a:pt x="469061" y="63804"/>
                  </a:lnTo>
                  <a:lnTo>
                    <a:pt x="472287" y="55981"/>
                  </a:lnTo>
                  <a:lnTo>
                    <a:pt x="485152" y="43116"/>
                  </a:lnTo>
                  <a:lnTo>
                    <a:pt x="492963" y="39890"/>
                  </a:lnTo>
                  <a:lnTo>
                    <a:pt x="552437" y="39890"/>
                  </a:lnTo>
                  <a:lnTo>
                    <a:pt x="557047" y="37960"/>
                  </a:lnTo>
                  <a:lnTo>
                    <a:pt x="564654" y="30238"/>
                  </a:lnTo>
                  <a:lnTo>
                    <a:pt x="566534" y="25679"/>
                  </a:lnTo>
                  <a:lnTo>
                    <a:pt x="566534" y="14097"/>
                  </a:lnTo>
                  <a:lnTo>
                    <a:pt x="564654" y="9550"/>
                  </a:lnTo>
                  <a:lnTo>
                    <a:pt x="557047" y="1930"/>
                  </a:lnTo>
                  <a:lnTo>
                    <a:pt x="552437" y="0"/>
                  </a:lnTo>
                  <a:lnTo>
                    <a:pt x="503809" y="0"/>
                  </a:lnTo>
                  <a:lnTo>
                    <a:pt x="463423" y="12039"/>
                  </a:lnTo>
                  <a:lnTo>
                    <a:pt x="436130" y="45008"/>
                  </a:lnTo>
                  <a:lnTo>
                    <a:pt x="430784" y="73025"/>
                  </a:lnTo>
                  <a:lnTo>
                    <a:pt x="431965" y="86969"/>
                  </a:lnTo>
                  <a:lnTo>
                    <a:pt x="456971" y="125069"/>
                  </a:lnTo>
                  <a:lnTo>
                    <a:pt x="504190" y="144564"/>
                  </a:lnTo>
                  <a:lnTo>
                    <a:pt x="515467" y="148463"/>
                  </a:lnTo>
                  <a:lnTo>
                    <a:pt x="543699" y="179184"/>
                  </a:lnTo>
                  <a:lnTo>
                    <a:pt x="543699" y="188404"/>
                  </a:lnTo>
                  <a:lnTo>
                    <a:pt x="540486" y="196240"/>
                  </a:lnTo>
                  <a:lnTo>
                    <a:pt x="527507" y="209105"/>
                  </a:lnTo>
                  <a:lnTo>
                    <a:pt x="519684" y="212318"/>
                  </a:lnTo>
                  <a:lnTo>
                    <a:pt x="442417" y="212318"/>
                  </a:lnTo>
                  <a:lnTo>
                    <a:pt x="437857" y="214249"/>
                  </a:lnTo>
                  <a:lnTo>
                    <a:pt x="430136" y="221970"/>
                  </a:lnTo>
                  <a:lnTo>
                    <a:pt x="428205" y="226529"/>
                  </a:lnTo>
                  <a:lnTo>
                    <a:pt x="428205" y="238010"/>
                  </a:lnTo>
                  <a:lnTo>
                    <a:pt x="430136" y="242557"/>
                  </a:lnTo>
                  <a:lnTo>
                    <a:pt x="437857" y="250278"/>
                  </a:lnTo>
                  <a:lnTo>
                    <a:pt x="442417" y="252209"/>
                  </a:lnTo>
                  <a:lnTo>
                    <a:pt x="508952" y="252209"/>
                  </a:lnTo>
                  <a:lnTo>
                    <a:pt x="549186" y="240182"/>
                  </a:lnTo>
                  <a:lnTo>
                    <a:pt x="576580" y="207213"/>
                  </a:lnTo>
                  <a:lnTo>
                    <a:pt x="580631" y="193751"/>
                  </a:lnTo>
                  <a:lnTo>
                    <a:pt x="581977" y="17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63915" y="761240"/>
              <a:ext cx="358775" cy="478155"/>
            </a:xfrm>
            <a:custGeom>
              <a:avLst/>
              <a:gdLst/>
              <a:ahLst/>
              <a:cxnLst/>
              <a:rect l="l" t="t" r="r" b="b"/>
              <a:pathLst>
                <a:path w="358775" h="478155">
                  <a:moveTo>
                    <a:pt x="8801" y="0"/>
                  </a:moveTo>
                  <a:lnTo>
                    <a:pt x="5626" y="406"/>
                  </a:lnTo>
                  <a:lnTo>
                    <a:pt x="1955" y="4927"/>
                  </a:lnTo>
                  <a:lnTo>
                    <a:pt x="2298" y="8318"/>
                  </a:lnTo>
                  <a:lnTo>
                    <a:pt x="40487" y="35204"/>
                  </a:lnTo>
                  <a:lnTo>
                    <a:pt x="93279" y="59064"/>
                  </a:lnTo>
                  <a:lnTo>
                    <a:pt x="159943" y="83045"/>
                  </a:lnTo>
                  <a:lnTo>
                    <a:pt x="172624" y="88242"/>
                  </a:lnTo>
                  <a:lnTo>
                    <a:pt x="208927" y="106908"/>
                  </a:lnTo>
                  <a:lnTo>
                    <a:pt x="251550" y="139318"/>
                  </a:lnTo>
                  <a:lnTo>
                    <a:pt x="284505" y="179844"/>
                  </a:lnTo>
                  <a:lnTo>
                    <a:pt x="304032" y="220280"/>
                  </a:lnTo>
                  <a:lnTo>
                    <a:pt x="312039" y="250723"/>
                  </a:lnTo>
                  <a:lnTo>
                    <a:pt x="312902" y="254812"/>
                  </a:lnTo>
                  <a:lnTo>
                    <a:pt x="313207" y="258952"/>
                  </a:lnTo>
                  <a:lnTo>
                    <a:pt x="313791" y="263042"/>
                  </a:lnTo>
                  <a:lnTo>
                    <a:pt x="314464" y="272287"/>
                  </a:lnTo>
                  <a:lnTo>
                    <a:pt x="310007" y="315747"/>
                  </a:lnTo>
                  <a:lnTo>
                    <a:pt x="288036" y="365277"/>
                  </a:lnTo>
                  <a:lnTo>
                    <a:pt x="261289" y="398518"/>
                  </a:lnTo>
                  <a:lnTo>
                    <a:pt x="231000" y="422579"/>
                  </a:lnTo>
                  <a:lnTo>
                    <a:pt x="195872" y="440067"/>
                  </a:lnTo>
                  <a:lnTo>
                    <a:pt x="151028" y="451027"/>
                  </a:lnTo>
                  <a:lnTo>
                    <a:pt x="133388" y="452348"/>
                  </a:lnTo>
                  <a:lnTo>
                    <a:pt x="117887" y="452077"/>
                  </a:lnTo>
                  <a:lnTo>
                    <a:pt x="78528" y="445231"/>
                  </a:lnTo>
                  <a:lnTo>
                    <a:pt x="41705" y="428932"/>
                  </a:lnTo>
                  <a:lnTo>
                    <a:pt x="7975" y="401548"/>
                  </a:lnTo>
                  <a:lnTo>
                    <a:pt x="4965" y="401281"/>
                  </a:lnTo>
                  <a:lnTo>
                    <a:pt x="457" y="404685"/>
                  </a:lnTo>
                  <a:lnTo>
                    <a:pt x="0" y="408012"/>
                  </a:lnTo>
                  <a:lnTo>
                    <a:pt x="6353" y="416107"/>
                  </a:lnTo>
                  <a:lnTo>
                    <a:pt x="39084" y="445992"/>
                  </a:lnTo>
                  <a:lnTo>
                    <a:pt x="78961" y="466341"/>
                  </a:lnTo>
                  <a:lnTo>
                    <a:pt x="120396" y="476326"/>
                  </a:lnTo>
                  <a:lnTo>
                    <a:pt x="150558" y="477621"/>
                  </a:lnTo>
                  <a:lnTo>
                    <a:pt x="160629" y="477075"/>
                  </a:lnTo>
                  <a:lnTo>
                    <a:pt x="215099" y="466128"/>
                  </a:lnTo>
                  <a:lnTo>
                    <a:pt x="254622" y="448309"/>
                  </a:lnTo>
                  <a:lnTo>
                    <a:pt x="286313" y="426180"/>
                  </a:lnTo>
                  <a:lnTo>
                    <a:pt x="318643" y="392645"/>
                  </a:lnTo>
                  <a:lnTo>
                    <a:pt x="342963" y="352285"/>
                  </a:lnTo>
                  <a:lnTo>
                    <a:pt x="355315" y="314315"/>
                  </a:lnTo>
                  <a:lnTo>
                    <a:pt x="358775" y="282193"/>
                  </a:lnTo>
                  <a:lnTo>
                    <a:pt x="358559" y="270141"/>
                  </a:lnTo>
                  <a:lnTo>
                    <a:pt x="351067" y="227114"/>
                  </a:lnTo>
                  <a:lnTo>
                    <a:pt x="332828" y="183921"/>
                  </a:lnTo>
                  <a:lnTo>
                    <a:pt x="306046" y="146154"/>
                  </a:lnTo>
                  <a:lnTo>
                    <a:pt x="272808" y="114706"/>
                  </a:lnTo>
                  <a:lnTo>
                    <a:pt x="235395" y="89705"/>
                  </a:lnTo>
                  <a:lnTo>
                    <a:pt x="188412" y="67943"/>
                  </a:lnTo>
                  <a:lnTo>
                    <a:pt x="112560" y="45681"/>
                  </a:lnTo>
                  <a:lnTo>
                    <a:pt x="92352" y="39829"/>
                  </a:lnTo>
                  <a:lnTo>
                    <a:pt x="46913" y="22809"/>
                  </a:lnTo>
                  <a:lnTo>
                    <a:pt x="11366" y="177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8119" y="655687"/>
              <a:ext cx="528955" cy="678815"/>
            </a:xfrm>
            <a:custGeom>
              <a:avLst/>
              <a:gdLst/>
              <a:ahLst/>
              <a:cxnLst/>
              <a:rect l="l" t="t" r="r" b="b"/>
              <a:pathLst>
                <a:path w="528955" h="678815">
                  <a:moveTo>
                    <a:pt x="58737" y="0"/>
                  </a:moveTo>
                  <a:lnTo>
                    <a:pt x="52565" y="3365"/>
                  </a:lnTo>
                  <a:lnTo>
                    <a:pt x="51371" y="7442"/>
                  </a:lnTo>
                  <a:lnTo>
                    <a:pt x="53149" y="10706"/>
                  </a:lnTo>
                  <a:lnTo>
                    <a:pt x="80429" y="45008"/>
                  </a:lnTo>
                  <a:lnTo>
                    <a:pt x="115519" y="70853"/>
                  </a:lnTo>
                  <a:lnTo>
                    <a:pt x="154174" y="90358"/>
                  </a:lnTo>
                  <a:lnTo>
                    <a:pt x="201587" y="106794"/>
                  </a:lnTo>
                  <a:lnTo>
                    <a:pt x="208800" y="108597"/>
                  </a:lnTo>
                  <a:lnTo>
                    <a:pt x="227888" y="114007"/>
                  </a:lnTo>
                  <a:lnTo>
                    <a:pt x="271678" y="129349"/>
                  </a:lnTo>
                  <a:lnTo>
                    <a:pt x="307467" y="145668"/>
                  </a:lnTo>
                  <a:lnTo>
                    <a:pt x="341109" y="165201"/>
                  </a:lnTo>
                  <a:lnTo>
                    <a:pt x="371641" y="188093"/>
                  </a:lnTo>
                  <a:lnTo>
                    <a:pt x="405197" y="221779"/>
                  </a:lnTo>
                  <a:lnTo>
                    <a:pt x="432968" y="260208"/>
                  </a:lnTo>
                  <a:lnTo>
                    <a:pt x="457415" y="311061"/>
                  </a:lnTo>
                  <a:lnTo>
                    <a:pt x="472269" y="383495"/>
                  </a:lnTo>
                  <a:lnTo>
                    <a:pt x="471004" y="420027"/>
                  </a:lnTo>
                  <a:lnTo>
                    <a:pt x="460948" y="464311"/>
                  </a:lnTo>
                  <a:lnTo>
                    <a:pt x="444817" y="500341"/>
                  </a:lnTo>
                  <a:lnTo>
                    <a:pt x="420012" y="535770"/>
                  </a:lnTo>
                  <a:lnTo>
                    <a:pt x="379850" y="575129"/>
                  </a:lnTo>
                  <a:lnTo>
                    <a:pt x="340728" y="601353"/>
                  </a:lnTo>
                  <a:lnTo>
                    <a:pt x="297645" y="620544"/>
                  </a:lnTo>
                  <a:lnTo>
                    <a:pt x="251863" y="631761"/>
                  </a:lnTo>
                  <a:lnTo>
                    <a:pt x="214231" y="634396"/>
                  </a:lnTo>
                  <a:lnTo>
                    <a:pt x="204787" y="634149"/>
                  </a:lnTo>
                  <a:lnTo>
                    <a:pt x="158009" y="626972"/>
                  </a:lnTo>
                  <a:lnTo>
                    <a:pt x="113462" y="610024"/>
                  </a:lnTo>
                  <a:lnTo>
                    <a:pt x="80525" y="589735"/>
                  </a:lnTo>
                  <a:lnTo>
                    <a:pt x="51009" y="564087"/>
                  </a:lnTo>
                  <a:lnTo>
                    <a:pt x="22237" y="528345"/>
                  </a:lnTo>
                  <a:lnTo>
                    <a:pt x="13893" y="513473"/>
                  </a:lnTo>
                  <a:lnTo>
                    <a:pt x="9956" y="511822"/>
                  </a:lnTo>
                  <a:lnTo>
                    <a:pt x="2197" y="514426"/>
                  </a:lnTo>
                  <a:lnTo>
                    <a:pt x="0" y="518858"/>
                  </a:lnTo>
                  <a:lnTo>
                    <a:pt x="2514" y="526364"/>
                  </a:lnTo>
                  <a:lnTo>
                    <a:pt x="20027" y="562152"/>
                  </a:lnTo>
                  <a:lnTo>
                    <a:pt x="46228" y="596887"/>
                  </a:lnTo>
                  <a:lnTo>
                    <a:pt x="78428" y="626689"/>
                  </a:lnTo>
                  <a:lnTo>
                    <a:pt x="115735" y="650557"/>
                  </a:lnTo>
                  <a:lnTo>
                    <a:pt x="157108" y="667450"/>
                  </a:lnTo>
                  <a:lnTo>
                    <a:pt x="200977" y="676770"/>
                  </a:lnTo>
                  <a:lnTo>
                    <a:pt x="234647" y="678731"/>
                  </a:lnTo>
                  <a:lnTo>
                    <a:pt x="245897" y="678446"/>
                  </a:lnTo>
                  <a:lnTo>
                    <a:pt x="290512" y="672833"/>
                  </a:lnTo>
                  <a:lnTo>
                    <a:pt x="333730" y="660476"/>
                  </a:lnTo>
                  <a:lnTo>
                    <a:pt x="374611" y="641781"/>
                  </a:lnTo>
                  <a:lnTo>
                    <a:pt x="412470" y="617461"/>
                  </a:lnTo>
                  <a:lnTo>
                    <a:pt x="446595" y="587959"/>
                  </a:lnTo>
                  <a:lnTo>
                    <a:pt x="476211" y="553707"/>
                  </a:lnTo>
                  <a:lnTo>
                    <a:pt x="497039" y="521639"/>
                  </a:lnTo>
                  <a:lnTo>
                    <a:pt x="514102" y="482859"/>
                  </a:lnTo>
                  <a:lnTo>
                    <a:pt x="524332" y="445642"/>
                  </a:lnTo>
                  <a:lnTo>
                    <a:pt x="528802" y="403517"/>
                  </a:lnTo>
                  <a:lnTo>
                    <a:pt x="528802" y="389115"/>
                  </a:lnTo>
                  <a:lnTo>
                    <a:pt x="524389" y="346360"/>
                  </a:lnTo>
                  <a:lnTo>
                    <a:pt x="508884" y="291733"/>
                  </a:lnTo>
                  <a:lnTo>
                    <a:pt x="489661" y="250939"/>
                  </a:lnTo>
                  <a:lnTo>
                    <a:pt x="465172" y="213367"/>
                  </a:lnTo>
                  <a:lnTo>
                    <a:pt x="435978" y="179501"/>
                  </a:lnTo>
                  <a:lnTo>
                    <a:pt x="402577" y="149898"/>
                  </a:lnTo>
                  <a:lnTo>
                    <a:pt x="365506" y="125183"/>
                  </a:lnTo>
                  <a:lnTo>
                    <a:pt x="326275" y="105613"/>
                  </a:lnTo>
                  <a:lnTo>
                    <a:pt x="285584" y="90449"/>
                  </a:lnTo>
                  <a:lnTo>
                    <a:pt x="244017" y="79298"/>
                  </a:lnTo>
                  <a:lnTo>
                    <a:pt x="209550" y="72758"/>
                  </a:lnTo>
                  <a:lnTo>
                    <a:pt x="193189" y="69517"/>
                  </a:lnTo>
                  <a:lnTo>
                    <a:pt x="151752" y="58191"/>
                  </a:lnTo>
                  <a:lnTo>
                    <a:pt x="115328" y="42964"/>
                  </a:lnTo>
                  <a:lnTo>
                    <a:pt x="82448" y="21945"/>
                  </a:lnTo>
                  <a:lnTo>
                    <a:pt x="62293" y="774"/>
                  </a:lnTo>
                  <a:lnTo>
                    <a:pt x="5873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8726" y="891397"/>
              <a:ext cx="231545" cy="25980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07056" y="1202223"/>
              <a:ext cx="1534795" cy="21590"/>
            </a:xfrm>
            <a:custGeom>
              <a:avLst/>
              <a:gdLst/>
              <a:ahLst/>
              <a:cxnLst/>
              <a:rect l="l" t="t" r="r" b="b"/>
              <a:pathLst>
                <a:path w="1534795" h="21590">
                  <a:moveTo>
                    <a:pt x="1534198" y="0"/>
                  </a:moveTo>
                  <a:lnTo>
                    <a:pt x="15989" y="0"/>
                  </a:lnTo>
                  <a:lnTo>
                    <a:pt x="8218" y="10987"/>
                  </a:lnTo>
                  <a:lnTo>
                    <a:pt x="0" y="21488"/>
                  </a:lnTo>
                  <a:lnTo>
                    <a:pt x="1534198" y="21488"/>
                  </a:lnTo>
                  <a:lnTo>
                    <a:pt x="1534198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88304" y="1223707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956" y="0"/>
                  </a:moveTo>
                  <a:lnTo>
                    <a:pt x="18757" y="0"/>
                  </a:lnTo>
                  <a:lnTo>
                    <a:pt x="12661" y="7264"/>
                  </a:lnTo>
                  <a:lnTo>
                    <a:pt x="3327" y="18135"/>
                  </a:lnTo>
                  <a:lnTo>
                    <a:pt x="0" y="21488"/>
                  </a:lnTo>
                  <a:lnTo>
                    <a:pt x="1552956" y="21488"/>
                  </a:lnTo>
                  <a:lnTo>
                    <a:pt x="155295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66095" y="1245199"/>
              <a:ext cx="1575435" cy="21590"/>
            </a:xfrm>
            <a:custGeom>
              <a:avLst/>
              <a:gdLst/>
              <a:ahLst/>
              <a:cxnLst/>
              <a:rect l="l" t="t" r="r" b="b"/>
              <a:pathLst>
                <a:path w="1575435" h="21590">
                  <a:moveTo>
                    <a:pt x="1575155" y="0"/>
                  </a:moveTo>
                  <a:lnTo>
                    <a:pt x="22212" y="0"/>
                  </a:lnTo>
                  <a:lnTo>
                    <a:pt x="8178" y="14173"/>
                  </a:lnTo>
                  <a:lnTo>
                    <a:pt x="5295" y="17005"/>
                  </a:lnTo>
                  <a:lnTo>
                    <a:pt x="0" y="21475"/>
                  </a:lnTo>
                  <a:lnTo>
                    <a:pt x="1575155" y="21475"/>
                  </a:lnTo>
                  <a:lnTo>
                    <a:pt x="1575155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39473" y="1266678"/>
              <a:ext cx="1602105" cy="21590"/>
            </a:xfrm>
            <a:custGeom>
              <a:avLst/>
              <a:gdLst/>
              <a:ahLst/>
              <a:cxnLst/>
              <a:rect l="l" t="t" r="r" b="b"/>
              <a:pathLst>
                <a:path w="1602105" h="21590">
                  <a:moveTo>
                    <a:pt x="1601774" y="0"/>
                  </a:moveTo>
                  <a:lnTo>
                    <a:pt x="26619" y="0"/>
                  </a:lnTo>
                  <a:lnTo>
                    <a:pt x="24193" y="2082"/>
                  </a:lnTo>
                  <a:lnTo>
                    <a:pt x="12258" y="12028"/>
                  </a:lnTo>
                  <a:lnTo>
                    <a:pt x="0" y="21488"/>
                  </a:lnTo>
                  <a:lnTo>
                    <a:pt x="1601774" y="21488"/>
                  </a:lnTo>
                  <a:lnTo>
                    <a:pt x="160177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97258" y="858502"/>
              <a:ext cx="1544320" cy="21590"/>
            </a:xfrm>
            <a:custGeom>
              <a:avLst/>
              <a:gdLst/>
              <a:ahLst/>
              <a:cxnLst/>
              <a:rect l="l" t="t" r="r" b="b"/>
              <a:pathLst>
                <a:path w="1544320" h="21590">
                  <a:moveTo>
                    <a:pt x="1544002" y="0"/>
                  </a:moveTo>
                  <a:lnTo>
                    <a:pt x="0" y="0"/>
                  </a:lnTo>
                  <a:lnTo>
                    <a:pt x="12078" y="16016"/>
                  </a:lnTo>
                  <a:lnTo>
                    <a:pt x="15900" y="21488"/>
                  </a:lnTo>
                  <a:lnTo>
                    <a:pt x="1544002" y="21488"/>
                  </a:lnTo>
                  <a:lnTo>
                    <a:pt x="1544002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78759" y="837017"/>
              <a:ext cx="1562735" cy="21590"/>
            </a:xfrm>
            <a:custGeom>
              <a:avLst/>
              <a:gdLst/>
              <a:ahLst/>
              <a:cxnLst/>
              <a:rect l="l" t="t" r="r" b="b"/>
              <a:pathLst>
                <a:path w="1562735" h="21590">
                  <a:moveTo>
                    <a:pt x="1562493" y="0"/>
                  </a:moveTo>
                  <a:lnTo>
                    <a:pt x="0" y="0"/>
                  </a:lnTo>
                  <a:lnTo>
                    <a:pt x="9466" y="10582"/>
                  </a:lnTo>
                  <a:lnTo>
                    <a:pt x="18503" y="21488"/>
                  </a:lnTo>
                  <a:lnTo>
                    <a:pt x="1562493" y="21488"/>
                  </a:lnTo>
                  <a:lnTo>
                    <a:pt x="1562493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57112" y="815540"/>
              <a:ext cx="1584325" cy="21590"/>
            </a:xfrm>
            <a:custGeom>
              <a:avLst/>
              <a:gdLst/>
              <a:ahLst/>
              <a:cxnLst/>
              <a:rect l="l" t="t" r="r" b="b"/>
              <a:pathLst>
                <a:path w="1584325" h="21590">
                  <a:moveTo>
                    <a:pt x="1584147" y="0"/>
                  </a:moveTo>
                  <a:lnTo>
                    <a:pt x="0" y="0"/>
                  </a:lnTo>
                  <a:lnTo>
                    <a:pt x="11055" y="10548"/>
                  </a:lnTo>
                  <a:lnTo>
                    <a:pt x="21653" y="21488"/>
                  </a:lnTo>
                  <a:lnTo>
                    <a:pt x="1584147" y="21488"/>
                  </a:lnTo>
                  <a:lnTo>
                    <a:pt x="1584147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31704" y="794058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547" y="0"/>
                  </a:moveTo>
                  <a:lnTo>
                    <a:pt x="1441615" y="0"/>
                  </a:lnTo>
                  <a:lnTo>
                    <a:pt x="0" y="0"/>
                  </a:lnTo>
                  <a:lnTo>
                    <a:pt x="12958" y="10496"/>
                  </a:lnTo>
                  <a:lnTo>
                    <a:pt x="25412" y="21488"/>
                  </a:lnTo>
                  <a:lnTo>
                    <a:pt x="1609547" y="21488"/>
                  </a:lnTo>
                  <a:lnTo>
                    <a:pt x="160954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89529" y="512943"/>
            <a:ext cx="2152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Vital</a:t>
            </a:r>
            <a:r>
              <a:rPr spc="45" dirty="0"/>
              <a:t> </a:t>
            </a:r>
            <a:r>
              <a:rPr spc="254" dirty="0"/>
              <a:t>signs</a:t>
            </a:r>
            <a:r>
              <a:rPr spc="50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175" dirty="0"/>
              <a:t>monitor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604908" y="6843054"/>
            <a:ext cx="586105" cy="586105"/>
            <a:chOff x="8604908" y="6843054"/>
            <a:chExt cx="586105" cy="58610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91541" y="6904051"/>
              <a:ext cx="411556" cy="42103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4" name="object 1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183531" y="1133362"/>
            <a:ext cx="3324969" cy="1472198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100" dirty="0">
                <a:solidFill>
                  <a:srgbClr val="BB0003"/>
                </a:solidFill>
                <a:latin typeface="Calibri"/>
                <a:cs typeface="Calibri"/>
              </a:rPr>
              <a:t>Respiratory</a:t>
            </a:r>
            <a:r>
              <a:rPr sz="2000" b="1" spc="6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Count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number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of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breaths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makes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225" dirty="0">
                <a:solidFill>
                  <a:srgbClr val="231F20"/>
                </a:solidFill>
                <a:latin typeface="Calibri"/>
                <a:cs typeface="Calibri"/>
              </a:rPr>
              <a:t>60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seconds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95044" y="2638425"/>
            <a:ext cx="3445616" cy="109671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Temperature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Measured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digital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thermometer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(e.g.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axillary)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95044" y="3808063"/>
            <a:ext cx="3887438" cy="109671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105" dirty="0">
                <a:solidFill>
                  <a:srgbClr val="BB0003"/>
                </a:solidFill>
                <a:latin typeface="Calibri"/>
                <a:cs typeface="Calibri"/>
              </a:rPr>
              <a:t>Heart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Measure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radial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central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pulse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225" dirty="0">
                <a:solidFill>
                  <a:srgbClr val="231F20"/>
                </a:solidFill>
                <a:latin typeface="Calibri"/>
                <a:cs typeface="Calibri"/>
              </a:rPr>
              <a:t>60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seconds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95044" y="4925663"/>
            <a:ext cx="3159760" cy="184768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90" dirty="0">
                <a:solidFill>
                  <a:srgbClr val="BB0003"/>
                </a:solidFill>
                <a:latin typeface="Calibri"/>
                <a:cs typeface="Calibri"/>
              </a:rPr>
              <a:t>Blood</a:t>
            </a:r>
            <a:r>
              <a:rPr sz="2000" b="1" spc="3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pressure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Both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systolic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diastolic,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measured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digital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machine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57996" y="126682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0" name="object 30"/>
          <p:cNvSpPr txBox="1"/>
          <p:nvPr/>
        </p:nvSpPr>
        <p:spPr>
          <a:xfrm>
            <a:off x="702939" y="1333252"/>
            <a:ext cx="914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64253" y="1159971"/>
            <a:ext cx="3445616" cy="184768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Urine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BB0003"/>
                </a:solidFill>
                <a:latin typeface="Calibri"/>
                <a:cs typeface="Calibri"/>
              </a:rPr>
              <a:t>output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was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last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time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patient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passed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urine?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passing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more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than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0.5ml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hour?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77243" y="2969863"/>
            <a:ext cx="3693734" cy="109671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Mental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State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Does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normal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altered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mental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state?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77243" y="4138263"/>
            <a:ext cx="273812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Does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patient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look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65" dirty="0">
                <a:solidFill>
                  <a:srgbClr val="BB0003"/>
                </a:solidFill>
                <a:latin typeface="Calibri"/>
                <a:cs typeface="Calibri"/>
              </a:rPr>
              <a:t>unwell?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28640" y="126682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5" name="object 35"/>
          <p:cNvSpPr txBox="1"/>
          <p:nvPr/>
        </p:nvSpPr>
        <p:spPr>
          <a:xfrm>
            <a:off x="5547390" y="1333252"/>
            <a:ext cx="1435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48996" y="2726886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7" name="object 37"/>
          <p:cNvSpPr txBox="1"/>
          <p:nvPr/>
        </p:nvSpPr>
        <p:spPr>
          <a:xfrm>
            <a:off x="672412" y="2793315"/>
            <a:ext cx="1346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48996" y="384287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9" name="object 39"/>
          <p:cNvSpPr txBox="1"/>
          <p:nvPr/>
        </p:nvSpPr>
        <p:spPr>
          <a:xfrm>
            <a:off x="670031" y="3909302"/>
            <a:ext cx="1390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39996" y="4931874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41" name="object 41"/>
          <p:cNvSpPr txBox="1"/>
          <p:nvPr/>
        </p:nvSpPr>
        <p:spPr>
          <a:xfrm>
            <a:off x="656744" y="4998303"/>
            <a:ext cx="14795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45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428640" y="303287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43" name="object 43"/>
          <p:cNvSpPr txBox="1"/>
          <p:nvPr/>
        </p:nvSpPr>
        <p:spPr>
          <a:xfrm>
            <a:off x="5546056" y="3099305"/>
            <a:ext cx="1466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3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5428640" y="406787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45" name="object 45"/>
          <p:cNvSpPr txBox="1"/>
          <p:nvPr/>
        </p:nvSpPr>
        <p:spPr>
          <a:xfrm>
            <a:off x="5555581" y="4134305"/>
            <a:ext cx="1276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876203" y="4900460"/>
            <a:ext cx="4058285" cy="1783080"/>
            <a:chOff x="4876203" y="4900460"/>
            <a:chExt cx="4058285" cy="1783080"/>
          </a:xfrm>
        </p:grpSpPr>
        <p:pic>
          <p:nvPicPr>
            <p:cNvPr id="47" name="object 4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55668" y="4921821"/>
              <a:ext cx="770139" cy="141667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11315" y="4992242"/>
              <a:ext cx="2522736" cy="141375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76203" y="4900460"/>
              <a:ext cx="1367955" cy="1783053"/>
            </a:xfrm>
            <a:prstGeom prst="rect">
              <a:avLst/>
            </a:prstGeom>
          </p:spPr>
        </p:pic>
      </p:grpSp>
      <p:pic>
        <p:nvPicPr>
          <p:cNvPr id="50" name="object 5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197367" y="5009604"/>
            <a:ext cx="1188628" cy="1388948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10117135" y="1088934"/>
            <a:ext cx="273685" cy="313055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take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record</a:t>
            </a:r>
            <a:r>
              <a:rPr sz="15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3" name="object 53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961" y="271643"/>
            <a:ext cx="5678805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45" dirty="0"/>
              <a:t>The</a:t>
            </a:r>
            <a:r>
              <a:rPr spc="50" dirty="0"/>
              <a:t> </a:t>
            </a:r>
            <a:r>
              <a:rPr spc="170" dirty="0"/>
              <a:t>Modified</a:t>
            </a:r>
            <a:r>
              <a:rPr spc="50" dirty="0"/>
              <a:t> </a:t>
            </a:r>
            <a:r>
              <a:rPr spc="260" dirty="0"/>
              <a:t>Obstetric</a:t>
            </a:r>
            <a:r>
              <a:rPr spc="50" dirty="0"/>
              <a:t> </a:t>
            </a:r>
            <a:r>
              <a:rPr spc="195" dirty="0"/>
              <a:t>Early </a:t>
            </a:r>
            <a:r>
              <a:rPr spc="175" dirty="0"/>
              <a:t>Warning</a:t>
            </a:r>
            <a:r>
              <a:rPr spc="45" dirty="0"/>
              <a:t> </a:t>
            </a:r>
            <a:r>
              <a:rPr spc="290" dirty="0"/>
              <a:t>Score</a:t>
            </a:r>
            <a:r>
              <a:rPr spc="50" dirty="0"/>
              <a:t> </a:t>
            </a:r>
            <a:r>
              <a:rPr spc="235" dirty="0"/>
              <a:t>(MEOWS)</a:t>
            </a:r>
            <a:r>
              <a:rPr spc="50" dirty="0"/>
              <a:t> </a:t>
            </a:r>
            <a:r>
              <a:rPr spc="270" dirty="0"/>
              <a:t>Chart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4437" y="1334321"/>
            <a:ext cx="5954459" cy="5569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18745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Taking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vitals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when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first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presents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healthcare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facility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is important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help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assess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unwell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0029" marR="273050" indent="-227329" algn="just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However,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monitoring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continuous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process: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lang="zh-CN" altLang="en-US"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also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important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determine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getting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better,</a:t>
            </a:r>
            <a:r>
              <a:rPr sz="2000" spc="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stable</a:t>
            </a:r>
            <a:r>
              <a:rPr sz="2000" spc="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deteriorating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early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warning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score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way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record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determine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trends,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designed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detect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deterioration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quickly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reliably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358775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Modified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Obstetric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Early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Warning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Score (MEOWS)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specially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designed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sign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maternity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setting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64477" y="208824"/>
            <a:ext cx="1690370" cy="566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65" dirty="0">
                <a:solidFill>
                  <a:srgbClr val="231F20"/>
                </a:solidFill>
                <a:latin typeface="Calibri"/>
                <a:cs typeface="Calibri"/>
              </a:rPr>
              <a:t>1.0V1.|</a:t>
            </a:r>
            <a:r>
              <a:rPr sz="8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40" dirty="0">
                <a:solidFill>
                  <a:srgbClr val="231F20"/>
                </a:solidFill>
                <a:latin typeface="Calibri"/>
                <a:cs typeface="Calibri"/>
              </a:rPr>
              <a:t>1</a:t>
            </a:r>
            <a:r>
              <a:rPr sz="800" spc="-850" dirty="0">
                <a:solidFill>
                  <a:srgbClr val="231F20"/>
                </a:solidFill>
                <a:latin typeface="Calibri"/>
                <a:cs typeface="Calibri"/>
              </a:rPr>
              <a:t>5</a:t>
            </a:r>
            <a:r>
              <a:rPr sz="800" spc="-4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SEP</a:t>
            </a:r>
            <a:r>
              <a:rPr sz="800" spc="-1500" dirty="0">
                <a:solidFill>
                  <a:srgbClr val="231F20"/>
                </a:solidFill>
                <a:latin typeface="Calibri"/>
                <a:cs typeface="Calibri"/>
              </a:rPr>
              <a:t>T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SEPT</a:t>
            </a:r>
            <a:r>
              <a:rPr sz="8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215" dirty="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sz="800" spc="180" dirty="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sz="800" spc="-215" dirty="0">
                <a:solidFill>
                  <a:srgbClr val="231F20"/>
                </a:solidFill>
                <a:latin typeface="Calibri"/>
                <a:cs typeface="Calibri"/>
              </a:rPr>
              <a:t>0</a:t>
            </a:r>
            <a:r>
              <a:rPr sz="800" spc="180" dirty="0">
                <a:solidFill>
                  <a:srgbClr val="231F20"/>
                </a:solidFill>
                <a:latin typeface="Calibri"/>
                <a:cs typeface="Calibri"/>
              </a:rPr>
              <a:t>0</a:t>
            </a:r>
            <a:r>
              <a:rPr sz="800" spc="190" dirty="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sz="800" spc="-615" dirty="0">
                <a:solidFill>
                  <a:srgbClr val="231F20"/>
                </a:solidFill>
                <a:latin typeface="Calibri"/>
                <a:cs typeface="Calibri"/>
              </a:rPr>
              <a:t>3</a:t>
            </a:r>
            <a:r>
              <a:rPr sz="800" spc="190" dirty="0">
                <a:solidFill>
                  <a:srgbClr val="231F20"/>
                </a:solidFill>
                <a:latin typeface="Calibri"/>
                <a:cs typeface="Calibri"/>
              </a:rPr>
              <a:t>23</a:t>
            </a:r>
            <a:endParaRPr sz="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60"/>
              </a:spcBef>
            </a:pPr>
            <a:endParaRPr sz="800">
              <a:latin typeface="Calibri"/>
              <a:cs typeface="Calibri"/>
            </a:endParaRPr>
          </a:p>
          <a:p>
            <a:pPr algn="r">
              <a:lnSpc>
                <a:spcPct val="100000"/>
              </a:lnSpc>
              <a:spcBef>
                <a:spcPts val="5"/>
              </a:spcBef>
            </a:pPr>
            <a:r>
              <a:rPr sz="1500" spc="-34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29835" y="1101634"/>
            <a:ext cx="248285" cy="310515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take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record</a:t>
            </a:r>
            <a:r>
              <a:rPr sz="15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125450" y="12"/>
            <a:ext cx="6567170" cy="7560309"/>
            <a:chOff x="4125450" y="12"/>
            <a:chExt cx="6567170" cy="7560309"/>
          </a:xfrm>
        </p:grpSpPr>
        <p:sp>
          <p:nvSpPr>
            <p:cNvPr id="7" name="object 7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91540" y="6904051"/>
              <a:ext cx="411556" cy="42103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70002" y="12"/>
              <a:ext cx="4122000" cy="755999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972001" y="12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720001" y="0"/>
                  </a:moveTo>
                  <a:lnTo>
                    <a:pt x="0" y="0"/>
                  </a:lnTo>
                  <a:lnTo>
                    <a:pt x="0" y="921384"/>
                  </a:lnTo>
                  <a:lnTo>
                    <a:pt x="720001" y="921384"/>
                  </a:lnTo>
                  <a:lnTo>
                    <a:pt x="720001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126771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4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FFFFFF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FFFFFF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7300" y="498852"/>
            <a:ext cx="8048625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45" dirty="0"/>
              <a:t>The</a:t>
            </a:r>
            <a:r>
              <a:rPr spc="50" dirty="0"/>
              <a:t> </a:t>
            </a:r>
            <a:r>
              <a:rPr spc="170" dirty="0"/>
              <a:t>Modified</a:t>
            </a:r>
            <a:r>
              <a:rPr spc="50" dirty="0"/>
              <a:t> </a:t>
            </a:r>
            <a:r>
              <a:rPr spc="260" dirty="0"/>
              <a:t>Obstetric</a:t>
            </a:r>
            <a:r>
              <a:rPr spc="50" dirty="0"/>
              <a:t> </a:t>
            </a:r>
            <a:r>
              <a:rPr spc="204" dirty="0"/>
              <a:t>Early</a:t>
            </a:r>
            <a:r>
              <a:rPr spc="50" dirty="0"/>
              <a:t> </a:t>
            </a:r>
            <a:r>
              <a:rPr spc="175" dirty="0"/>
              <a:t>Warning</a:t>
            </a:r>
            <a:r>
              <a:rPr spc="50" dirty="0"/>
              <a:t> </a:t>
            </a:r>
            <a:r>
              <a:rPr spc="280" dirty="0"/>
              <a:t>Score </a:t>
            </a:r>
            <a:r>
              <a:rPr spc="235" dirty="0"/>
              <a:t>(MEOWS)</a:t>
            </a:r>
            <a:r>
              <a:rPr spc="50" dirty="0"/>
              <a:t> </a:t>
            </a:r>
            <a:r>
              <a:rPr spc="270" dirty="0"/>
              <a:t>Chart</a:t>
            </a:r>
          </a:p>
        </p:txBody>
      </p:sp>
      <p:sp>
        <p:nvSpPr>
          <p:cNvPr id="5" name="object 5"/>
          <p:cNvSpPr/>
          <p:nvPr/>
        </p:nvSpPr>
        <p:spPr>
          <a:xfrm>
            <a:off x="387268" y="6935721"/>
            <a:ext cx="328930" cy="328930"/>
          </a:xfrm>
          <a:custGeom>
            <a:avLst/>
            <a:gdLst/>
            <a:ahLst/>
            <a:cxnLst/>
            <a:rect l="l" t="t" r="r" b="b"/>
            <a:pathLst>
              <a:path w="328930" h="328929">
                <a:moveTo>
                  <a:pt x="164287" y="328561"/>
                </a:moveTo>
                <a:lnTo>
                  <a:pt x="207959" y="322692"/>
                </a:lnTo>
                <a:lnTo>
                  <a:pt x="247204" y="306130"/>
                </a:lnTo>
                <a:lnTo>
                  <a:pt x="280454" y="280441"/>
                </a:lnTo>
                <a:lnTo>
                  <a:pt x="306143" y="247191"/>
                </a:lnTo>
                <a:lnTo>
                  <a:pt x="322705" y="207946"/>
                </a:lnTo>
                <a:lnTo>
                  <a:pt x="328574" y="164274"/>
                </a:lnTo>
                <a:lnTo>
                  <a:pt x="322705" y="120602"/>
                </a:lnTo>
                <a:lnTo>
                  <a:pt x="306143" y="81360"/>
                </a:lnTo>
                <a:lnTo>
                  <a:pt x="280454" y="48113"/>
                </a:lnTo>
                <a:lnTo>
                  <a:pt x="247204" y="22427"/>
                </a:lnTo>
                <a:lnTo>
                  <a:pt x="207959" y="5867"/>
                </a:lnTo>
                <a:lnTo>
                  <a:pt x="164287" y="0"/>
                </a:lnTo>
                <a:lnTo>
                  <a:pt x="120614" y="5867"/>
                </a:lnTo>
                <a:lnTo>
                  <a:pt x="81370" y="22427"/>
                </a:lnTo>
                <a:lnTo>
                  <a:pt x="48120" y="48113"/>
                </a:lnTo>
                <a:lnTo>
                  <a:pt x="22431" y="81360"/>
                </a:lnTo>
                <a:lnTo>
                  <a:pt x="5868" y="120602"/>
                </a:lnTo>
                <a:lnTo>
                  <a:pt x="0" y="164274"/>
                </a:lnTo>
                <a:lnTo>
                  <a:pt x="5868" y="207946"/>
                </a:lnTo>
                <a:lnTo>
                  <a:pt x="22431" y="247191"/>
                </a:lnTo>
                <a:lnTo>
                  <a:pt x="48120" y="280441"/>
                </a:lnTo>
                <a:lnTo>
                  <a:pt x="81370" y="306130"/>
                </a:lnTo>
                <a:lnTo>
                  <a:pt x="120614" y="322692"/>
                </a:lnTo>
                <a:lnTo>
                  <a:pt x="164287" y="328561"/>
                </a:lnTo>
                <a:close/>
              </a:path>
            </a:pathLst>
          </a:custGeom>
          <a:ln w="8318">
            <a:solidFill>
              <a:srgbClr val="73AA7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95798" y="1716978"/>
            <a:ext cx="5372365" cy="4835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302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used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every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woman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admitted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care,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being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taken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admission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least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24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hours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during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stay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records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all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signs,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values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falling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red,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yellow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white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categories.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vital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sign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within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yellow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red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value,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counts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flag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11176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flags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designed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indicate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when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woman’s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597205"/>
            <a:ext cx="7884159" cy="6671945"/>
            <a:chOff x="0" y="597205"/>
            <a:chExt cx="7884159" cy="667194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97205"/>
              <a:ext cx="7289504" cy="658468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562" y="6935254"/>
              <a:ext cx="329996" cy="32999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0117135" y="1088934"/>
            <a:ext cx="273685" cy="313055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take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record</a:t>
            </a:r>
            <a:r>
              <a:rPr sz="15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6" name="object 1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99529" y="512943"/>
            <a:ext cx="1949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70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35" dirty="0"/>
              <a:t> </a:t>
            </a:r>
            <a:r>
              <a:rPr spc="185" dirty="0"/>
              <a:t>to</a:t>
            </a:r>
            <a:r>
              <a:rPr spc="40" dirty="0"/>
              <a:t> </a:t>
            </a:r>
            <a:r>
              <a:rPr spc="270" dirty="0"/>
              <a:t>complete</a:t>
            </a:r>
            <a:r>
              <a:rPr spc="40" dirty="0"/>
              <a:t> </a:t>
            </a:r>
            <a:r>
              <a:rPr spc="235" dirty="0"/>
              <a:t>the</a:t>
            </a:r>
            <a:r>
              <a:rPr spc="40" dirty="0"/>
              <a:t> </a:t>
            </a:r>
            <a:r>
              <a:rPr spc="229" dirty="0"/>
              <a:t>MEOWS</a:t>
            </a:r>
            <a:r>
              <a:rPr spc="35" dirty="0"/>
              <a:t> </a:t>
            </a:r>
            <a:r>
              <a:rPr spc="270" dirty="0"/>
              <a:t>Chart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538315" y="651090"/>
            <a:ext cx="4808220" cy="6800850"/>
            <a:chOff x="538315" y="651090"/>
            <a:chExt cx="4808220" cy="68008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8315" y="651090"/>
              <a:ext cx="4807683" cy="680054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7883" y="1102080"/>
              <a:ext cx="3413429" cy="540640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21354" y="1250213"/>
              <a:ext cx="1044841" cy="104485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521348" y="1250219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27" y="1044841"/>
                  </a:moveTo>
                  <a:lnTo>
                    <a:pt x="569979" y="1042706"/>
                  </a:lnTo>
                  <a:lnTo>
                    <a:pt x="616334" y="1036424"/>
                  </a:lnTo>
                  <a:lnTo>
                    <a:pt x="661309" y="1026179"/>
                  </a:lnTo>
                  <a:lnTo>
                    <a:pt x="704720" y="1012156"/>
                  </a:lnTo>
                  <a:lnTo>
                    <a:pt x="746380" y="994539"/>
                  </a:lnTo>
                  <a:lnTo>
                    <a:pt x="786107" y="973513"/>
                  </a:lnTo>
                  <a:lnTo>
                    <a:pt x="823715" y="949262"/>
                  </a:lnTo>
                  <a:lnTo>
                    <a:pt x="859021" y="921971"/>
                  </a:lnTo>
                  <a:lnTo>
                    <a:pt x="891840" y="891824"/>
                  </a:lnTo>
                  <a:lnTo>
                    <a:pt x="921986" y="859005"/>
                  </a:lnTo>
                  <a:lnTo>
                    <a:pt x="949277" y="823700"/>
                  </a:lnTo>
                  <a:lnTo>
                    <a:pt x="973528" y="786092"/>
                  </a:lnTo>
                  <a:lnTo>
                    <a:pt x="994554" y="746367"/>
                  </a:lnTo>
                  <a:lnTo>
                    <a:pt x="1012170" y="704708"/>
                  </a:lnTo>
                  <a:lnTo>
                    <a:pt x="1026192" y="661300"/>
                  </a:lnTo>
                  <a:lnTo>
                    <a:pt x="1036437" y="616327"/>
                  </a:lnTo>
                  <a:lnTo>
                    <a:pt x="1042719" y="569975"/>
                  </a:lnTo>
                  <a:lnTo>
                    <a:pt x="1044854" y="522427"/>
                  </a:lnTo>
                  <a:lnTo>
                    <a:pt x="1042719" y="474875"/>
                  </a:lnTo>
                  <a:lnTo>
                    <a:pt x="1036437" y="428519"/>
                  </a:lnTo>
                  <a:lnTo>
                    <a:pt x="1026192" y="383544"/>
                  </a:lnTo>
                  <a:lnTo>
                    <a:pt x="1012170" y="340134"/>
                  </a:lnTo>
                  <a:lnTo>
                    <a:pt x="994554" y="298473"/>
                  </a:lnTo>
                  <a:lnTo>
                    <a:pt x="973528" y="258746"/>
                  </a:lnTo>
                  <a:lnTo>
                    <a:pt x="949277" y="221138"/>
                  </a:lnTo>
                  <a:lnTo>
                    <a:pt x="921986" y="185832"/>
                  </a:lnTo>
                  <a:lnTo>
                    <a:pt x="891840" y="153014"/>
                  </a:lnTo>
                  <a:lnTo>
                    <a:pt x="859021" y="122867"/>
                  </a:lnTo>
                  <a:lnTo>
                    <a:pt x="823715" y="95576"/>
                  </a:lnTo>
                  <a:lnTo>
                    <a:pt x="786107" y="71326"/>
                  </a:lnTo>
                  <a:lnTo>
                    <a:pt x="746380" y="50300"/>
                  </a:lnTo>
                  <a:lnTo>
                    <a:pt x="704720" y="32684"/>
                  </a:lnTo>
                  <a:lnTo>
                    <a:pt x="661309" y="18661"/>
                  </a:lnTo>
                  <a:lnTo>
                    <a:pt x="616334" y="8416"/>
                  </a:lnTo>
                  <a:lnTo>
                    <a:pt x="569979" y="2134"/>
                  </a:lnTo>
                  <a:lnTo>
                    <a:pt x="522427" y="0"/>
                  </a:lnTo>
                  <a:lnTo>
                    <a:pt x="474875" y="2134"/>
                  </a:lnTo>
                  <a:lnTo>
                    <a:pt x="428519" y="8416"/>
                  </a:lnTo>
                  <a:lnTo>
                    <a:pt x="383544" y="18661"/>
                  </a:lnTo>
                  <a:lnTo>
                    <a:pt x="340134" y="32684"/>
                  </a:lnTo>
                  <a:lnTo>
                    <a:pt x="298473" y="50300"/>
                  </a:lnTo>
                  <a:lnTo>
                    <a:pt x="258746" y="71326"/>
                  </a:lnTo>
                  <a:lnTo>
                    <a:pt x="221138" y="95576"/>
                  </a:lnTo>
                  <a:lnTo>
                    <a:pt x="185832" y="122867"/>
                  </a:lnTo>
                  <a:lnTo>
                    <a:pt x="153014" y="153014"/>
                  </a:lnTo>
                  <a:lnTo>
                    <a:pt x="122867" y="185832"/>
                  </a:lnTo>
                  <a:lnTo>
                    <a:pt x="95576" y="221138"/>
                  </a:lnTo>
                  <a:lnTo>
                    <a:pt x="71326" y="258746"/>
                  </a:lnTo>
                  <a:lnTo>
                    <a:pt x="50300" y="298473"/>
                  </a:lnTo>
                  <a:lnTo>
                    <a:pt x="32684" y="340134"/>
                  </a:lnTo>
                  <a:lnTo>
                    <a:pt x="18661" y="383544"/>
                  </a:lnTo>
                  <a:lnTo>
                    <a:pt x="8416" y="428519"/>
                  </a:lnTo>
                  <a:lnTo>
                    <a:pt x="2134" y="474875"/>
                  </a:lnTo>
                  <a:lnTo>
                    <a:pt x="0" y="522427"/>
                  </a:lnTo>
                  <a:lnTo>
                    <a:pt x="2134" y="569975"/>
                  </a:lnTo>
                  <a:lnTo>
                    <a:pt x="8416" y="616327"/>
                  </a:lnTo>
                  <a:lnTo>
                    <a:pt x="18661" y="661300"/>
                  </a:lnTo>
                  <a:lnTo>
                    <a:pt x="32684" y="704708"/>
                  </a:lnTo>
                  <a:lnTo>
                    <a:pt x="50300" y="746367"/>
                  </a:lnTo>
                  <a:lnTo>
                    <a:pt x="71326" y="786092"/>
                  </a:lnTo>
                  <a:lnTo>
                    <a:pt x="95576" y="823700"/>
                  </a:lnTo>
                  <a:lnTo>
                    <a:pt x="122867" y="859005"/>
                  </a:lnTo>
                  <a:lnTo>
                    <a:pt x="153014" y="891824"/>
                  </a:lnTo>
                  <a:lnTo>
                    <a:pt x="185832" y="921971"/>
                  </a:lnTo>
                  <a:lnTo>
                    <a:pt x="221138" y="949262"/>
                  </a:lnTo>
                  <a:lnTo>
                    <a:pt x="258746" y="973513"/>
                  </a:lnTo>
                  <a:lnTo>
                    <a:pt x="298473" y="994539"/>
                  </a:lnTo>
                  <a:lnTo>
                    <a:pt x="340134" y="1012156"/>
                  </a:lnTo>
                  <a:lnTo>
                    <a:pt x="383544" y="1026179"/>
                  </a:lnTo>
                  <a:lnTo>
                    <a:pt x="428519" y="1036424"/>
                  </a:lnTo>
                  <a:lnTo>
                    <a:pt x="474875" y="1042706"/>
                  </a:lnTo>
                  <a:lnTo>
                    <a:pt x="522427" y="1044841"/>
                  </a:lnTo>
                  <a:close/>
                </a:path>
              </a:pathLst>
            </a:custGeom>
            <a:ln w="114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21354" y="2555392"/>
              <a:ext cx="1044841" cy="104484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521348" y="2555392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27" y="1044841"/>
                  </a:moveTo>
                  <a:lnTo>
                    <a:pt x="569979" y="1042706"/>
                  </a:lnTo>
                  <a:lnTo>
                    <a:pt x="616334" y="1036424"/>
                  </a:lnTo>
                  <a:lnTo>
                    <a:pt x="661309" y="1026179"/>
                  </a:lnTo>
                  <a:lnTo>
                    <a:pt x="704720" y="1012156"/>
                  </a:lnTo>
                  <a:lnTo>
                    <a:pt x="746380" y="994539"/>
                  </a:lnTo>
                  <a:lnTo>
                    <a:pt x="786107" y="973513"/>
                  </a:lnTo>
                  <a:lnTo>
                    <a:pt x="823715" y="949262"/>
                  </a:lnTo>
                  <a:lnTo>
                    <a:pt x="859021" y="921971"/>
                  </a:lnTo>
                  <a:lnTo>
                    <a:pt x="891840" y="891824"/>
                  </a:lnTo>
                  <a:lnTo>
                    <a:pt x="921986" y="859005"/>
                  </a:lnTo>
                  <a:lnTo>
                    <a:pt x="949277" y="823700"/>
                  </a:lnTo>
                  <a:lnTo>
                    <a:pt x="973528" y="786092"/>
                  </a:lnTo>
                  <a:lnTo>
                    <a:pt x="994554" y="746367"/>
                  </a:lnTo>
                  <a:lnTo>
                    <a:pt x="1012170" y="704708"/>
                  </a:lnTo>
                  <a:lnTo>
                    <a:pt x="1026192" y="661300"/>
                  </a:lnTo>
                  <a:lnTo>
                    <a:pt x="1036437" y="616327"/>
                  </a:lnTo>
                  <a:lnTo>
                    <a:pt x="1042719" y="569975"/>
                  </a:lnTo>
                  <a:lnTo>
                    <a:pt x="1044854" y="522427"/>
                  </a:lnTo>
                  <a:lnTo>
                    <a:pt x="1042719" y="474875"/>
                  </a:lnTo>
                  <a:lnTo>
                    <a:pt x="1036437" y="428519"/>
                  </a:lnTo>
                  <a:lnTo>
                    <a:pt x="1026192" y="383544"/>
                  </a:lnTo>
                  <a:lnTo>
                    <a:pt x="1012170" y="340134"/>
                  </a:lnTo>
                  <a:lnTo>
                    <a:pt x="994554" y="298473"/>
                  </a:lnTo>
                  <a:lnTo>
                    <a:pt x="973528" y="258746"/>
                  </a:lnTo>
                  <a:lnTo>
                    <a:pt x="949277" y="221138"/>
                  </a:lnTo>
                  <a:lnTo>
                    <a:pt x="921986" y="185832"/>
                  </a:lnTo>
                  <a:lnTo>
                    <a:pt x="891840" y="153014"/>
                  </a:lnTo>
                  <a:lnTo>
                    <a:pt x="859021" y="122867"/>
                  </a:lnTo>
                  <a:lnTo>
                    <a:pt x="823715" y="95576"/>
                  </a:lnTo>
                  <a:lnTo>
                    <a:pt x="786107" y="71326"/>
                  </a:lnTo>
                  <a:lnTo>
                    <a:pt x="746380" y="50300"/>
                  </a:lnTo>
                  <a:lnTo>
                    <a:pt x="704720" y="32684"/>
                  </a:lnTo>
                  <a:lnTo>
                    <a:pt x="661309" y="18661"/>
                  </a:lnTo>
                  <a:lnTo>
                    <a:pt x="616334" y="8416"/>
                  </a:lnTo>
                  <a:lnTo>
                    <a:pt x="569979" y="2134"/>
                  </a:lnTo>
                  <a:lnTo>
                    <a:pt x="522427" y="0"/>
                  </a:lnTo>
                  <a:lnTo>
                    <a:pt x="474875" y="2134"/>
                  </a:lnTo>
                  <a:lnTo>
                    <a:pt x="428519" y="8416"/>
                  </a:lnTo>
                  <a:lnTo>
                    <a:pt x="383544" y="18661"/>
                  </a:lnTo>
                  <a:lnTo>
                    <a:pt x="340134" y="32684"/>
                  </a:lnTo>
                  <a:lnTo>
                    <a:pt x="298473" y="50300"/>
                  </a:lnTo>
                  <a:lnTo>
                    <a:pt x="258746" y="71326"/>
                  </a:lnTo>
                  <a:lnTo>
                    <a:pt x="221138" y="95576"/>
                  </a:lnTo>
                  <a:lnTo>
                    <a:pt x="185832" y="122867"/>
                  </a:lnTo>
                  <a:lnTo>
                    <a:pt x="153014" y="153014"/>
                  </a:lnTo>
                  <a:lnTo>
                    <a:pt x="122867" y="185832"/>
                  </a:lnTo>
                  <a:lnTo>
                    <a:pt x="95576" y="221138"/>
                  </a:lnTo>
                  <a:lnTo>
                    <a:pt x="71326" y="258746"/>
                  </a:lnTo>
                  <a:lnTo>
                    <a:pt x="50300" y="298473"/>
                  </a:lnTo>
                  <a:lnTo>
                    <a:pt x="32684" y="340134"/>
                  </a:lnTo>
                  <a:lnTo>
                    <a:pt x="18661" y="383544"/>
                  </a:lnTo>
                  <a:lnTo>
                    <a:pt x="8416" y="428519"/>
                  </a:lnTo>
                  <a:lnTo>
                    <a:pt x="2134" y="474875"/>
                  </a:lnTo>
                  <a:lnTo>
                    <a:pt x="0" y="522427"/>
                  </a:lnTo>
                  <a:lnTo>
                    <a:pt x="2134" y="569975"/>
                  </a:lnTo>
                  <a:lnTo>
                    <a:pt x="8416" y="616327"/>
                  </a:lnTo>
                  <a:lnTo>
                    <a:pt x="18661" y="661300"/>
                  </a:lnTo>
                  <a:lnTo>
                    <a:pt x="32684" y="704708"/>
                  </a:lnTo>
                  <a:lnTo>
                    <a:pt x="50300" y="746367"/>
                  </a:lnTo>
                  <a:lnTo>
                    <a:pt x="71326" y="786092"/>
                  </a:lnTo>
                  <a:lnTo>
                    <a:pt x="95576" y="823700"/>
                  </a:lnTo>
                  <a:lnTo>
                    <a:pt x="122867" y="859005"/>
                  </a:lnTo>
                  <a:lnTo>
                    <a:pt x="153014" y="891824"/>
                  </a:lnTo>
                  <a:lnTo>
                    <a:pt x="185832" y="921971"/>
                  </a:lnTo>
                  <a:lnTo>
                    <a:pt x="221138" y="949262"/>
                  </a:lnTo>
                  <a:lnTo>
                    <a:pt x="258746" y="973513"/>
                  </a:lnTo>
                  <a:lnTo>
                    <a:pt x="298473" y="994539"/>
                  </a:lnTo>
                  <a:lnTo>
                    <a:pt x="340134" y="1012156"/>
                  </a:lnTo>
                  <a:lnTo>
                    <a:pt x="383544" y="1026179"/>
                  </a:lnTo>
                  <a:lnTo>
                    <a:pt x="428519" y="1036424"/>
                  </a:lnTo>
                  <a:lnTo>
                    <a:pt x="474875" y="1042706"/>
                  </a:lnTo>
                  <a:lnTo>
                    <a:pt x="522427" y="1044841"/>
                  </a:lnTo>
                  <a:close/>
                </a:path>
              </a:pathLst>
            </a:custGeom>
            <a:ln w="114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21354" y="3840162"/>
              <a:ext cx="1044841" cy="104485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521348" y="3840176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27" y="1044841"/>
                  </a:moveTo>
                  <a:lnTo>
                    <a:pt x="569979" y="1042706"/>
                  </a:lnTo>
                  <a:lnTo>
                    <a:pt x="616334" y="1036424"/>
                  </a:lnTo>
                  <a:lnTo>
                    <a:pt x="661309" y="1026179"/>
                  </a:lnTo>
                  <a:lnTo>
                    <a:pt x="704720" y="1012156"/>
                  </a:lnTo>
                  <a:lnTo>
                    <a:pt x="746380" y="994539"/>
                  </a:lnTo>
                  <a:lnTo>
                    <a:pt x="786107" y="973513"/>
                  </a:lnTo>
                  <a:lnTo>
                    <a:pt x="823715" y="949262"/>
                  </a:lnTo>
                  <a:lnTo>
                    <a:pt x="859021" y="921971"/>
                  </a:lnTo>
                  <a:lnTo>
                    <a:pt x="891840" y="891824"/>
                  </a:lnTo>
                  <a:lnTo>
                    <a:pt x="921986" y="859005"/>
                  </a:lnTo>
                  <a:lnTo>
                    <a:pt x="949277" y="823700"/>
                  </a:lnTo>
                  <a:lnTo>
                    <a:pt x="973528" y="786092"/>
                  </a:lnTo>
                  <a:lnTo>
                    <a:pt x="994554" y="746367"/>
                  </a:lnTo>
                  <a:lnTo>
                    <a:pt x="1012170" y="704708"/>
                  </a:lnTo>
                  <a:lnTo>
                    <a:pt x="1026192" y="661300"/>
                  </a:lnTo>
                  <a:lnTo>
                    <a:pt x="1036437" y="616327"/>
                  </a:lnTo>
                  <a:lnTo>
                    <a:pt x="1042719" y="569975"/>
                  </a:lnTo>
                  <a:lnTo>
                    <a:pt x="1044854" y="522427"/>
                  </a:lnTo>
                  <a:lnTo>
                    <a:pt x="1042719" y="474875"/>
                  </a:lnTo>
                  <a:lnTo>
                    <a:pt x="1036437" y="428519"/>
                  </a:lnTo>
                  <a:lnTo>
                    <a:pt x="1026192" y="383544"/>
                  </a:lnTo>
                  <a:lnTo>
                    <a:pt x="1012170" y="340134"/>
                  </a:lnTo>
                  <a:lnTo>
                    <a:pt x="994554" y="298473"/>
                  </a:lnTo>
                  <a:lnTo>
                    <a:pt x="973528" y="258746"/>
                  </a:lnTo>
                  <a:lnTo>
                    <a:pt x="949277" y="221138"/>
                  </a:lnTo>
                  <a:lnTo>
                    <a:pt x="921986" y="185832"/>
                  </a:lnTo>
                  <a:lnTo>
                    <a:pt x="891840" y="153014"/>
                  </a:lnTo>
                  <a:lnTo>
                    <a:pt x="859021" y="122867"/>
                  </a:lnTo>
                  <a:lnTo>
                    <a:pt x="823715" y="95576"/>
                  </a:lnTo>
                  <a:lnTo>
                    <a:pt x="786107" y="71326"/>
                  </a:lnTo>
                  <a:lnTo>
                    <a:pt x="746380" y="50300"/>
                  </a:lnTo>
                  <a:lnTo>
                    <a:pt x="704720" y="32684"/>
                  </a:lnTo>
                  <a:lnTo>
                    <a:pt x="661309" y="18661"/>
                  </a:lnTo>
                  <a:lnTo>
                    <a:pt x="616334" y="8416"/>
                  </a:lnTo>
                  <a:lnTo>
                    <a:pt x="569979" y="2134"/>
                  </a:lnTo>
                  <a:lnTo>
                    <a:pt x="522427" y="0"/>
                  </a:lnTo>
                  <a:lnTo>
                    <a:pt x="474875" y="2134"/>
                  </a:lnTo>
                  <a:lnTo>
                    <a:pt x="428519" y="8416"/>
                  </a:lnTo>
                  <a:lnTo>
                    <a:pt x="383544" y="18661"/>
                  </a:lnTo>
                  <a:lnTo>
                    <a:pt x="340134" y="32684"/>
                  </a:lnTo>
                  <a:lnTo>
                    <a:pt x="298473" y="50300"/>
                  </a:lnTo>
                  <a:lnTo>
                    <a:pt x="258746" y="71326"/>
                  </a:lnTo>
                  <a:lnTo>
                    <a:pt x="221138" y="95576"/>
                  </a:lnTo>
                  <a:lnTo>
                    <a:pt x="185832" y="122867"/>
                  </a:lnTo>
                  <a:lnTo>
                    <a:pt x="153014" y="153014"/>
                  </a:lnTo>
                  <a:lnTo>
                    <a:pt x="122867" y="185832"/>
                  </a:lnTo>
                  <a:lnTo>
                    <a:pt x="95576" y="221138"/>
                  </a:lnTo>
                  <a:lnTo>
                    <a:pt x="71326" y="258746"/>
                  </a:lnTo>
                  <a:lnTo>
                    <a:pt x="50300" y="298473"/>
                  </a:lnTo>
                  <a:lnTo>
                    <a:pt x="32684" y="340134"/>
                  </a:lnTo>
                  <a:lnTo>
                    <a:pt x="18661" y="383544"/>
                  </a:lnTo>
                  <a:lnTo>
                    <a:pt x="8416" y="428519"/>
                  </a:lnTo>
                  <a:lnTo>
                    <a:pt x="2134" y="474875"/>
                  </a:lnTo>
                  <a:lnTo>
                    <a:pt x="0" y="522427"/>
                  </a:lnTo>
                  <a:lnTo>
                    <a:pt x="2134" y="569975"/>
                  </a:lnTo>
                  <a:lnTo>
                    <a:pt x="8416" y="616327"/>
                  </a:lnTo>
                  <a:lnTo>
                    <a:pt x="18661" y="661300"/>
                  </a:lnTo>
                  <a:lnTo>
                    <a:pt x="32684" y="704708"/>
                  </a:lnTo>
                  <a:lnTo>
                    <a:pt x="50300" y="746367"/>
                  </a:lnTo>
                  <a:lnTo>
                    <a:pt x="71326" y="786092"/>
                  </a:lnTo>
                  <a:lnTo>
                    <a:pt x="95576" y="823700"/>
                  </a:lnTo>
                  <a:lnTo>
                    <a:pt x="122867" y="859005"/>
                  </a:lnTo>
                  <a:lnTo>
                    <a:pt x="153014" y="891824"/>
                  </a:lnTo>
                  <a:lnTo>
                    <a:pt x="185832" y="921971"/>
                  </a:lnTo>
                  <a:lnTo>
                    <a:pt x="221138" y="949262"/>
                  </a:lnTo>
                  <a:lnTo>
                    <a:pt x="258746" y="973513"/>
                  </a:lnTo>
                  <a:lnTo>
                    <a:pt x="298473" y="994539"/>
                  </a:lnTo>
                  <a:lnTo>
                    <a:pt x="340134" y="1012156"/>
                  </a:lnTo>
                  <a:lnTo>
                    <a:pt x="383544" y="1026179"/>
                  </a:lnTo>
                  <a:lnTo>
                    <a:pt x="428519" y="1036424"/>
                  </a:lnTo>
                  <a:lnTo>
                    <a:pt x="474875" y="1042706"/>
                  </a:lnTo>
                  <a:lnTo>
                    <a:pt x="522427" y="1044841"/>
                  </a:lnTo>
                  <a:close/>
                </a:path>
              </a:pathLst>
            </a:custGeom>
            <a:ln w="114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21354" y="5124958"/>
              <a:ext cx="1044841" cy="104484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521348" y="5124960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27" y="1044841"/>
                  </a:moveTo>
                  <a:lnTo>
                    <a:pt x="569979" y="1042706"/>
                  </a:lnTo>
                  <a:lnTo>
                    <a:pt x="616334" y="1036424"/>
                  </a:lnTo>
                  <a:lnTo>
                    <a:pt x="661309" y="1026179"/>
                  </a:lnTo>
                  <a:lnTo>
                    <a:pt x="704720" y="1012156"/>
                  </a:lnTo>
                  <a:lnTo>
                    <a:pt x="746380" y="994539"/>
                  </a:lnTo>
                  <a:lnTo>
                    <a:pt x="786107" y="973513"/>
                  </a:lnTo>
                  <a:lnTo>
                    <a:pt x="823715" y="949262"/>
                  </a:lnTo>
                  <a:lnTo>
                    <a:pt x="859021" y="921971"/>
                  </a:lnTo>
                  <a:lnTo>
                    <a:pt x="891840" y="891824"/>
                  </a:lnTo>
                  <a:lnTo>
                    <a:pt x="921986" y="859005"/>
                  </a:lnTo>
                  <a:lnTo>
                    <a:pt x="949277" y="823700"/>
                  </a:lnTo>
                  <a:lnTo>
                    <a:pt x="973528" y="786092"/>
                  </a:lnTo>
                  <a:lnTo>
                    <a:pt x="994554" y="746367"/>
                  </a:lnTo>
                  <a:lnTo>
                    <a:pt x="1012170" y="704708"/>
                  </a:lnTo>
                  <a:lnTo>
                    <a:pt x="1026192" y="661300"/>
                  </a:lnTo>
                  <a:lnTo>
                    <a:pt x="1036437" y="616327"/>
                  </a:lnTo>
                  <a:lnTo>
                    <a:pt x="1042719" y="569975"/>
                  </a:lnTo>
                  <a:lnTo>
                    <a:pt x="1044854" y="522427"/>
                  </a:lnTo>
                  <a:lnTo>
                    <a:pt x="1042719" y="474875"/>
                  </a:lnTo>
                  <a:lnTo>
                    <a:pt x="1036437" y="428519"/>
                  </a:lnTo>
                  <a:lnTo>
                    <a:pt x="1026192" y="383544"/>
                  </a:lnTo>
                  <a:lnTo>
                    <a:pt x="1012170" y="340134"/>
                  </a:lnTo>
                  <a:lnTo>
                    <a:pt x="994554" y="298473"/>
                  </a:lnTo>
                  <a:lnTo>
                    <a:pt x="973528" y="258746"/>
                  </a:lnTo>
                  <a:lnTo>
                    <a:pt x="949277" y="221138"/>
                  </a:lnTo>
                  <a:lnTo>
                    <a:pt x="921986" y="185832"/>
                  </a:lnTo>
                  <a:lnTo>
                    <a:pt x="891840" y="153014"/>
                  </a:lnTo>
                  <a:lnTo>
                    <a:pt x="859021" y="122867"/>
                  </a:lnTo>
                  <a:lnTo>
                    <a:pt x="823715" y="95576"/>
                  </a:lnTo>
                  <a:lnTo>
                    <a:pt x="786107" y="71326"/>
                  </a:lnTo>
                  <a:lnTo>
                    <a:pt x="746380" y="50300"/>
                  </a:lnTo>
                  <a:lnTo>
                    <a:pt x="704720" y="32684"/>
                  </a:lnTo>
                  <a:lnTo>
                    <a:pt x="661309" y="18661"/>
                  </a:lnTo>
                  <a:lnTo>
                    <a:pt x="616334" y="8416"/>
                  </a:lnTo>
                  <a:lnTo>
                    <a:pt x="569979" y="2134"/>
                  </a:lnTo>
                  <a:lnTo>
                    <a:pt x="522427" y="0"/>
                  </a:lnTo>
                  <a:lnTo>
                    <a:pt x="474875" y="2134"/>
                  </a:lnTo>
                  <a:lnTo>
                    <a:pt x="428519" y="8416"/>
                  </a:lnTo>
                  <a:lnTo>
                    <a:pt x="383544" y="18661"/>
                  </a:lnTo>
                  <a:lnTo>
                    <a:pt x="340134" y="32684"/>
                  </a:lnTo>
                  <a:lnTo>
                    <a:pt x="298473" y="50300"/>
                  </a:lnTo>
                  <a:lnTo>
                    <a:pt x="258746" y="71326"/>
                  </a:lnTo>
                  <a:lnTo>
                    <a:pt x="221138" y="95576"/>
                  </a:lnTo>
                  <a:lnTo>
                    <a:pt x="185832" y="122867"/>
                  </a:lnTo>
                  <a:lnTo>
                    <a:pt x="153014" y="153014"/>
                  </a:lnTo>
                  <a:lnTo>
                    <a:pt x="122867" y="185832"/>
                  </a:lnTo>
                  <a:lnTo>
                    <a:pt x="95576" y="221138"/>
                  </a:lnTo>
                  <a:lnTo>
                    <a:pt x="71326" y="258746"/>
                  </a:lnTo>
                  <a:lnTo>
                    <a:pt x="50300" y="298473"/>
                  </a:lnTo>
                  <a:lnTo>
                    <a:pt x="32684" y="340134"/>
                  </a:lnTo>
                  <a:lnTo>
                    <a:pt x="18661" y="383544"/>
                  </a:lnTo>
                  <a:lnTo>
                    <a:pt x="8416" y="428519"/>
                  </a:lnTo>
                  <a:lnTo>
                    <a:pt x="2134" y="474875"/>
                  </a:lnTo>
                  <a:lnTo>
                    <a:pt x="0" y="522427"/>
                  </a:lnTo>
                  <a:lnTo>
                    <a:pt x="2134" y="569975"/>
                  </a:lnTo>
                  <a:lnTo>
                    <a:pt x="8416" y="616327"/>
                  </a:lnTo>
                  <a:lnTo>
                    <a:pt x="18661" y="661300"/>
                  </a:lnTo>
                  <a:lnTo>
                    <a:pt x="32684" y="704708"/>
                  </a:lnTo>
                  <a:lnTo>
                    <a:pt x="50300" y="746367"/>
                  </a:lnTo>
                  <a:lnTo>
                    <a:pt x="71326" y="786092"/>
                  </a:lnTo>
                  <a:lnTo>
                    <a:pt x="95576" y="823700"/>
                  </a:lnTo>
                  <a:lnTo>
                    <a:pt x="122867" y="859005"/>
                  </a:lnTo>
                  <a:lnTo>
                    <a:pt x="153014" y="891824"/>
                  </a:lnTo>
                  <a:lnTo>
                    <a:pt x="185832" y="921971"/>
                  </a:lnTo>
                  <a:lnTo>
                    <a:pt x="221138" y="949262"/>
                  </a:lnTo>
                  <a:lnTo>
                    <a:pt x="258746" y="973513"/>
                  </a:lnTo>
                  <a:lnTo>
                    <a:pt x="298473" y="994539"/>
                  </a:lnTo>
                  <a:lnTo>
                    <a:pt x="340134" y="1012156"/>
                  </a:lnTo>
                  <a:lnTo>
                    <a:pt x="383544" y="1026179"/>
                  </a:lnTo>
                  <a:lnTo>
                    <a:pt x="428519" y="1036424"/>
                  </a:lnTo>
                  <a:lnTo>
                    <a:pt x="474875" y="1042706"/>
                  </a:lnTo>
                  <a:lnTo>
                    <a:pt x="522427" y="1044841"/>
                  </a:lnTo>
                  <a:close/>
                </a:path>
              </a:pathLst>
            </a:custGeom>
            <a:ln w="114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549345" y="1195095"/>
              <a:ext cx="368935" cy="368935"/>
            </a:xfrm>
            <a:custGeom>
              <a:avLst/>
              <a:gdLst/>
              <a:ahLst/>
              <a:cxnLst/>
              <a:rect l="l" t="t" r="r" b="b"/>
              <a:pathLst>
                <a:path w="368935" h="368934">
                  <a:moveTo>
                    <a:pt x="184340" y="0"/>
                  </a:moveTo>
                  <a:lnTo>
                    <a:pt x="135337" y="6584"/>
                  </a:lnTo>
                  <a:lnTo>
                    <a:pt x="91302" y="25166"/>
                  </a:lnTo>
                  <a:lnTo>
                    <a:pt x="53994" y="53989"/>
                  </a:lnTo>
                  <a:lnTo>
                    <a:pt x="25169" y="91297"/>
                  </a:lnTo>
                  <a:lnTo>
                    <a:pt x="6585" y="135332"/>
                  </a:lnTo>
                  <a:lnTo>
                    <a:pt x="0" y="184340"/>
                  </a:lnTo>
                  <a:lnTo>
                    <a:pt x="6585" y="233343"/>
                  </a:lnTo>
                  <a:lnTo>
                    <a:pt x="25169" y="277378"/>
                  </a:lnTo>
                  <a:lnTo>
                    <a:pt x="53994" y="314686"/>
                  </a:lnTo>
                  <a:lnTo>
                    <a:pt x="91302" y="343511"/>
                  </a:lnTo>
                  <a:lnTo>
                    <a:pt x="135337" y="362095"/>
                  </a:lnTo>
                  <a:lnTo>
                    <a:pt x="184340" y="368680"/>
                  </a:lnTo>
                  <a:lnTo>
                    <a:pt x="233343" y="362095"/>
                  </a:lnTo>
                  <a:lnTo>
                    <a:pt x="277378" y="343511"/>
                  </a:lnTo>
                  <a:lnTo>
                    <a:pt x="314686" y="314686"/>
                  </a:lnTo>
                  <a:lnTo>
                    <a:pt x="343511" y="277378"/>
                  </a:lnTo>
                  <a:lnTo>
                    <a:pt x="362095" y="233343"/>
                  </a:lnTo>
                  <a:lnTo>
                    <a:pt x="368680" y="184340"/>
                  </a:lnTo>
                  <a:lnTo>
                    <a:pt x="362095" y="135332"/>
                  </a:lnTo>
                  <a:lnTo>
                    <a:pt x="343511" y="91297"/>
                  </a:lnTo>
                  <a:lnTo>
                    <a:pt x="314686" y="53989"/>
                  </a:lnTo>
                  <a:lnTo>
                    <a:pt x="277378" y="25166"/>
                  </a:lnTo>
                  <a:lnTo>
                    <a:pt x="233343" y="6584"/>
                  </a:lnTo>
                  <a:lnTo>
                    <a:pt x="184340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671618" y="1180056"/>
            <a:ext cx="6420005" cy="98232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600" b="1" spc="-5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600" dirty="0">
              <a:latin typeface="Calibri"/>
              <a:cs typeface="Calibri"/>
            </a:endParaRPr>
          </a:p>
          <a:p>
            <a:pPr marL="1241425">
              <a:lnSpc>
                <a:spcPct val="100000"/>
              </a:lnSpc>
              <a:spcBef>
                <a:spcPts val="110"/>
              </a:spcBef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First,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record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patient’s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details,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date,</a:t>
            </a:r>
            <a:endParaRPr sz="2000" dirty="0">
              <a:latin typeface="Calibri"/>
              <a:cs typeface="Calibri"/>
            </a:endParaRPr>
          </a:p>
          <a:p>
            <a:pPr marL="1241425">
              <a:lnSpc>
                <a:spcPct val="100000"/>
              </a:lnSpc>
              <a:spcBef>
                <a:spcPts val="4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time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your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initials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551370" y="2500280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5" h="368935">
                <a:moveTo>
                  <a:pt x="184340" y="0"/>
                </a:moveTo>
                <a:lnTo>
                  <a:pt x="135337" y="6584"/>
                </a:lnTo>
                <a:lnTo>
                  <a:pt x="91302" y="25166"/>
                </a:lnTo>
                <a:lnTo>
                  <a:pt x="53994" y="53989"/>
                </a:lnTo>
                <a:lnTo>
                  <a:pt x="25169" y="91297"/>
                </a:lnTo>
                <a:lnTo>
                  <a:pt x="6585" y="135332"/>
                </a:lnTo>
                <a:lnTo>
                  <a:pt x="0" y="184340"/>
                </a:lnTo>
                <a:lnTo>
                  <a:pt x="6585" y="233343"/>
                </a:lnTo>
                <a:lnTo>
                  <a:pt x="25169" y="277378"/>
                </a:lnTo>
                <a:lnTo>
                  <a:pt x="53994" y="314686"/>
                </a:lnTo>
                <a:lnTo>
                  <a:pt x="91302" y="343511"/>
                </a:lnTo>
                <a:lnTo>
                  <a:pt x="135337" y="362095"/>
                </a:lnTo>
                <a:lnTo>
                  <a:pt x="184340" y="368681"/>
                </a:lnTo>
                <a:lnTo>
                  <a:pt x="233343" y="362095"/>
                </a:lnTo>
                <a:lnTo>
                  <a:pt x="277378" y="343511"/>
                </a:lnTo>
                <a:lnTo>
                  <a:pt x="314686" y="314686"/>
                </a:lnTo>
                <a:lnTo>
                  <a:pt x="343511" y="277378"/>
                </a:lnTo>
                <a:lnTo>
                  <a:pt x="362095" y="233343"/>
                </a:lnTo>
                <a:lnTo>
                  <a:pt x="368680" y="184340"/>
                </a:lnTo>
                <a:lnTo>
                  <a:pt x="362095" y="135332"/>
                </a:lnTo>
                <a:lnTo>
                  <a:pt x="343511" y="91297"/>
                </a:lnTo>
                <a:lnTo>
                  <a:pt x="314686" y="53989"/>
                </a:lnTo>
                <a:lnTo>
                  <a:pt x="277378" y="25166"/>
                </a:lnTo>
                <a:lnTo>
                  <a:pt x="233343" y="6584"/>
                </a:lnTo>
                <a:lnTo>
                  <a:pt x="18434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683652" y="2588233"/>
            <a:ext cx="104139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2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523658" y="3805459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5" h="368935">
                <a:moveTo>
                  <a:pt x="184340" y="0"/>
                </a:moveTo>
                <a:lnTo>
                  <a:pt x="135337" y="6584"/>
                </a:lnTo>
                <a:lnTo>
                  <a:pt x="91302" y="25166"/>
                </a:lnTo>
                <a:lnTo>
                  <a:pt x="53994" y="53989"/>
                </a:lnTo>
                <a:lnTo>
                  <a:pt x="25169" y="91297"/>
                </a:lnTo>
                <a:lnTo>
                  <a:pt x="6585" y="135332"/>
                </a:lnTo>
                <a:lnTo>
                  <a:pt x="0" y="184340"/>
                </a:lnTo>
                <a:lnTo>
                  <a:pt x="6585" y="233343"/>
                </a:lnTo>
                <a:lnTo>
                  <a:pt x="25169" y="277378"/>
                </a:lnTo>
                <a:lnTo>
                  <a:pt x="53994" y="314686"/>
                </a:lnTo>
                <a:lnTo>
                  <a:pt x="91302" y="343511"/>
                </a:lnTo>
                <a:lnTo>
                  <a:pt x="135337" y="362095"/>
                </a:lnTo>
                <a:lnTo>
                  <a:pt x="184340" y="368681"/>
                </a:lnTo>
                <a:lnTo>
                  <a:pt x="233343" y="362095"/>
                </a:lnTo>
                <a:lnTo>
                  <a:pt x="277378" y="343511"/>
                </a:lnTo>
                <a:lnTo>
                  <a:pt x="314686" y="314686"/>
                </a:lnTo>
                <a:lnTo>
                  <a:pt x="343511" y="277378"/>
                </a:lnTo>
                <a:lnTo>
                  <a:pt x="362095" y="233343"/>
                </a:lnTo>
                <a:lnTo>
                  <a:pt x="368680" y="184340"/>
                </a:lnTo>
                <a:lnTo>
                  <a:pt x="362095" y="135332"/>
                </a:lnTo>
                <a:lnTo>
                  <a:pt x="343511" y="91297"/>
                </a:lnTo>
                <a:lnTo>
                  <a:pt x="314686" y="53989"/>
                </a:lnTo>
                <a:lnTo>
                  <a:pt x="277378" y="25166"/>
                </a:lnTo>
                <a:lnTo>
                  <a:pt x="233343" y="6584"/>
                </a:lnTo>
                <a:lnTo>
                  <a:pt x="18434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654225" y="3893412"/>
            <a:ext cx="107314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5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51370" y="5085852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5" h="368935">
                <a:moveTo>
                  <a:pt x="184340" y="0"/>
                </a:moveTo>
                <a:lnTo>
                  <a:pt x="135337" y="6584"/>
                </a:lnTo>
                <a:lnTo>
                  <a:pt x="91302" y="25166"/>
                </a:lnTo>
                <a:lnTo>
                  <a:pt x="53994" y="53989"/>
                </a:lnTo>
                <a:lnTo>
                  <a:pt x="25169" y="91297"/>
                </a:lnTo>
                <a:lnTo>
                  <a:pt x="6585" y="135332"/>
                </a:lnTo>
                <a:lnTo>
                  <a:pt x="0" y="184340"/>
                </a:lnTo>
                <a:lnTo>
                  <a:pt x="6585" y="233343"/>
                </a:lnTo>
                <a:lnTo>
                  <a:pt x="25169" y="277378"/>
                </a:lnTo>
                <a:lnTo>
                  <a:pt x="53994" y="314686"/>
                </a:lnTo>
                <a:lnTo>
                  <a:pt x="91302" y="343511"/>
                </a:lnTo>
                <a:lnTo>
                  <a:pt x="135337" y="362095"/>
                </a:lnTo>
                <a:lnTo>
                  <a:pt x="184340" y="368681"/>
                </a:lnTo>
                <a:lnTo>
                  <a:pt x="233343" y="362095"/>
                </a:lnTo>
                <a:lnTo>
                  <a:pt x="277378" y="343511"/>
                </a:lnTo>
                <a:lnTo>
                  <a:pt x="314686" y="314686"/>
                </a:lnTo>
                <a:lnTo>
                  <a:pt x="343511" y="277378"/>
                </a:lnTo>
                <a:lnTo>
                  <a:pt x="362095" y="233343"/>
                </a:lnTo>
                <a:lnTo>
                  <a:pt x="368680" y="184340"/>
                </a:lnTo>
                <a:lnTo>
                  <a:pt x="362095" y="135332"/>
                </a:lnTo>
                <a:lnTo>
                  <a:pt x="343511" y="91297"/>
                </a:lnTo>
                <a:lnTo>
                  <a:pt x="314686" y="53989"/>
                </a:lnTo>
                <a:lnTo>
                  <a:pt x="277378" y="25166"/>
                </a:lnTo>
                <a:lnTo>
                  <a:pt x="233343" y="6584"/>
                </a:lnTo>
                <a:lnTo>
                  <a:pt x="18434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678852" y="5173805"/>
            <a:ext cx="113664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26450" y="2703798"/>
            <a:ext cx="4844527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Carry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out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patient’s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write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them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onto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relevant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box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26448" y="3848463"/>
            <a:ext cx="4844527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200"/>
              </a:lnSpc>
              <a:spcBef>
                <a:spcPts val="100"/>
              </a:spcBef>
            </a:pP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Count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number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of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flags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put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number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box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at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bottom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column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26449" y="5272528"/>
            <a:ext cx="4844525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Action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taken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immediately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patient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ANY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TWO</a:t>
            </a:r>
            <a:r>
              <a:rPr sz="2000"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DAA82A"/>
                </a:solidFill>
                <a:latin typeface="Calibri"/>
                <a:cs typeface="Calibri"/>
              </a:rPr>
              <a:t>OR</a:t>
            </a:r>
            <a:r>
              <a:rPr sz="20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DAA82A"/>
                </a:solidFill>
                <a:latin typeface="Calibri"/>
                <a:cs typeface="Calibri"/>
              </a:rPr>
              <a:t>MORE</a:t>
            </a:r>
            <a:r>
              <a:rPr sz="2000"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flags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117135" y="1088934"/>
            <a:ext cx="273685" cy="313055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take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record</a:t>
            </a:r>
            <a:r>
              <a:rPr sz="15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83109" y="6931803"/>
            <a:ext cx="7501255" cy="337185"/>
            <a:chOff x="383109" y="6931803"/>
            <a:chExt cx="7501255" cy="337185"/>
          </a:xfrm>
        </p:grpSpPr>
        <p:sp>
          <p:nvSpPr>
            <p:cNvPr id="29" name="object 29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2" name="object 3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5" name="object 3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8" name="object 3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13100" y="2351397"/>
            <a:ext cx="451797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0" dirty="0">
                <a:latin typeface="Calibri"/>
                <a:cs typeface="Calibri"/>
              </a:rPr>
              <a:t>MODULE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105" dirty="0">
                <a:latin typeface="Calibri"/>
                <a:cs typeface="Calibri"/>
              </a:rPr>
              <a:t>3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60" dirty="0">
                <a:latin typeface="Calibri"/>
                <a:cs typeface="Calibri"/>
              </a:rPr>
              <a:t>A: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70" dirty="0">
                <a:latin typeface="Calibri"/>
                <a:cs typeface="Calibri"/>
              </a:rPr>
              <a:t>PART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90" dirty="0">
                <a:latin typeface="Calibri"/>
                <a:cs typeface="Calibri"/>
              </a:rPr>
              <a:t>THREE 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38776" y="4508612"/>
            <a:ext cx="4753226" cy="3051392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097910" y="512943"/>
            <a:ext cx="1987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28867" y="3178223"/>
            <a:ext cx="363474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275" dirty="0">
                <a:solidFill>
                  <a:srgbClr val="C93335"/>
                </a:solidFill>
                <a:latin typeface="Calibri"/>
                <a:cs typeface="Calibri"/>
              </a:rPr>
              <a:t>What</a:t>
            </a:r>
            <a:r>
              <a:rPr sz="3500" b="1" spc="55" dirty="0">
                <a:solidFill>
                  <a:srgbClr val="C93335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C93335"/>
                </a:solidFill>
                <a:latin typeface="Calibri"/>
                <a:cs typeface="Calibri"/>
              </a:rPr>
              <a:t>is</a:t>
            </a:r>
            <a:r>
              <a:rPr sz="3500" b="1" spc="60" dirty="0">
                <a:solidFill>
                  <a:srgbClr val="C93335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C93335"/>
                </a:solidFill>
                <a:latin typeface="Calibri"/>
                <a:cs typeface="Calibri"/>
              </a:rPr>
              <a:t>FAST-</a:t>
            </a:r>
            <a:r>
              <a:rPr sz="3500" b="1" spc="370" dirty="0">
                <a:solidFill>
                  <a:srgbClr val="C93335"/>
                </a:solidFill>
                <a:latin typeface="Calibri"/>
                <a:cs typeface="Calibri"/>
              </a:rPr>
              <a:t>M?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92004" y="2874848"/>
            <a:ext cx="3708400" cy="127000"/>
            <a:chOff x="3492004" y="2874848"/>
            <a:chExt cx="3708400" cy="127000"/>
          </a:xfrm>
        </p:grpSpPr>
        <p:sp>
          <p:nvSpPr>
            <p:cNvPr id="12" name="object 12"/>
            <p:cNvSpPr/>
            <p:nvPr/>
          </p:nvSpPr>
          <p:spPr>
            <a:xfrm>
              <a:off x="3492004" y="2874848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92004" y="2906471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92004" y="2938106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92004" y="2969742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491991" y="3942003"/>
            <a:ext cx="3708400" cy="127000"/>
            <a:chOff x="3491991" y="3942003"/>
            <a:chExt cx="3708400" cy="127000"/>
          </a:xfrm>
        </p:grpSpPr>
        <p:sp>
          <p:nvSpPr>
            <p:cNvPr id="17" name="object 17"/>
            <p:cNvSpPr/>
            <p:nvPr/>
          </p:nvSpPr>
          <p:spPr>
            <a:xfrm>
              <a:off x="3491991" y="4036898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91991" y="4005275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91991" y="3973639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91991" y="3942003"/>
              <a:ext cx="3708400" cy="31750"/>
            </a:xfrm>
            <a:custGeom>
              <a:avLst/>
              <a:gdLst/>
              <a:ahLst/>
              <a:cxnLst/>
              <a:rect l="l" t="t" r="r" b="b"/>
              <a:pathLst>
                <a:path w="3708400" h="31750">
                  <a:moveTo>
                    <a:pt x="3708006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08006" y="31635"/>
                  </a:lnTo>
                  <a:lnTo>
                    <a:pt x="3708006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64477" y="208824"/>
            <a:ext cx="119380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537" y="192438"/>
            <a:ext cx="80289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90" dirty="0"/>
              <a:t>FAST-</a:t>
            </a:r>
            <a:r>
              <a:rPr spc="445" dirty="0"/>
              <a:t>M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6954" y="621072"/>
            <a:ext cx="6274340" cy="6320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clinical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approach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design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detect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suspected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urgently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save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lives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23495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consists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Tool,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used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diagnose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when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triggers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ANY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TWO</a:t>
            </a:r>
            <a:r>
              <a:rPr sz="2000"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DAA82A"/>
                </a:solidFill>
                <a:latin typeface="Calibri"/>
                <a:cs typeface="Calibri"/>
              </a:rPr>
              <a:t>OR</a:t>
            </a:r>
            <a:r>
              <a:rPr sz="2000"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DAA82A"/>
                </a:solidFill>
                <a:latin typeface="Calibri"/>
                <a:cs typeface="Calibri"/>
              </a:rPr>
              <a:t>MORE</a:t>
            </a:r>
            <a:r>
              <a:rPr sz="20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flags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suspicion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939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Bundle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includes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actions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required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sepsis: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231F20"/>
                </a:solidFill>
                <a:latin typeface="Calibri"/>
                <a:cs typeface="Calibri"/>
              </a:rPr>
              <a:t>F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luids,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ntibiotics,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S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ource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control,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ransfer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required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onitoring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541020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Treatment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given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soon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possible,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and certainly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within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315" dirty="0">
                <a:solidFill>
                  <a:srgbClr val="231F20"/>
                </a:solidFill>
                <a:latin typeface="Calibri"/>
                <a:cs typeface="Calibri"/>
              </a:rPr>
              <a:t>1</a:t>
            </a:r>
            <a:r>
              <a:rPr sz="2000" spc="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hour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60273" y="12"/>
            <a:ext cx="4131729" cy="755999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109942" y="527168"/>
            <a:ext cx="174625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-10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09942" y="527168"/>
            <a:ext cx="174625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-10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17135" y="1088934"/>
            <a:ext cx="273685" cy="157226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M?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125450" y="0"/>
            <a:ext cx="6567170" cy="7433945"/>
            <a:chOff x="4125450" y="0"/>
            <a:chExt cx="6567170" cy="7433945"/>
          </a:xfrm>
        </p:grpSpPr>
        <p:sp>
          <p:nvSpPr>
            <p:cNvPr id="10" name="object 10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8"/>
              <a:ext cx="144016" cy="16158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972001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C933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097242" y="512943"/>
            <a:ext cx="2000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12234" y="2297494"/>
            <a:ext cx="446753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0" dirty="0">
                <a:latin typeface="Calibri"/>
                <a:cs typeface="Calibri"/>
              </a:rPr>
              <a:t>MODULE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105" dirty="0">
                <a:latin typeface="Calibri"/>
                <a:cs typeface="Calibri"/>
              </a:rPr>
              <a:t>3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60" dirty="0">
                <a:latin typeface="Calibri"/>
                <a:cs typeface="Calibri"/>
              </a:rPr>
              <a:t>A: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70" dirty="0">
                <a:latin typeface="Calibri"/>
                <a:cs typeface="Calibri"/>
              </a:rPr>
              <a:t>PART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65" dirty="0">
                <a:latin typeface="Calibri"/>
                <a:cs typeface="Calibri"/>
              </a:rPr>
              <a:t>FOUR 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556001" y="4508612"/>
            <a:ext cx="8136255" cy="3051810"/>
            <a:chOff x="2556001" y="4508612"/>
            <a:chExt cx="8136255" cy="305181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8776" y="4508612"/>
              <a:ext cx="4753226" cy="305139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556001" y="4653533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56001" y="4621898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56001" y="4590262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56001" y="4558626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17228" y="3140123"/>
            <a:ext cx="545782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9259" marR="5080" indent="-417195">
              <a:lnSpc>
                <a:spcPct val="107100"/>
              </a:lnSpc>
              <a:spcBef>
                <a:spcPts val="100"/>
              </a:spcBef>
            </a:pPr>
            <a:r>
              <a:rPr sz="3500" b="1" spc="280" dirty="0">
                <a:solidFill>
                  <a:srgbClr val="D04C4E"/>
                </a:solidFill>
                <a:latin typeface="Calibri"/>
                <a:cs typeface="Calibri"/>
              </a:rPr>
              <a:t>When</a:t>
            </a:r>
            <a:r>
              <a:rPr sz="3500" b="1" spc="4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310" dirty="0">
                <a:solidFill>
                  <a:srgbClr val="D04C4E"/>
                </a:solidFill>
                <a:latin typeface="Calibri"/>
                <a:cs typeface="Calibri"/>
              </a:rPr>
              <a:t>and</a:t>
            </a:r>
            <a:r>
              <a:rPr sz="3500" b="1" spc="4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185" dirty="0">
                <a:solidFill>
                  <a:srgbClr val="D04C4E"/>
                </a:solidFill>
                <a:latin typeface="Calibri"/>
                <a:cs typeface="Calibri"/>
              </a:rPr>
              <a:t>how</a:t>
            </a:r>
            <a:r>
              <a:rPr sz="3500" b="1" spc="4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D04C4E"/>
                </a:solidFill>
                <a:latin typeface="Calibri"/>
                <a:cs typeface="Calibri"/>
              </a:rPr>
              <a:t>to</a:t>
            </a:r>
            <a:r>
              <a:rPr sz="3500" b="1" spc="4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335" dirty="0">
                <a:solidFill>
                  <a:srgbClr val="D04C4E"/>
                </a:solidFill>
                <a:latin typeface="Calibri"/>
                <a:cs typeface="Calibri"/>
              </a:rPr>
              <a:t>use</a:t>
            </a:r>
            <a:r>
              <a:rPr sz="3500" b="1" spc="4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D04C4E"/>
                </a:solidFill>
                <a:latin typeface="Calibri"/>
                <a:cs typeface="Calibri"/>
              </a:rPr>
              <a:t>the </a:t>
            </a:r>
            <a:r>
              <a:rPr sz="3500" b="1" spc="220" dirty="0">
                <a:solidFill>
                  <a:srgbClr val="D04C4E"/>
                </a:solidFill>
                <a:latin typeface="Calibri"/>
                <a:cs typeface="Calibri"/>
              </a:rPr>
              <a:t>FAST-</a:t>
            </a:r>
            <a:r>
              <a:rPr sz="3500" b="1" spc="580" dirty="0">
                <a:solidFill>
                  <a:srgbClr val="D04C4E"/>
                </a:solidFill>
                <a:latin typeface="Calibri"/>
                <a:cs typeface="Calibri"/>
              </a:rPr>
              <a:t>M</a:t>
            </a:r>
            <a:r>
              <a:rPr sz="3500" b="1" spc="55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275" dirty="0">
                <a:solidFill>
                  <a:srgbClr val="D04C4E"/>
                </a:solidFill>
                <a:latin typeface="Calibri"/>
                <a:cs typeface="Calibri"/>
              </a:rPr>
              <a:t>Decision</a:t>
            </a:r>
            <a:r>
              <a:rPr sz="3500" b="1" spc="60" dirty="0">
                <a:solidFill>
                  <a:srgbClr val="D04C4E"/>
                </a:solidFill>
                <a:latin typeface="Calibri"/>
                <a:cs typeface="Calibri"/>
              </a:rPr>
              <a:t> </a:t>
            </a:r>
            <a:r>
              <a:rPr sz="3500" b="1" spc="110" dirty="0">
                <a:solidFill>
                  <a:srgbClr val="D04C4E"/>
                </a:solidFill>
                <a:latin typeface="Calibri"/>
                <a:cs typeface="Calibri"/>
              </a:rPr>
              <a:t>Tool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556001" y="2874848"/>
            <a:ext cx="5580380" cy="127000"/>
            <a:chOff x="2556001" y="2874848"/>
            <a:chExt cx="5580380" cy="127000"/>
          </a:xfrm>
        </p:grpSpPr>
        <p:sp>
          <p:nvSpPr>
            <p:cNvPr id="17" name="object 17"/>
            <p:cNvSpPr/>
            <p:nvPr/>
          </p:nvSpPr>
          <p:spPr>
            <a:xfrm>
              <a:off x="2556001" y="2874848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556001" y="2906471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556001" y="2938106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556001" y="2969742"/>
              <a:ext cx="5580380" cy="31750"/>
            </a:xfrm>
            <a:custGeom>
              <a:avLst/>
              <a:gdLst/>
              <a:ahLst/>
              <a:cxnLst/>
              <a:rect l="l" t="t" r="r" b="b"/>
              <a:pathLst>
                <a:path w="5580380" h="31750">
                  <a:moveTo>
                    <a:pt x="5579999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579999" y="31635"/>
                  </a:lnTo>
                  <a:lnTo>
                    <a:pt x="557999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4769" y="512943"/>
            <a:ext cx="184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10" dirty="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2837" y="228220"/>
            <a:ext cx="80289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Vital</a:t>
            </a:r>
            <a:r>
              <a:rPr spc="45" dirty="0"/>
              <a:t> </a:t>
            </a:r>
            <a:r>
              <a:rPr spc="254" dirty="0"/>
              <a:t>signs</a:t>
            </a:r>
            <a:r>
              <a:rPr spc="50" dirty="0"/>
              <a:t> </a:t>
            </a:r>
            <a:r>
              <a:rPr spc="125" dirty="0"/>
              <a:t>in</a:t>
            </a:r>
            <a:r>
              <a:rPr spc="50" dirty="0"/>
              <a:t> </a:t>
            </a:r>
            <a:r>
              <a:rPr spc="285" dirty="0"/>
              <a:t>sepsis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5534" y="2494522"/>
            <a:ext cx="2448688" cy="43821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b="1" spc="125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05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7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b="1" spc="5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rise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body needs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more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oxygen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also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uses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lungs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control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body’s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pH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(acid)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balance.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rising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be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early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sign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of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infection.</a:t>
            </a:r>
            <a:endParaRPr dirty="0">
              <a:latin typeface="Calibri"/>
              <a:cs typeface="Calibri"/>
            </a:endParaRPr>
          </a:p>
          <a:p>
            <a:pPr marL="12700" marR="276860">
              <a:lnSpc>
                <a:spcPct val="122200"/>
              </a:lnSpc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very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late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disease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35" dirty="0">
                <a:solidFill>
                  <a:srgbClr val="231F20"/>
                </a:solidFill>
                <a:latin typeface="Calibri"/>
                <a:cs typeface="Calibri"/>
              </a:rPr>
              <a:t>rate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fall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shutting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down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95205" y="2462593"/>
            <a:ext cx="2241550" cy="23546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14" dirty="0">
                <a:solidFill>
                  <a:srgbClr val="231F20"/>
                </a:solidFill>
                <a:latin typeface="Calibri"/>
                <a:cs typeface="Calibri"/>
              </a:rPr>
              <a:t>temperature</a:t>
            </a:r>
            <a:r>
              <a:rPr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rise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sepsis,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also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0" dirty="0">
                <a:solidFill>
                  <a:srgbClr val="231F20"/>
                </a:solidFill>
                <a:latin typeface="Calibri"/>
                <a:cs typeface="Calibri"/>
              </a:rPr>
              <a:t>fall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lower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than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normal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(below </a:t>
            </a:r>
            <a:r>
              <a:rPr spc="140" dirty="0">
                <a:solidFill>
                  <a:srgbClr val="231F20"/>
                </a:solidFill>
                <a:latin typeface="Calibri"/>
                <a:cs typeface="Calibri"/>
              </a:rPr>
              <a:t>36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degrees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Celsius)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‘cold’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37990" y="2494522"/>
            <a:ext cx="2096770" cy="40442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6839">
              <a:lnSpc>
                <a:spcPct val="122200"/>
              </a:lnSpc>
              <a:spcBef>
                <a:spcPts val="100"/>
              </a:spcBef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05" dirty="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9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b="1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rise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fights infection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sepsis,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delivering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more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endParaRPr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organs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need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support.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very </a:t>
            </a:r>
            <a:r>
              <a:rPr spc="30" dirty="0">
                <a:solidFill>
                  <a:srgbClr val="231F20"/>
                </a:solidFill>
                <a:latin typeface="Calibri"/>
                <a:cs typeface="Calibri"/>
              </a:rPr>
              <a:t>late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disease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heart </a:t>
            </a:r>
            <a:r>
              <a:rPr spc="35" dirty="0">
                <a:solidFill>
                  <a:srgbClr val="231F20"/>
                </a:solidFill>
                <a:latin typeface="Calibri"/>
                <a:cs typeface="Calibri"/>
              </a:rPr>
              <a:t>rate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fall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shutting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down</a:t>
            </a:r>
            <a:endParaRPr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4656" y="810232"/>
            <a:ext cx="2269239" cy="164628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93897" y="810238"/>
            <a:ext cx="2269239" cy="164627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6176" y="810232"/>
            <a:ext cx="2269239" cy="164628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95416" y="810232"/>
            <a:ext cx="2269239" cy="164628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682377" y="2456511"/>
            <a:ext cx="2556460" cy="437254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10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14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endParaRPr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sepsis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sometimes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remain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normal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early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infection,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starts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fall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sepsis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goes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30" dirty="0">
                <a:solidFill>
                  <a:srgbClr val="231F20"/>
                </a:solidFill>
                <a:latin typeface="Calibri"/>
                <a:cs typeface="Calibri"/>
              </a:rPr>
              <a:t>into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septic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‘shock’.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low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be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managed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quickly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0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fluids,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sign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that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unable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keep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up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demand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122361" y="7044257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380020" y="6836818"/>
            <a:ext cx="337185" cy="337185"/>
            <a:chOff x="383109" y="6931803"/>
            <a:chExt cx="337185" cy="337185"/>
          </a:xfrm>
        </p:grpSpPr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xfrm>
            <a:off x="854860" y="6910425"/>
            <a:ext cx="3113404" cy="2406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97436" y="512943"/>
            <a:ext cx="1993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0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540204" y="702026"/>
            <a:ext cx="2542540" cy="3058795"/>
          </a:xfrm>
          <a:custGeom>
            <a:avLst/>
            <a:gdLst/>
            <a:ahLst/>
            <a:cxnLst/>
            <a:rect l="l" t="t" r="r" b="b"/>
            <a:pathLst>
              <a:path w="2542540" h="3058795">
                <a:moveTo>
                  <a:pt x="2542031" y="0"/>
                </a:moveTo>
                <a:lnTo>
                  <a:pt x="0" y="0"/>
                </a:lnTo>
                <a:lnTo>
                  <a:pt x="0" y="3058668"/>
                </a:lnTo>
                <a:lnTo>
                  <a:pt x="2542031" y="3058668"/>
                </a:lnTo>
                <a:lnTo>
                  <a:pt x="2542031" y="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07446"/>
              </p:ext>
            </p:extLst>
          </p:nvPr>
        </p:nvGraphicFramePr>
        <p:xfrm>
          <a:off x="7602346" y="788068"/>
          <a:ext cx="2404743" cy="28867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b="1" spc="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Vital</a:t>
                      </a:r>
                      <a:r>
                        <a:rPr sz="350" b="1" spc="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signs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3175">
                      <a:solidFill>
                        <a:srgbClr val="231F20"/>
                      </a:solidFill>
                      <a:prstDash val="solid"/>
                    </a:lnT>
                    <a:solidFill>
                      <a:srgbClr val="231F2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68580" marR="60960" indent="229870">
                        <a:lnSpc>
                          <a:spcPct val="124200"/>
                        </a:lnSpc>
                      </a:pPr>
                      <a:r>
                        <a:rPr sz="350" b="1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Yellow</a:t>
                      </a:r>
                      <a:r>
                        <a:rPr sz="350" b="1" spc="4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flags</a:t>
                      </a:r>
                      <a:r>
                        <a:rPr sz="350" b="1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(abnormal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vital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signs</a:t>
                      </a:r>
                      <a:r>
                        <a:rPr sz="350" b="1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but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2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as</a:t>
                      </a:r>
                      <a:endParaRPr sz="350">
                        <a:latin typeface="Calibri"/>
                        <a:cs typeface="Calibri"/>
                      </a:endParaRPr>
                    </a:p>
                    <a:p>
                      <a:pPr marL="20256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severe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as </a:t>
                      </a: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red</a:t>
                      </a:r>
                      <a:r>
                        <a:rPr sz="350" b="1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flags):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BE0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50" b="1" spc="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Red</a:t>
                      </a:r>
                      <a:r>
                        <a:rPr sz="350" b="1" spc="7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flags</a:t>
                      </a:r>
                      <a:endParaRPr sz="3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350" b="1" spc="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(very</a:t>
                      </a:r>
                      <a:r>
                        <a:rPr sz="350" b="1" spc="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abnormal</a:t>
                      </a:r>
                      <a:r>
                        <a:rPr sz="350" b="1" spc="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vital</a:t>
                      </a:r>
                      <a:r>
                        <a:rPr sz="350" b="1" spc="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signs):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1333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b="1" spc="4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Respiratory</a:t>
                      </a:r>
                      <a:r>
                        <a:rPr sz="350" b="1" spc="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rate: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21-</a:t>
                      </a: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24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breaths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each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minute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294005" marR="59690" indent="-226060">
                        <a:lnSpc>
                          <a:spcPct val="144600"/>
                        </a:lnSpc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25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more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10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breaths</a:t>
                      </a:r>
                      <a:r>
                        <a:rPr sz="350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each</a:t>
                      </a:r>
                      <a:r>
                        <a:rPr sz="350" spc="1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minutes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Temperature: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 dirty="0">
                        <a:latin typeface="Times New Roman"/>
                        <a:cs typeface="Times New Roman"/>
                      </a:endParaRPr>
                    </a:p>
                    <a:p>
                      <a:pPr marL="351790" marR="16510" indent="-327660">
                        <a:lnSpc>
                          <a:spcPct val="144600"/>
                        </a:lnSpc>
                      </a:pPr>
                      <a:r>
                        <a:rPr sz="350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38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more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35.9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degrees</a:t>
                      </a:r>
                      <a:r>
                        <a:rPr sz="350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Celsius</a:t>
                      </a:r>
                      <a:endParaRPr sz="350" dirty="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-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Heart</a:t>
                      </a:r>
                      <a:r>
                        <a:rPr sz="350" b="1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rate: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292735" marR="158750" indent="-125730">
                        <a:lnSpc>
                          <a:spcPct val="144600"/>
                        </a:lnSpc>
                      </a:pP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100-119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40-</a:t>
                      </a:r>
                      <a:r>
                        <a:rPr sz="350" spc="7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49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beats</a:t>
                      </a:r>
                      <a:r>
                        <a:rPr sz="350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each</a:t>
                      </a:r>
                      <a:r>
                        <a:rPr sz="350" spc="1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minute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306070" marR="67945" indent="-229870">
                        <a:lnSpc>
                          <a:spcPct val="144600"/>
                        </a:lnSpc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120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more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39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beats</a:t>
                      </a:r>
                      <a:r>
                        <a:rPr sz="350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each</a:t>
                      </a:r>
                      <a:r>
                        <a:rPr sz="350" spc="1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minute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145415" marR="80010" indent="-57150">
                        <a:lnSpc>
                          <a:spcPct val="144600"/>
                        </a:lnSpc>
                      </a:pPr>
                      <a:r>
                        <a:rPr sz="350" b="1" spc="4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Systolic</a:t>
                      </a:r>
                      <a:r>
                        <a:rPr sz="350" b="1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blood</a:t>
                      </a:r>
                      <a:r>
                        <a:rPr sz="350" b="1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pressure: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140-159</a:t>
                      </a:r>
                      <a:r>
                        <a:rPr sz="350" spc="8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8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90-</a:t>
                      </a:r>
                      <a:r>
                        <a:rPr sz="350" spc="7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99</a:t>
                      </a:r>
                      <a:r>
                        <a:rPr sz="350" spc="8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mmHg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160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more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89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6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mmHg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145415" marR="70485" indent="-66675">
                        <a:lnSpc>
                          <a:spcPct val="144600"/>
                        </a:lnSpc>
                      </a:pPr>
                      <a:r>
                        <a:rPr sz="350" b="1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Diastolic</a:t>
                      </a:r>
                      <a:r>
                        <a:rPr sz="350" b="1" spc="7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blood</a:t>
                      </a:r>
                      <a:r>
                        <a:rPr sz="350" b="1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pressure: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90-</a:t>
                      </a:r>
                      <a:r>
                        <a:rPr sz="350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109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mmHg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110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1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more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350" spc="1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39</a:t>
                      </a:r>
                      <a:r>
                        <a:rPr sz="350" spc="9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1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1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mmHg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97155" marR="59690" indent="-29845">
                        <a:lnSpc>
                          <a:spcPct val="144600"/>
                        </a:lnSpc>
                      </a:pPr>
                      <a:r>
                        <a:rPr sz="350" b="1" spc="4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Hours since</a:t>
                      </a:r>
                      <a:r>
                        <a:rPr sz="350" b="1" spc="4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last</a:t>
                      </a:r>
                      <a:r>
                        <a:rPr sz="350" b="1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5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passed</a:t>
                      </a:r>
                      <a:r>
                        <a:rPr sz="350" b="1" spc="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urine: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12-18</a:t>
                      </a:r>
                      <a:r>
                        <a:rPr sz="350" spc="8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hours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18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hours</a:t>
                      </a:r>
                      <a:r>
                        <a:rPr sz="350" spc="4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350" spc="3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6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50" b="1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Urine</a:t>
                      </a:r>
                      <a:r>
                        <a:rPr sz="350" b="1" spc="8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output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4826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-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4826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Less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3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than</a:t>
                      </a:r>
                      <a:r>
                        <a:rPr sz="350" spc="6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0.5ml/kg/hr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4826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231F2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163195" marR="102235" indent="-53340">
                        <a:lnSpc>
                          <a:spcPct val="144600"/>
                        </a:lnSpc>
                      </a:pPr>
                      <a:r>
                        <a:rPr sz="350" b="1" spc="4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Observe </a:t>
                      </a:r>
                      <a:r>
                        <a:rPr sz="350" b="1" spc="-2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sz="350" b="1" spc="50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b="1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patient: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sz="350" spc="9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sz="350" spc="9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looks</a:t>
                      </a:r>
                      <a:r>
                        <a:rPr sz="350" spc="9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1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unwell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sz="350" spc="7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patient</a:t>
                      </a:r>
                      <a:r>
                        <a:rPr sz="350" spc="7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sz="350" spc="75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not</a:t>
                      </a:r>
                      <a:r>
                        <a:rPr sz="350" spc="8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350" spc="-20" dirty="0">
                          <a:solidFill>
                            <a:srgbClr val="231F20"/>
                          </a:solidFill>
                          <a:latin typeface="Calibri"/>
                          <a:cs typeface="Calibri"/>
                        </a:rPr>
                        <a:t>alert</a:t>
                      </a:r>
                      <a:endParaRPr sz="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2D6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2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231F2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231F2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231F20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41387" y="3118083"/>
            <a:ext cx="2054860" cy="3366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output</a:t>
            </a:r>
            <a:r>
              <a:rPr sz="2000" b="1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decrease,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even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stop,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falls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kidneys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do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not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receive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enough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support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91579" y="3118083"/>
            <a:ext cx="2306619" cy="37415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brain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does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receive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enough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due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blood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pressure,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when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bacteria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affect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brain or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nervous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system,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patients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have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an </a:t>
            </a:r>
            <a:r>
              <a:rPr sz="2000" b="1" spc="100" dirty="0">
                <a:solidFill>
                  <a:srgbClr val="231F20"/>
                </a:solidFill>
                <a:latin typeface="Calibri"/>
                <a:cs typeface="Calibri"/>
              </a:rPr>
              <a:t>altered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mental</a:t>
            </a:r>
            <a:r>
              <a:rPr sz="20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state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51187" y="3118083"/>
            <a:ext cx="2201545" cy="2990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231F20"/>
                </a:solidFill>
                <a:latin typeface="Calibri"/>
                <a:cs typeface="Calibri"/>
              </a:rPr>
              <a:t>looks </a:t>
            </a:r>
            <a:r>
              <a:rPr sz="2000" b="1" spc="100" dirty="0">
                <a:solidFill>
                  <a:srgbClr val="231F20"/>
                </a:solidFill>
                <a:latin typeface="Calibri"/>
                <a:cs typeface="Calibri"/>
              </a:rPr>
              <a:t>generally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unwell</a:t>
            </a:r>
            <a:r>
              <a:rPr sz="2000" b="1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any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changes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vital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210" dirty="0">
                <a:solidFill>
                  <a:srgbClr val="231F20"/>
                </a:solidFill>
                <a:latin typeface="Calibri"/>
                <a:cs typeface="Calibri"/>
              </a:rPr>
              <a:t>–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is important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think</a:t>
            </a:r>
            <a:r>
              <a:rPr sz="2000" spc="4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whether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caused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53519" y="1338434"/>
            <a:ext cx="2269239" cy="164628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5039" y="1338434"/>
            <a:ext cx="2269239" cy="164628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04279" y="1338434"/>
            <a:ext cx="2269239" cy="164628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522758" y="3875017"/>
            <a:ext cx="2925954" cy="3029034"/>
          </a:xfrm>
          <a:prstGeom prst="rect">
            <a:avLst/>
          </a:prstGeom>
          <a:solidFill>
            <a:srgbClr val="E6E7E8">
              <a:alpha val="50000"/>
            </a:srgbClr>
          </a:solidFill>
        </p:spPr>
        <p:txBody>
          <a:bodyPr vert="horz" wrap="square" lIns="0" tIns="50800" rIns="0" bIns="0" rtlCol="0">
            <a:spAutoFit/>
          </a:bodyPr>
          <a:lstStyle/>
          <a:p>
            <a:pPr marL="97790" marR="160020">
              <a:lnSpc>
                <a:spcPct val="122200"/>
              </a:lnSpc>
              <a:spcBef>
                <a:spcPts val="4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All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findings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lead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flags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which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trigger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use</a:t>
            </a:r>
            <a:endParaRPr sz="2000" dirty="0">
              <a:latin typeface="Calibri"/>
              <a:cs typeface="Calibri"/>
            </a:endParaRPr>
          </a:p>
          <a:p>
            <a:pPr marL="97790" marR="262255">
              <a:lnSpc>
                <a:spcPct val="122200"/>
              </a:lnSpc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Decision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Tool,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help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diagnose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Vital</a:t>
            </a:r>
            <a:r>
              <a:rPr spc="45" dirty="0"/>
              <a:t> </a:t>
            </a:r>
            <a:r>
              <a:rPr spc="254" dirty="0"/>
              <a:t>signs</a:t>
            </a:r>
            <a:r>
              <a:rPr spc="50" dirty="0"/>
              <a:t> </a:t>
            </a:r>
            <a:r>
              <a:rPr spc="125" dirty="0"/>
              <a:t>in</a:t>
            </a:r>
            <a:r>
              <a:rPr spc="50" dirty="0"/>
              <a:t> </a:t>
            </a:r>
            <a:r>
              <a:rPr spc="285" dirty="0"/>
              <a:t>sepsis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9" name="object 19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">
              <a:lnSpc>
                <a:spcPct val="100000"/>
              </a:lnSpc>
              <a:spcBef>
                <a:spcPts val="100"/>
              </a:spcBef>
            </a:pPr>
            <a:r>
              <a:rPr spc="240" dirty="0"/>
              <a:t>When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85" dirty="0"/>
              <a:t>use</a:t>
            </a:r>
            <a:r>
              <a:rPr spc="45" dirty="0"/>
              <a:t> </a:t>
            </a:r>
            <a:r>
              <a:rPr spc="235" dirty="0"/>
              <a:t>the</a:t>
            </a:r>
            <a:r>
              <a:rPr spc="45" dirty="0"/>
              <a:t> </a:t>
            </a:r>
            <a:r>
              <a:rPr spc="190" dirty="0"/>
              <a:t>FAST-</a:t>
            </a:r>
            <a:r>
              <a:rPr spc="495" dirty="0"/>
              <a:t>M</a:t>
            </a:r>
            <a:r>
              <a:rPr spc="45" dirty="0"/>
              <a:t> </a:t>
            </a:r>
            <a:r>
              <a:rPr spc="235" dirty="0"/>
              <a:t>Decision</a:t>
            </a:r>
            <a:r>
              <a:rPr spc="45" dirty="0"/>
              <a:t> </a:t>
            </a:r>
            <a:r>
              <a:rPr spc="90" dirty="0"/>
              <a:t>Tool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49298" y="1173274"/>
            <a:ext cx="4722171" cy="11228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scoring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ANY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sz="2000" b="1" spc="6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DAA82A"/>
                </a:solidFill>
                <a:latin typeface="Calibri"/>
                <a:cs typeface="Calibri"/>
              </a:rPr>
              <a:t>TWO </a:t>
            </a:r>
            <a:r>
              <a:rPr sz="2000" b="1" spc="120" dirty="0">
                <a:solidFill>
                  <a:srgbClr val="DAA82A"/>
                </a:solidFill>
                <a:latin typeface="Calibri"/>
                <a:cs typeface="Calibri"/>
              </a:rPr>
              <a:t>OR</a:t>
            </a:r>
            <a:r>
              <a:rPr sz="2000"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DAA82A"/>
                </a:solidFill>
                <a:latin typeface="Calibri"/>
                <a:cs typeface="Calibri"/>
              </a:rPr>
              <a:t>MORE</a:t>
            </a:r>
            <a:r>
              <a:rPr sz="20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2000" b="1" spc="6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flags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49299" y="2373343"/>
            <a:ext cx="4436745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concern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your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might have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infection,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based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signs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symptoms,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even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does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trigger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any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red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yellow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flags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MEOWS Chart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49298" y="4444886"/>
            <a:ext cx="4339265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fetal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greater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equal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31F20"/>
                </a:solidFill>
                <a:latin typeface="Calibri"/>
                <a:cs typeface="Calibri"/>
              </a:rPr>
              <a:t>160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beats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per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minute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8051" y="347129"/>
            <a:ext cx="8193951" cy="658467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33049" y="5353536"/>
            <a:ext cx="4952995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context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suspected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could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due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acted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upon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24740" y="1248391"/>
            <a:ext cx="324485" cy="324485"/>
          </a:xfrm>
          <a:custGeom>
            <a:avLst/>
            <a:gdLst/>
            <a:ahLst/>
            <a:cxnLst/>
            <a:rect l="l" t="t" r="r" b="b"/>
            <a:pathLst>
              <a:path w="324484" h="324485">
                <a:moveTo>
                  <a:pt x="162001" y="0"/>
                </a:moveTo>
                <a:lnTo>
                  <a:pt x="118934" y="5786"/>
                </a:lnTo>
                <a:lnTo>
                  <a:pt x="80235" y="22117"/>
                </a:lnTo>
                <a:lnTo>
                  <a:pt x="47448" y="47448"/>
                </a:lnTo>
                <a:lnTo>
                  <a:pt x="22117" y="80235"/>
                </a:lnTo>
                <a:lnTo>
                  <a:pt x="5786" y="118934"/>
                </a:lnTo>
                <a:lnTo>
                  <a:pt x="0" y="162001"/>
                </a:lnTo>
                <a:lnTo>
                  <a:pt x="5786" y="205067"/>
                </a:lnTo>
                <a:lnTo>
                  <a:pt x="22117" y="243766"/>
                </a:lnTo>
                <a:lnTo>
                  <a:pt x="47448" y="276553"/>
                </a:lnTo>
                <a:lnTo>
                  <a:pt x="80235" y="301884"/>
                </a:lnTo>
                <a:lnTo>
                  <a:pt x="118934" y="318215"/>
                </a:lnTo>
                <a:lnTo>
                  <a:pt x="162001" y="324002"/>
                </a:lnTo>
                <a:lnTo>
                  <a:pt x="205067" y="318215"/>
                </a:lnTo>
                <a:lnTo>
                  <a:pt x="243766" y="301884"/>
                </a:lnTo>
                <a:lnTo>
                  <a:pt x="276553" y="276553"/>
                </a:lnTo>
                <a:lnTo>
                  <a:pt x="301884" y="243766"/>
                </a:lnTo>
                <a:lnTo>
                  <a:pt x="318215" y="205067"/>
                </a:lnTo>
                <a:lnTo>
                  <a:pt x="324002" y="162001"/>
                </a:lnTo>
                <a:lnTo>
                  <a:pt x="318215" y="118934"/>
                </a:lnTo>
                <a:lnTo>
                  <a:pt x="301884" y="80235"/>
                </a:lnTo>
                <a:lnTo>
                  <a:pt x="276553" y="47448"/>
                </a:lnTo>
                <a:lnTo>
                  <a:pt x="243766" y="22117"/>
                </a:lnTo>
                <a:lnTo>
                  <a:pt x="205067" y="5786"/>
                </a:lnTo>
                <a:lnTo>
                  <a:pt x="162001" y="0"/>
                </a:lnTo>
                <a:close/>
              </a:path>
            </a:pathLst>
          </a:custGeom>
          <a:solidFill>
            <a:srgbClr val="C13339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1" name="object 11"/>
          <p:cNvSpPr txBox="1"/>
          <p:nvPr/>
        </p:nvSpPr>
        <p:spPr>
          <a:xfrm>
            <a:off x="644504" y="1308183"/>
            <a:ext cx="781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5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39998" y="2427769"/>
            <a:ext cx="324485" cy="324485"/>
          </a:xfrm>
          <a:custGeom>
            <a:avLst/>
            <a:gdLst/>
            <a:ahLst/>
            <a:cxnLst/>
            <a:rect l="l" t="t" r="r" b="b"/>
            <a:pathLst>
              <a:path w="324484" h="324485">
                <a:moveTo>
                  <a:pt x="162001" y="0"/>
                </a:moveTo>
                <a:lnTo>
                  <a:pt x="118934" y="5786"/>
                </a:lnTo>
                <a:lnTo>
                  <a:pt x="80235" y="22117"/>
                </a:lnTo>
                <a:lnTo>
                  <a:pt x="47448" y="47448"/>
                </a:lnTo>
                <a:lnTo>
                  <a:pt x="22117" y="80235"/>
                </a:lnTo>
                <a:lnTo>
                  <a:pt x="5786" y="118934"/>
                </a:lnTo>
                <a:lnTo>
                  <a:pt x="0" y="162001"/>
                </a:lnTo>
                <a:lnTo>
                  <a:pt x="5786" y="205067"/>
                </a:lnTo>
                <a:lnTo>
                  <a:pt x="22117" y="243766"/>
                </a:lnTo>
                <a:lnTo>
                  <a:pt x="47448" y="276553"/>
                </a:lnTo>
                <a:lnTo>
                  <a:pt x="80235" y="301884"/>
                </a:lnTo>
                <a:lnTo>
                  <a:pt x="118934" y="318215"/>
                </a:lnTo>
                <a:lnTo>
                  <a:pt x="162001" y="324002"/>
                </a:lnTo>
                <a:lnTo>
                  <a:pt x="205067" y="318215"/>
                </a:lnTo>
                <a:lnTo>
                  <a:pt x="243766" y="301884"/>
                </a:lnTo>
                <a:lnTo>
                  <a:pt x="276553" y="276553"/>
                </a:lnTo>
                <a:lnTo>
                  <a:pt x="301884" y="243766"/>
                </a:lnTo>
                <a:lnTo>
                  <a:pt x="318215" y="205067"/>
                </a:lnTo>
                <a:lnTo>
                  <a:pt x="324002" y="162001"/>
                </a:lnTo>
                <a:lnTo>
                  <a:pt x="318215" y="118934"/>
                </a:lnTo>
                <a:lnTo>
                  <a:pt x="301884" y="80235"/>
                </a:lnTo>
                <a:lnTo>
                  <a:pt x="276553" y="47448"/>
                </a:lnTo>
                <a:lnTo>
                  <a:pt x="243766" y="22117"/>
                </a:lnTo>
                <a:lnTo>
                  <a:pt x="205067" y="5786"/>
                </a:lnTo>
                <a:lnTo>
                  <a:pt x="162001" y="0"/>
                </a:lnTo>
                <a:close/>
              </a:path>
            </a:pathLst>
          </a:custGeom>
          <a:solidFill>
            <a:srgbClr val="C13339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3" name="object 13"/>
          <p:cNvSpPr txBox="1"/>
          <p:nvPr/>
        </p:nvSpPr>
        <p:spPr>
          <a:xfrm>
            <a:off x="642539" y="2487562"/>
            <a:ext cx="1130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39997" y="4489813"/>
            <a:ext cx="324485" cy="324485"/>
          </a:xfrm>
          <a:custGeom>
            <a:avLst/>
            <a:gdLst/>
            <a:ahLst/>
            <a:cxnLst/>
            <a:rect l="l" t="t" r="r" b="b"/>
            <a:pathLst>
              <a:path w="324484" h="324485">
                <a:moveTo>
                  <a:pt x="162001" y="0"/>
                </a:moveTo>
                <a:lnTo>
                  <a:pt x="118934" y="5786"/>
                </a:lnTo>
                <a:lnTo>
                  <a:pt x="80235" y="22117"/>
                </a:lnTo>
                <a:lnTo>
                  <a:pt x="47448" y="47448"/>
                </a:lnTo>
                <a:lnTo>
                  <a:pt x="22117" y="80235"/>
                </a:lnTo>
                <a:lnTo>
                  <a:pt x="5786" y="118934"/>
                </a:lnTo>
                <a:lnTo>
                  <a:pt x="0" y="162001"/>
                </a:lnTo>
                <a:lnTo>
                  <a:pt x="5786" y="205067"/>
                </a:lnTo>
                <a:lnTo>
                  <a:pt x="22117" y="243766"/>
                </a:lnTo>
                <a:lnTo>
                  <a:pt x="47448" y="276553"/>
                </a:lnTo>
                <a:lnTo>
                  <a:pt x="80235" y="301884"/>
                </a:lnTo>
                <a:lnTo>
                  <a:pt x="118934" y="318215"/>
                </a:lnTo>
                <a:lnTo>
                  <a:pt x="162001" y="324002"/>
                </a:lnTo>
                <a:lnTo>
                  <a:pt x="205067" y="318215"/>
                </a:lnTo>
                <a:lnTo>
                  <a:pt x="243766" y="301884"/>
                </a:lnTo>
                <a:lnTo>
                  <a:pt x="276553" y="276553"/>
                </a:lnTo>
                <a:lnTo>
                  <a:pt x="301884" y="243766"/>
                </a:lnTo>
                <a:lnTo>
                  <a:pt x="318215" y="205067"/>
                </a:lnTo>
                <a:lnTo>
                  <a:pt x="324002" y="162001"/>
                </a:lnTo>
                <a:lnTo>
                  <a:pt x="318215" y="118934"/>
                </a:lnTo>
                <a:lnTo>
                  <a:pt x="301884" y="80235"/>
                </a:lnTo>
                <a:lnTo>
                  <a:pt x="276553" y="47448"/>
                </a:lnTo>
                <a:lnTo>
                  <a:pt x="243766" y="22117"/>
                </a:lnTo>
                <a:lnTo>
                  <a:pt x="205067" y="5786"/>
                </a:lnTo>
                <a:lnTo>
                  <a:pt x="162001" y="0"/>
                </a:lnTo>
                <a:close/>
              </a:path>
            </a:pathLst>
          </a:custGeom>
          <a:solidFill>
            <a:srgbClr val="C13339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5" name="object 15"/>
          <p:cNvSpPr txBox="1"/>
          <p:nvPr/>
        </p:nvSpPr>
        <p:spPr>
          <a:xfrm>
            <a:off x="640633" y="4549606"/>
            <a:ext cx="11683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4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7962708" y="6843054"/>
            <a:ext cx="2512695" cy="591185"/>
            <a:chOff x="7962708" y="6843054"/>
            <a:chExt cx="2512695" cy="591185"/>
          </a:xfrm>
        </p:grpSpPr>
        <p:sp>
          <p:nvSpPr>
            <p:cNvPr id="19" name="object 19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032247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175" dirty="0"/>
              <a:t>Module</a:t>
            </a:r>
            <a:r>
              <a:rPr spc="40" dirty="0"/>
              <a:t> </a:t>
            </a:r>
            <a:r>
              <a:rPr spc="254" dirty="0"/>
              <a:t>3a</a:t>
            </a:r>
            <a:r>
              <a:rPr spc="45" dirty="0"/>
              <a:t> </a:t>
            </a:r>
            <a:r>
              <a:rPr spc="150" dirty="0"/>
              <a:t>outline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606" y="1266825"/>
            <a:ext cx="738140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35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4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40" dirty="0">
                <a:solidFill>
                  <a:srgbClr val="231F20"/>
                </a:solidFill>
                <a:latin typeface="Calibri"/>
                <a:cs typeface="Calibri"/>
              </a:rPr>
              <a:t>end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4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0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95" dirty="0">
                <a:solidFill>
                  <a:srgbClr val="231F20"/>
                </a:solidFill>
                <a:latin typeface="Calibri"/>
                <a:cs typeface="Calibri"/>
              </a:rPr>
              <a:t>module,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00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z="24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55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231F20"/>
                </a:solidFill>
                <a:latin typeface="Calibri"/>
                <a:cs typeface="Calibri"/>
              </a:rPr>
              <a:t>to: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27450" y="2028825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/>
          <p:nvPr/>
        </p:nvSpPr>
        <p:spPr>
          <a:xfrm>
            <a:off x="4125450" y="2028825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/>
          <p:nvPr/>
        </p:nvSpPr>
        <p:spPr>
          <a:xfrm>
            <a:off x="7380245" y="1952625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" name="object 8"/>
          <p:cNvSpPr/>
          <p:nvPr/>
        </p:nvSpPr>
        <p:spPr>
          <a:xfrm>
            <a:off x="546100" y="187642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" name="object 9"/>
          <p:cNvSpPr txBox="1"/>
          <p:nvPr/>
        </p:nvSpPr>
        <p:spPr>
          <a:xfrm>
            <a:off x="658481" y="1891031"/>
            <a:ext cx="958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2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94100" y="187642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" name="object 11"/>
          <p:cNvSpPr txBox="1"/>
          <p:nvPr/>
        </p:nvSpPr>
        <p:spPr>
          <a:xfrm>
            <a:off x="3733518" y="1891031"/>
            <a:ext cx="1416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4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870700" y="187642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" name="object 13"/>
          <p:cNvSpPr txBox="1"/>
          <p:nvPr/>
        </p:nvSpPr>
        <p:spPr>
          <a:xfrm>
            <a:off x="6985779" y="1891031"/>
            <a:ext cx="1466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8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9132" y="2400683"/>
            <a:ext cx="2877264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Define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know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why </a:t>
            </a:r>
            <a:r>
              <a:rPr sz="20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a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5" dirty="0">
                <a:solidFill>
                  <a:srgbClr val="BB0003"/>
                </a:solidFill>
                <a:latin typeface="Calibri"/>
                <a:cs typeface="Calibri"/>
              </a:rPr>
              <a:t>medical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emergency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94682" y="2400683"/>
            <a:ext cx="3113404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importance </a:t>
            </a: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of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monitoring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49482" y="2400683"/>
            <a:ext cx="2921495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00" dirty="0">
                <a:solidFill>
                  <a:srgbClr val="BB0003"/>
                </a:solidFill>
                <a:latin typeface="Calibri"/>
                <a:cs typeface="Calibri"/>
              </a:rPr>
              <a:t>Know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which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BB0003"/>
                </a:solidFill>
                <a:latin typeface="Calibri"/>
                <a:cs typeface="Calibri"/>
              </a:rPr>
              <a:t>signs 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monitor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013504" y="4238435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object 18"/>
          <p:cNvSpPr/>
          <p:nvPr/>
        </p:nvSpPr>
        <p:spPr>
          <a:xfrm>
            <a:off x="4260754" y="4238435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object 19"/>
          <p:cNvSpPr/>
          <p:nvPr/>
        </p:nvSpPr>
        <p:spPr>
          <a:xfrm>
            <a:off x="495428" y="4138146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object 20"/>
          <p:cNvSpPr txBox="1"/>
          <p:nvPr/>
        </p:nvSpPr>
        <p:spPr>
          <a:xfrm>
            <a:off x="614457" y="4171890"/>
            <a:ext cx="1562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6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742678" y="4138146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 txBox="1"/>
          <p:nvPr/>
        </p:nvSpPr>
        <p:spPr>
          <a:xfrm>
            <a:off x="3863840" y="4171890"/>
            <a:ext cx="1517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25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37308" y="4545976"/>
            <a:ext cx="2877263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Record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on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BB0003"/>
                </a:solidFill>
                <a:latin typeface="Calibri"/>
                <a:cs typeface="Calibri"/>
              </a:rPr>
              <a:t>the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MEOWS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5" dirty="0">
                <a:solidFill>
                  <a:srgbClr val="BB0003"/>
                </a:solidFill>
                <a:latin typeface="Calibri"/>
                <a:cs typeface="Calibri"/>
              </a:rPr>
              <a:t>Chart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20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identify </a:t>
            </a:r>
            <a:r>
              <a:rPr sz="2000" b="1" spc="80" dirty="0">
                <a:solidFill>
                  <a:srgbClr val="BB0003"/>
                </a:solidFill>
                <a:latin typeface="Calibri"/>
                <a:cs typeface="Calibri"/>
              </a:rPr>
              <a:t>vital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BB0003"/>
                </a:solidFill>
                <a:latin typeface="Calibri"/>
                <a:cs typeface="Calibri"/>
              </a:rPr>
              <a:t>that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BB0003"/>
                </a:solidFill>
                <a:latin typeface="Calibri"/>
                <a:cs typeface="Calibri"/>
              </a:rPr>
              <a:t>are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BB0003"/>
                </a:solidFill>
                <a:latin typeface="Calibri"/>
                <a:cs typeface="Calibri"/>
              </a:rPr>
              <a:t>abnormal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70988" y="4558462"/>
            <a:ext cx="3178493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20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20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BB0003"/>
                </a:solidFill>
                <a:latin typeface="Calibri"/>
                <a:cs typeface="Calibri"/>
              </a:rPr>
              <a:t>Decision </a:t>
            </a:r>
            <a:r>
              <a:rPr sz="2000" b="1" spc="5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BB0003"/>
                </a:solidFill>
                <a:latin typeface="Calibri"/>
                <a:cs typeface="Calibri"/>
              </a:rPr>
              <a:t>identify</a:t>
            </a:r>
            <a:r>
              <a:rPr sz="20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women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BB0003"/>
                </a:solidFill>
                <a:latin typeface="Calibri"/>
                <a:cs typeface="Calibri"/>
              </a:rPr>
              <a:t>with </a:t>
            </a:r>
            <a:r>
              <a:rPr sz="2000" b="1" spc="160" dirty="0">
                <a:solidFill>
                  <a:srgbClr val="BB0003"/>
                </a:solidFill>
                <a:latin typeface="Calibri"/>
                <a:cs typeface="Calibri"/>
              </a:rPr>
              <a:t>suspected</a:t>
            </a:r>
            <a:r>
              <a:rPr sz="2000" b="1" spc="4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129835" y="1101634"/>
            <a:ext cx="248285" cy="503809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object 2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0" name="object 3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3" name="object 3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4" name="object 34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0129818" y="512943"/>
            <a:ext cx="13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/>
          <p:nvPr/>
        </p:nvSpPr>
        <p:spPr>
          <a:xfrm>
            <a:off x="10032847" y="966393"/>
            <a:ext cx="389255" cy="5817235"/>
          </a:xfrm>
          <a:custGeom>
            <a:avLst/>
            <a:gdLst/>
            <a:ahLst/>
            <a:cxnLst/>
            <a:rect l="l" t="t" r="r" b="b"/>
            <a:pathLst>
              <a:path w="389254" h="5817234">
                <a:moveTo>
                  <a:pt x="389153" y="0"/>
                </a:moveTo>
                <a:lnTo>
                  <a:pt x="0" y="0"/>
                </a:lnTo>
                <a:lnTo>
                  <a:pt x="0" y="5816612"/>
                </a:lnTo>
                <a:lnTo>
                  <a:pt x="389153" y="5816612"/>
                </a:lnTo>
                <a:lnTo>
                  <a:pt x="3891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0113198" y="1088934"/>
            <a:ext cx="290195" cy="40017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600" b="1" spc="90" dirty="0">
                <a:solidFill>
                  <a:srgbClr val="BB0003"/>
                </a:solidFill>
                <a:latin typeface="Calibri"/>
                <a:cs typeface="Calibri"/>
              </a:rPr>
              <a:t>Module</a:t>
            </a:r>
            <a:r>
              <a:rPr sz="16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600" b="1" spc="70" dirty="0">
                <a:solidFill>
                  <a:srgbClr val="BB0003"/>
                </a:solidFill>
                <a:latin typeface="Calibri"/>
                <a:cs typeface="Calibri"/>
              </a:rPr>
              <a:t>3a:</a:t>
            </a:r>
            <a:r>
              <a:rPr sz="16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600" b="1" spc="170" dirty="0">
                <a:solidFill>
                  <a:srgbClr val="BB0003"/>
                </a:solidFill>
                <a:latin typeface="Calibri"/>
                <a:cs typeface="Calibri"/>
              </a:rPr>
              <a:t>Suspect</a:t>
            </a:r>
            <a:r>
              <a:rPr sz="1600" b="1" spc="3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600" b="1" spc="130" dirty="0">
                <a:solidFill>
                  <a:srgbClr val="BB0003"/>
                </a:solidFill>
                <a:latin typeface="Calibri"/>
                <a:cs typeface="Calibri"/>
              </a:rPr>
              <a:t>sepsis,</a:t>
            </a:r>
            <a:r>
              <a:rPr sz="16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600" b="1" spc="114" dirty="0">
                <a:solidFill>
                  <a:srgbClr val="BB0003"/>
                </a:solidFill>
                <a:latin typeface="Calibri"/>
                <a:cs typeface="Calibri"/>
              </a:rPr>
              <a:t>start</a:t>
            </a:r>
            <a:r>
              <a:rPr sz="16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600" b="1" spc="100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600" b="1" spc="21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64762" y="512943"/>
            <a:ext cx="2628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40" dirty="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3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85" dirty="0"/>
              <a:t>use</a:t>
            </a:r>
            <a:r>
              <a:rPr spc="45" dirty="0"/>
              <a:t> </a:t>
            </a:r>
            <a:r>
              <a:rPr spc="235" dirty="0"/>
              <a:t>the</a:t>
            </a:r>
            <a:r>
              <a:rPr spc="45" dirty="0"/>
              <a:t> </a:t>
            </a:r>
            <a:r>
              <a:rPr spc="190" dirty="0"/>
              <a:t>FAST-</a:t>
            </a:r>
            <a:r>
              <a:rPr spc="495" dirty="0"/>
              <a:t>M</a:t>
            </a:r>
            <a:r>
              <a:rPr spc="45" dirty="0"/>
              <a:t> </a:t>
            </a:r>
            <a:r>
              <a:rPr spc="235" dirty="0"/>
              <a:t>Decision</a:t>
            </a:r>
            <a:r>
              <a:rPr spc="45" dirty="0"/>
              <a:t> </a:t>
            </a:r>
            <a:r>
              <a:rPr spc="90" dirty="0"/>
              <a:t>Tool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7300" y="1563551"/>
            <a:ext cx="2192020" cy="652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ts val="2520"/>
              </a:lnSpc>
              <a:spcBef>
                <a:spcPts val="95"/>
              </a:spcBef>
            </a:pPr>
            <a:r>
              <a:rPr sz="2000" b="1" spc="135" dirty="0">
                <a:solidFill>
                  <a:srgbClr val="DAA82A"/>
                </a:solidFill>
                <a:latin typeface="Calibri"/>
                <a:cs typeface="Calibri"/>
              </a:rPr>
              <a:t>Using</a:t>
            </a:r>
            <a:r>
              <a:rPr sz="2000" b="1" spc="4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65" dirty="0">
                <a:solidFill>
                  <a:srgbClr val="DAA82A"/>
                </a:solidFill>
                <a:latin typeface="Calibri"/>
                <a:cs typeface="Calibri"/>
              </a:rPr>
              <a:t>the</a:t>
            </a:r>
            <a:r>
              <a:rPr sz="2000" b="1" spc="4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DAA82A"/>
                </a:solidFill>
                <a:latin typeface="Calibri"/>
                <a:cs typeface="Calibri"/>
              </a:rPr>
              <a:t>FAST-</a:t>
            </a:r>
            <a:r>
              <a:rPr sz="2000" b="1" spc="300" dirty="0">
                <a:solidFill>
                  <a:srgbClr val="DAA82A"/>
                </a:solidFill>
                <a:latin typeface="Calibri"/>
                <a:cs typeface="Calibri"/>
              </a:rPr>
              <a:t>M </a:t>
            </a:r>
            <a:r>
              <a:rPr sz="2000" b="1" spc="165" dirty="0">
                <a:solidFill>
                  <a:srgbClr val="DAA82A"/>
                </a:solidFill>
                <a:latin typeface="Calibri"/>
                <a:cs typeface="Calibri"/>
              </a:rPr>
              <a:t>Decision</a:t>
            </a:r>
            <a:r>
              <a:rPr sz="2000" b="1" spc="4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DAA82A"/>
                </a:solidFill>
                <a:latin typeface="Calibri"/>
                <a:cs typeface="Calibri"/>
              </a:rPr>
              <a:t>Tool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84145" y="6056058"/>
            <a:ext cx="530860" cy="304165"/>
          </a:xfrm>
          <a:prstGeom prst="rect">
            <a:avLst/>
          </a:prstGeom>
          <a:ln w="17703">
            <a:solidFill>
              <a:srgbClr val="231F20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257810">
              <a:lnSpc>
                <a:spcPct val="100000"/>
              </a:lnSpc>
              <a:spcBef>
                <a:spcPts val="450"/>
              </a:spcBef>
            </a:pPr>
            <a:r>
              <a:rPr sz="1150" spc="55" dirty="0">
                <a:solidFill>
                  <a:srgbClr val="231F20"/>
                </a:solidFill>
                <a:latin typeface="Calibri"/>
                <a:cs typeface="Calibri"/>
              </a:rPr>
              <a:t>Yes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14497" y="6056058"/>
            <a:ext cx="530860" cy="304165"/>
          </a:xfrm>
          <a:prstGeom prst="rect">
            <a:avLst/>
          </a:prstGeom>
          <a:ln w="16128">
            <a:solidFill>
              <a:srgbClr val="231F20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269875">
              <a:lnSpc>
                <a:spcPct val="100000"/>
              </a:lnSpc>
              <a:spcBef>
                <a:spcPts val="450"/>
              </a:spcBef>
            </a:pPr>
            <a:r>
              <a:rPr sz="1150" spc="35" dirty="0">
                <a:solidFill>
                  <a:srgbClr val="231F20"/>
                </a:solidFill>
                <a:latin typeface="Calibri"/>
                <a:cs typeface="Calibri"/>
              </a:rPr>
              <a:t>No</a:t>
            </a:r>
            <a:endParaRPr sz="115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67363" y="6126740"/>
            <a:ext cx="162458" cy="16245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49280" y="6126740"/>
            <a:ext cx="162458" cy="162458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8983835" y="1981881"/>
            <a:ext cx="312420" cy="1470660"/>
            <a:chOff x="8983835" y="1981881"/>
            <a:chExt cx="312420" cy="1470660"/>
          </a:xfrm>
        </p:grpSpPr>
        <p:sp>
          <p:nvSpPr>
            <p:cNvPr id="11" name="object 11"/>
            <p:cNvSpPr/>
            <p:nvPr/>
          </p:nvSpPr>
          <p:spPr>
            <a:xfrm>
              <a:off x="8997900" y="1995947"/>
              <a:ext cx="153670" cy="1304925"/>
            </a:xfrm>
            <a:custGeom>
              <a:avLst/>
              <a:gdLst/>
              <a:ahLst/>
              <a:cxnLst/>
              <a:rect l="l" t="t" r="r" b="b"/>
              <a:pathLst>
                <a:path w="153670" h="1304925">
                  <a:moveTo>
                    <a:pt x="0" y="0"/>
                  </a:moveTo>
                  <a:lnTo>
                    <a:pt x="139306" y="0"/>
                  </a:lnTo>
                  <a:lnTo>
                    <a:pt x="147091" y="0"/>
                  </a:lnTo>
                  <a:lnTo>
                    <a:pt x="153390" y="6299"/>
                  </a:lnTo>
                  <a:lnTo>
                    <a:pt x="153390" y="14071"/>
                  </a:lnTo>
                  <a:lnTo>
                    <a:pt x="153390" y="1304696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031610" y="3313268"/>
              <a:ext cx="250190" cy="125095"/>
            </a:xfrm>
            <a:custGeom>
              <a:avLst/>
              <a:gdLst/>
              <a:ahLst/>
              <a:cxnLst/>
              <a:rect l="l" t="t" r="r" b="b"/>
              <a:pathLst>
                <a:path w="250190" h="125095">
                  <a:moveTo>
                    <a:pt x="0" y="0"/>
                  </a:moveTo>
                  <a:lnTo>
                    <a:pt x="125044" y="125044"/>
                  </a:lnTo>
                  <a:lnTo>
                    <a:pt x="250075" y="0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008042" y="2451162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90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102995" y="2546109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0"/>
                  </a:moveTo>
                  <a:lnTo>
                    <a:pt x="97777" y="97777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103022" y="2546113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97777"/>
                  </a:moveTo>
                  <a:lnTo>
                    <a:pt x="9775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1808736" y="3089236"/>
            <a:ext cx="1947545" cy="420370"/>
            <a:chOff x="1808736" y="3089236"/>
            <a:chExt cx="1947545" cy="420370"/>
          </a:xfrm>
        </p:grpSpPr>
        <p:sp>
          <p:nvSpPr>
            <p:cNvPr id="17" name="object 17"/>
            <p:cNvSpPr/>
            <p:nvPr/>
          </p:nvSpPr>
          <p:spPr>
            <a:xfrm>
              <a:off x="1822801" y="3370444"/>
              <a:ext cx="250190" cy="125095"/>
            </a:xfrm>
            <a:custGeom>
              <a:avLst/>
              <a:gdLst/>
              <a:ahLst/>
              <a:cxnLst/>
              <a:rect l="l" t="t" r="r" b="b"/>
              <a:pathLst>
                <a:path w="250189" h="125095">
                  <a:moveTo>
                    <a:pt x="250075" y="0"/>
                  </a:moveTo>
                  <a:lnTo>
                    <a:pt x="125031" y="125044"/>
                  </a:lnTo>
                  <a:lnTo>
                    <a:pt x="0" y="0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955458" y="3247124"/>
              <a:ext cx="1786255" cy="137795"/>
            </a:xfrm>
            <a:custGeom>
              <a:avLst/>
              <a:gdLst/>
              <a:ahLst/>
              <a:cxnLst/>
              <a:rect l="l" t="t" r="r" b="b"/>
              <a:pathLst>
                <a:path w="1786254" h="137795">
                  <a:moveTo>
                    <a:pt x="1786229" y="0"/>
                  </a:moveTo>
                  <a:lnTo>
                    <a:pt x="0" y="0"/>
                  </a:lnTo>
                  <a:lnTo>
                    <a:pt x="0" y="137350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88809" y="3089236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267999" y="3193436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7128493" y="3110867"/>
            <a:ext cx="1078865" cy="393065"/>
            <a:chOff x="7128493" y="3110867"/>
            <a:chExt cx="1078865" cy="393065"/>
          </a:xfrm>
        </p:grpSpPr>
        <p:sp>
          <p:nvSpPr>
            <p:cNvPr id="22" name="object 22"/>
            <p:cNvSpPr/>
            <p:nvPr/>
          </p:nvSpPr>
          <p:spPr>
            <a:xfrm>
              <a:off x="7942709" y="3364739"/>
              <a:ext cx="250190" cy="125095"/>
            </a:xfrm>
            <a:custGeom>
              <a:avLst/>
              <a:gdLst/>
              <a:ahLst/>
              <a:cxnLst/>
              <a:rect l="l" t="t" r="r" b="b"/>
              <a:pathLst>
                <a:path w="250190" h="125095">
                  <a:moveTo>
                    <a:pt x="0" y="0"/>
                  </a:moveTo>
                  <a:lnTo>
                    <a:pt x="125044" y="125044"/>
                  </a:lnTo>
                  <a:lnTo>
                    <a:pt x="250075" y="0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42558" y="3247124"/>
              <a:ext cx="930910" cy="139700"/>
            </a:xfrm>
            <a:custGeom>
              <a:avLst/>
              <a:gdLst/>
              <a:ahLst/>
              <a:cxnLst/>
              <a:rect l="l" t="t" r="r" b="b"/>
              <a:pathLst>
                <a:path w="930909" h="139700">
                  <a:moveTo>
                    <a:pt x="0" y="0"/>
                  </a:moveTo>
                  <a:lnTo>
                    <a:pt x="930770" y="0"/>
                  </a:lnTo>
                  <a:lnTo>
                    <a:pt x="930770" y="139331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381050" y="311086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90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76003" y="3205789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0"/>
                  </a:moveTo>
                  <a:lnTo>
                    <a:pt x="97777" y="97777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76034" y="3205808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97777"/>
                  </a:moveTo>
                  <a:lnTo>
                    <a:pt x="9775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6847478" y="3724981"/>
            <a:ext cx="949960" cy="288290"/>
            <a:chOff x="6847478" y="3724981"/>
            <a:chExt cx="949960" cy="288290"/>
          </a:xfrm>
        </p:grpSpPr>
        <p:sp>
          <p:nvSpPr>
            <p:cNvPr id="28" name="object 28"/>
            <p:cNvSpPr/>
            <p:nvPr/>
          </p:nvSpPr>
          <p:spPr>
            <a:xfrm>
              <a:off x="7658050" y="3748497"/>
              <a:ext cx="125095" cy="250190"/>
            </a:xfrm>
            <a:custGeom>
              <a:avLst/>
              <a:gdLst/>
              <a:ahLst/>
              <a:cxnLst/>
              <a:rect l="l" t="t" r="r" b="b"/>
              <a:pathLst>
                <a:path w="125095" h="250189">
                  <a:moveTo>
                    <a:pt x="0" y="250075"/>
                  </a:moveTo>
                  <a:lnTo>
                    <a:pt x="125044" y="125031"/>
                  </a:lnTo>
                  <a:lnTo>
                    <a:pt x="0" y="0"/>
                  </a:lnTo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847478" y="3869472"/>
              <a:ext cx="798830" cy="0"/>
            </a:xfrm>
            <a:custGeom>
              <a:avLst/>
              <a:gdLst/>
              <a:ahLst/>
              <a:cxnLst/>
              <a:rect l="l" t="t" r="r" b="b"/>
              <a:pathLst>
                <a:path w="798829">
                  <a:moveTo>
                    <a:pt x="798436" y="0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93358" y="3724981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90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188310" y="3819930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0"/>
                  </a:moveTo>
                  <a:lnTo>
                    <a:pt x="97777" y="97777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188324" y="3819923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90" h="97789">
                  <a:moveTo>
                    <a:pt x="0" y="97777"/>
                  </a:moveTo>
                  <a:lnTo>
                    <a:pt x="9775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809168" y="4401446"/>
            <a:ext cx="288290" cy="1503045"/>
            <a:chOff x="1809168" y="4401446"/>
            <a:chExt cx="288290" cy="1503045"/>
          </a:xfrm>
        </p:grpSpPr>
        <p:sp>
          <p:nvSpPr>
            <p:cNvPr id="34" name="object 34"/>
            <p:cNvSpPr/>
            <p:nvPr/>
          </p:nvSpPr>
          <p:spPr>
            <a:xfrm>
              <a:off x="1829296" y="5765310"/>
              <a:ext cx="250190" cy="125095"/>
            </a:xfrm>
            <a:custGeom>
              <a:avLst/>
              <a:gdLst/>
              <a:ahLst/>
              <a:cxnLst/>
              <a:rect l="l" t="t" r="r" b="b"/>
              <a:pathLst>
                <a:path w="250189" h="125095">
                  <a:moveTo>
                    <a:pt x="0" y="0"/>
                  </a:moveTo>
                  <a:lnTo>
                    <a:pt x="125044" y="125044"/>
                  </a:lnTo>
                  <a:lnTo>
                    <a:pt x="250075" y="0"/>
                  </a:lnTo>
                </a:path>
              </a:pathLst>
            </a:custGeom>
            <a:ln w="28130">
              <a:solidFill>
                <a:srgbClr val="C1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955444" y="4401446"/>
              <a:ext cx="0" cy="1364615"/>
            </a:xfrm>
            <a:custGeom>
              <a:avLst/>
              <a:gdLst/>
              <a:ahLst/>
              <a:cxnLst/>
              <a:rect l="l" t="t" r="r" b="b"/>
              <a:pathLst>
                <a:path h="1364614">
                  <a:moveTo>
                    <a:pt x="0" y="1364259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C1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809168" y="4682169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88356" y="4786369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/>
          <p:nvPr/>
        </p:nvSpPr>
        <p:spPr>
          <a:xfrm>
            <a:off x="4213696" y="3758493"/>
            <a:ext cx="125095" cy="250190"/>
          </a:xfrm>
          <a:custGeom>
            <a:avLst/>
            <a:gdLst/>
            <a:ahLst/>
            <a:cxnLst/>
            <a:rect l="l" t="t" r="r" b="b"/>
            <a:pathLst>
              <a:path w="125095" h="250189">
                <a:moveTo>
                  <a:pt x="0" y="250075"/>
                </a:moveTo>
                <a:lnTo>
                  <a:pt x="125044" y="125031"/>
                </a:lnTo>
                <a:lnTo>
                  <a:pt x="0" y="0"/>
                </a:lnTo>
              </a:path>
            </a:pathLst>
          </a:custGeom>
          <a:ln w="28130">
            <a:solidFill>
              <a:srgbClr val="C133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440240" y="3563170"/>
            <a:ext cx="2278380" cy="711835"/>
          </a:xfrm>
          <a:custGeom>
            <a:avLst/>
            <a:gdLst/>
            <a:ahLst/>
            <a:cxnLst/>
            <a:rect l="l" t="t" r="r" b="b"/>
            <a:pathLst>
              <a:path w="2278379" h="711835">
                <a:moveTo>
                  <a:pt x="2160574" y="425043"/>
                </a:moveTo>
                <a:lnTo>
                  <a:pt x="2277910" y="310095"/>
                </a:lnTo>
                <a:lnTo>
                  <a:pt x="2160574" y="195160"/>
                </a:lnTo>
                <a:lnTo>
                  <a:pt x="2160574" y="0"/>
                </a:lnTo>
                <a:lnTo>
                  <a:pt x="0" y="0"/>
                </a:lnTo>
                <a:lnTo>
                  <a:pt x="0" y="592442"/>
                </a:lnTo>
                <a:lnTo>
                  <a:pt x="1716862" y="592442"/>
                </a:lnTo>
                <a:lnTo>
                  <a:pt x="1838096" y="711225"/>
                </a:lnTo>
                <a:lnTo>
                  <a:pt x="1959343" y="592442"/>
                </a:lnTo>
                <a:lnTo>
                  <a:pt x="2160574" y="592442"/>
                </a:lnTo>
                <a:lnTo>
                  <a:pt x="2160574" y="425043"/>
                </a:lnTo>
                <a:close/>
              </a:path>
            </a:pathLst>
          </a:custGeom>
          <a:ln w="28130">
            <a:solidFill>
              <a:srgbClr val="DAA8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82945" y="3071082"/>
            <a:ext cx="3169920" cy="367665"/>
          </a:xfrm>
          <a:custGeom>
            <a:avLst/>
            <a:gdLst/>
            <a:ahLst/>
            <a:cxnLst/>
            <a:rect l="l" t="t" r="r" b="b"/>
            <a:pathLst>
              <a:path w="3169920" h="367664">
                <a:moveTo>
                  <a:pt x="3169894" y="183616"/>
                </a:moveTo>
                <a:lnTo>
                  <a:pt x="3054311" y="68033"/>
                </a:lnTo>
                <a:lnTo>
                  <a:pt x="3054311" y="0"/>
                </a:lnTo>
                <a:lnTo>
                  <a:pt x="113550" y="0"/>
                </a:lnTo>
                <a:lnTo>
                  <a:pt x="113550" y="70065"/>
                </a:lnTo>
                <a:lnTo>
                  <a:pt x="0" y="183616"/>
                </a:lnTo>
                <a:lnTo>
                  <a:pt x="113550" y="297167"/>
                </a:lnTo>
                <a:lnTo>
                  <a:pt x="113550" y="367233"/>
                </a:lnTo>
                <a:lnTo>
                  <a:pt x="3054311" y="367233"/>
                </a:lnTo>
                <a:lnTo>
                  <a:pt x="3054311" y="299199"/>
                </a:lnTo>
                <a:lnTo>
                  <a:pt x="3169894" y="183616"/>
                </a:lnTo>
                <a:close/>
              </a:path>
            </a:pathLst>
          </a:custGeom>
          <a:ln w="281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159885" y="3641880"/>
            <a:ext cx="1501775" cy="42545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ts val="1555"/>
              </a:lnSpc>
              <a:spcBef>
                <a:spcPts val="130"/>
              </a:spcBef>
            </a:pP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13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there </a:t>
            </a:r>
            <a:r>
              <a:rPr sz="1300" b="1" spc="130" dirty="0">
                <a:solidFill>
                  <a:srgbClr val="C13338"/>
                </a:solidFill>
                <a:latin typeface="Calibri"/>
                <a:cs typeface="Calibri"/>
              </a:rPr>
              <a:t>ANY</a:t>
            </a:r>
            <a:r>
              <a:rPr sz="1300" b="1" spc="30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1300" b="1" spc="85" dirty="0">
                <a:solidFill>
                  <a:srgbClr val="C13338"/>
                </a:solidFill>
                <a:latin typeface="Calibri"/>
                <a:cs typeface="Calibri"/>
              </a:rPr>
              <a:t>RED</a:t>
            </a:r>
            <a:endParaRPr sz="1300">
              <a:latin typeface="Calibri"/>
              <a:cs typeface="Calibri"/>
            </a:endParaRPr>
          </a:p>
          <a:p>
            <a:pPr algn="ctr">
              <a:lnSpc>
                <a:spcPts val="1555"/>
              </a:lnSpc>
            </a:pP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flags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present?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29156" y="3641880"/>
            <a:ext cx="1996439" cy="42545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88265" marR="5080" indent="-76200">
              <a:lnSpc>
                <a:spcPct val="100000"/>
              </a:lnSpc>
              <a:spcBef>
                <a:spcPts val="130"/>
              </a:spcBef>
            </a:pP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13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there </a:t>
            </a:r>
            <a:r>
              <a:rPr sz="1300" b="1" spc="145" dirty="0">
                <a:solidFill>
                  <a:srgbClr val="DAA82A"/>
                </a:solidFill>
                <a:latin typeface="Calibri"/>
                <a:cs typeface="Calibri"/>
              </a:rPr>
              <a:t>TWO</a:t>
            </a:r>
            <a:r>
              <a:rPr sz="1300" b="1" spc="3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125" dirty="0">
                <a:solidFill>
                  <a:srgbClr val="DAA82A"/>
                </a:solidFill>
                <a:latin typeface="Calibri"/>
                <a:cs typeface="Calibri"/>
              </a:rPr>
              <a:t>OR</a:t>
            </a:r>
            <a:r>
              <a:rPr sz="1300" b="1" spc="3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80" dirty="0">
                <a:solidFill>
                  <a:srgbClr val="DAA82A"/>
                </a:solidFill>
                <a:latin typeface="Calibri"/>
                <a:cs typeface="Calibri"/>
              </a:rPr>
              <a:t>MORE </a:t>
            </a:r>
            <a:r>
              <a:rPr sz="1300"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sz="1300" b="1" spc="7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flags present?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48918" y="6048006"/>
            <a:ext cx="4006215" cy="810260"/>
          </a:xfrm>
          <a:prstGeom prst="rect">
            <a:avLst/>
          </a:prstGeom>
          <a:solidFill>
            <a:srgbClr val="BB0003"/>
          </a:solidFill>
        </p:spPr>
        <p:txBody>
          <a:bodyPr vert="horz" wrap="square" lIns="0" tIns="102235" rIns="0" bIns="0" rtlCol="0">
            <a:spAutoFit/>
          </a:bodyPr>
          <a:lstStyle/>
          <a:p>
            <a:pPr marL="97155" marR="89535" algn="ctr">
              <a:lnSpc>
                <a:spcPct val="100000"/>
              </a:lnSpc>
              <a:spcBef>
                <a:spcPts val="805"/>
              </a:spcBef>
            </a:pPr>
            <a:r>
              <a:rPr sz="1300" b="1" spc="114" dirty="0">
                <a:solidFill>
                  <a:srgbClr val="FFFFFF"/>
                </a:solidFill>
                <a:latin typeface="Calibri"/>
                <a:cs typeface="Calibri"/>
              </a:rPr>
              <a:t>Start</a:t>
            </a:r>
            <a:r>
              <a:rPr sz="1300"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20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300"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95" dirty="0">
                <a:solidFill>
                  <a:srgbClr val="FFFFFF"/>
                </a:solidFill>
                <a:latin typeface="Calibri"/>
                <a:cs typeface="Calibri"/>
              </a:rPr>
              <a:t>FAST-</a:t>
            </a:r>
            <a:r>
              <a:rPr sz="1300" b="1" spc="23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3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10" dirty="0">
                <a:solidFill>
                  <a:srgbClr val="FFFFFF"/>
                </a:solidFill>
                <a:latin typeface="Calibri"/>
                <a:cs typeface="Calibri"/>
              </a:rPr>
              <a:t>Treatment</a:t>
            </a:r>
            <a:r>
              <a:rPr sz="1300"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05" dirty="0">
                <a:solidFill>
                  <a:srgbClr val="FFFFFF"/>
                </a:solidFill>
                <a:latin typeface="Calibri"/>
                <a:cs typeface="Calibri"/>
              </a:rPr>
              <a:t>Bundle</a:t>
            </a:r>
            <a:r>
              <a:rPr sz="13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70" dirty="0">
                <a:solidFill>
                  <a:srgbClr val="FFFFFF"/>
                </a:solidFill>
                <a:latin typeface="Calibri"/>
                <a:cs typeface="Calibri"/>
              </a:rPr>
              <a:t>URGENTLY. </a:t>
            </a:r>
            <a:r>
              <a:rPr sz="1300" b="1" spc="114" dirty="0">
                <a:solidFill>
                  <a:srgbClr val="FFFFFF"/>
                </a:solidFill>
                <a:latin typeface="Calibri"/>
                <a:cs typeface="Calibri"/>
              </a:rPr>
              <a:t>Start</a:t>
            </a:r>
            <a:r>
              <a:rPr sz="13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00" dirty="0">
                <a:solidFill>
                  <a:srgbClr val="FFFFFF"/>
                </a:solidFill>
                <a:latin typeface="Calibri"/>
                <a:cs typeface="Calibri"/>
              </a:rPr>
              <a:t>antibiotic</a:t>
            </a:r>
            <a:r>
              <a:rPr sz="13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14" dirty="0">
                <a:solidFill>
                  <a:srgbClr val="FFFFFF"/>
                </a:solidFill>
                <a:latin typeface="Calibri"/>
                <a:cs typeface="Calibri"/>
              </a:rPr>
              <a:t>treatment</a:t>
            </a:r>
            <a:r>
              <a:rPr sz="13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FFFFFF"/>
                </a:solidFill>
                <a:latin typeface="Calibri"/>
                <a:cs typeface="Calibri"/>
              </a:rPr>
              <a:t>if</a:t>
            </a:r>
            <a:r>
              <a:rPr sz="13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00" dirty="0">
                <a:solidFill>
                  <a:srgbClr val="FFFFFF"/>
                </a:solidFill>
                <a:latin typeface="Calibri"/>
                <a:cs typeface="Calibri"/>
              </a:rPr>
              <a:t>appropriate </a:t>
            </a:r>
            <a:r>
              <a:rPr sz="1300" b="1" spc="130" dirty="0">
                <a:solidFill>
                  <a:srgbClr val="FFFFFF"/>
                </a:solidFill>
                <a:latin typeface="Calibri"/>
                <a:cs typeface="Calibri"/>
              </a:rPr>
              <a:t>according</a:t>
            </a:r>
            <a:r>
              <a:rPr sz="13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9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300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100" dirty="0">
                <a:solidFill>
                  <a:srgbClr val="FFFFFF"/>
                </a:solidFill>
                <a:latin typeface="Calibri"/>
                <a:cs typeface="Calibri"/>
              </a:rPr>
              <a:t>local</a:t>
            </a:r>
            <a:r>
              <a:rPr sz="13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b="1" spc="90" dirty="0">
                <a:solidFill>
                  <a:srgbClr val="FFFFFF"/>
                </a:solidFill>
                <a:latin typeface="Calibri"/>
                <a:cs typeface="Calibri"/>
              </a:rPr>
              <a:t>guidelines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900543" y="3577716"/>
            <a:ext cx="2051685" cy="556895"/>
          </a:xfrm>
          <a:prstGeom prst="rect">
            <a:avLst/>
          </a:prstGeom>
          <a:ln w="28130">
            <a:solidFill>
              <a:srgbClr val="231F20"/>
            </a:solidFill>
          </a:ln>
        </p:spPr>
        <p:txBody>
          <a:bodyPr vert="horz" wrap="square" lIns="0" tIns="80645" rIns="0" bIns="0" rtlCol="0">
            <a:spAutoFit/>
          </a:bodyPr>
          <a:lstStyle/>
          <a:p>
            <a:pPr marL="133985" marR="90805" indent="175260">
              <a:lnSpc>
                <a:spcPct val="100000"/>
              </a:lnSpc>
              <a:spcBef>
                <a:spcPts val="635"/>
              </a:spcBef>
            </a:pPr>
            <a:r>
              <a:rPr sz="1300" b="1" spc="105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13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100" dirty="0">
                <a:solidFill>
                  <a:srgbClr val="231F20"/>
                </a:solidFill>
                <a:latin typeface="Calibri"/>
                <a:cs typeface="Calibri"/>
              </a:rPr>
              <a:t>risk</a:t>
            </a:r>
            <a:r>
              <a:rPr sz="13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80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13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105" dirty="0">
                <a:solidFill>
                  <a:srgbClr val="231F20"/>
                </a:solidFill>
                <a:latin typeface="Calibri"/>
                <a:cs typeface="Calibri"/>
              </a:rPr>
              <a:t>sepsis: </a:t>
            </a:r>
            <a:r>
              <a:rPr sz="1300" b="1" spc="125" dirty="0">
                <a:solidFill>
                  <a:srgbClr val="231F20"/>
                </a:solidFill>
                <a:latin typeface="Calibri"/>
                <a:cs typeface="Calibri"/>
              </a:rPr>
              <a:t>consider</a:t>
            </a:r>
            <a:r>
              <a:rPr sz="13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95" dirty="0">
                <a:solidFill>
                  <a:srgbClr val="231F20"/>
                </a:solidFill>
                <a:latin typeface="Calibri"/>
                <a:cs typeface="Calibri"/>
              </a:rPr>
              <a:t>other</a:t>
            </a:r>
            <a:r>
              <a:rPr sz="13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155" dirty="0">
                <a:solidFill>
                  <a:srgbClr val="231F20"/>
                </a:solidFill>
                <a:latin typeface="Calibri"/>
                <a:cs typeface="Calibri"/>
              </a:rPr>
              <a:t>causes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033343" y="3125356"/>
            <a:ext cx="284861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spc="114" dirty="0">
                <a:solidFill>
                  <a:srgbClr val="231F20"/>
                </a:solidFill>
                <a:latin typeface="Calibri"/>
                <a:cs typeface="Calibri"/>
              </a:rPr>
              <a:t>Could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patient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Calibri"/>
                <a:cs typeface="Calibri"/>
              </a:rPr>
              <a:t>infection?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268413" y="2628513"/>
            <a:ext cx="288290" cy="371475"/>
            <a:chOff x="5268413" y="2628513"/>
            <a:chExt cx="288290" cy="371475"/>
          </a:xfrm>
        </p:grpSpPr>
        <p:sp>
          <p:nvSpPr>
            <p:cNvPr id="47" name="object 47"/>
            <p:cNvSpPr/>
            <p:nvPr/>
          </p:nvSpPr>
          <p:spPr>
            <a:xfrm>
              <a:off x="5409093" y="2628513"/>
              <a:ext cx="0" cy="371475"/>
            </a:xfrm>
            <a:custGeom>
              <a:avLst/>
              <a:gdLst/>
              <a:ahLst/>
              <a:cxnLst/>
              <a:rect l="l" t="t" r="r" b="b"/>
              <a:pathLst>
                <a:path h="371475">
                  <a:moveTo>
                    <a:pt x="0" y="371119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268413" y="267085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47601" y="2775056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941326" y="3557994"/>
            <a:ext cx="3244215" cy="757555"/>
            <a:chOff x="941326" y="3557994"/>
            <a:chExt cx="3244215" cy="757555"/>
          </a:xfrm>
        </p:grpSpPr>
        <p:sp>
          <p:nvSpPr>
            <p:cNvPr id="51" name="object 51"/>
            <p:cNvSpPr/>
            <p:nvPr/>
          </p:nvSpPr>
          <p:spPr>
            <a:xfrm>
              <a:off x="3100875" y="3883540"/>
              <a:ext cx="1085215" cy="0"/>
            </a:xfrm>
            <a:custGeom>
              <a:avLst/>
              <a:gdLst/>
              <a:ahLst/>
              <a:cxnLst/>
              <a:rect l="l" t="t" r="r" b="b"/>
              <a:pathLst>
                <a:path w="1085214">
                  <a:moveTo>
                    <a:pt x="1084668" y="0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C1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514864" y="3739715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609816" y="3834639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89" h="97789">
                  <a:moveTo>
                    <a:pt x="0" y="0"/>
                  </a:moveTo>
                  <a:lnTo>
                    <a:pt x="97777" y="97777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3609826" y="3834650"/>
              <a:ext cx="97790" cy="97790"/>
            </a:xfrm>
            <a:custGeom>
              <a:avLst/>
              <a:gdLst/>
              <a:ahLst/>
              <a:cxnLst/>
              <a:rect l="l" t="t" r="r" b="b"/>
              <a:pathLst>
                <a:path w="97789" h="97789">
                  <a:moveTo>
                    <a:pt x="0" y="97777"/>
                  </a:moveTo>
                  <a:lnTo>
                    <a:pt x="9775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55391" y="3572059"/>
              <a:ext cx="2087880" cy="728980"/>
            </a:xfrm>
            <a:custGeom>
              <a:avLst/>
              <a:gdLst/>
              <a:ahLst/>
              <a:cxnLst/>
              <a:rect l="l" t="t" r="r" b="b"/>
              <a:pathLst>
                <a:path w="2087880" h="728979">
                  <a:moveTo>
                    <a:pt x="2087524" y="307657"/>
                  </a:moveTo>
                  <a:lnTo>
                    <a:pt x="1942693" y="452399"/>
                  </a:lnTo>
                  <a:lnTo>
                    <a:pt x="1942693" y="583971"/>
                  </a:lnTo>
                  <a:lnTo>
                    <a:pt x="1140802" y="583971"/>
                  </a:lnTo>
                  <a:lnTo>
                    <a:pt x="995972" y="728802"/>
                  </a:lnTo>
                  <a:lnTo>
                    <a:pt x="851230" y="583971"/>
                  </a:lnTo>
                  <a:lnTo>
                    <a:pt x="0" y="583971"/>
                  </a:lnTo>
                  <a:lnTo>
                    <a:pt x="0" y="0"/>
                  </a:lnTo>
                  <a:lnTo>
                    <a:pt x="1942693" y="0"/>
                  </a:lnTo>
                  <a:lnTo>
                    <a:pt x="1942693" y="162826"/>
                  </a:lnTo>
                  <a:lnTo>
                    <a:pt x="2087524" y="307657"/>
                  </a:lnTo>
                  <a:close/>
                </a:path>
              </a:pathLst>
            </a:custGeom>
            <a:ln w="28130">
              <a:solidFill>
                <a:srgbClr val="C2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3237754" y="4763716"/>
            <a:ext cx="1281430" cy="42545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29565" marR="5080" indent="-317500">
              <a:lnSpc>
                <a:spcPct val="100000"/>
              </a:lnSpc>
              <a:spcBef>
                <a:spcPts val="130"/>
              </a:spcBef>
            </a:pPr>
            <a:r>
              <a:rPr sz="13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13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130" dirty="0">
                <a:solidFill>
                  <a:srgbClr val="C13338"/>
                </a:solidFill>
                <a:latin typeface="Calibri"/>
                <a:cs typeface="Calibri"/>
              </a:rPr>
              <a:t>ANY</a:t>
            </a:r>
            <a:r>
              <a:rPr sz="1300" b="1" spc="30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1300" b="1" spc="110" dirty="0">
                <a:solidFill>
                  <a:srgbClr val="C13338"/>
                </a:solidFill>
                <a:latin typeface="Calibri"/>
                <a:cs typeface="Calibri"/>
              </a:rPr>
              <a:t>RED</a:t>
            </a:r>
            <a:r>
              <a:rPr sz="1300" b="1" spc="65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flags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develop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4796526" y="4850047"/>
            <a:ext cx="997585" cy="288290"/>
            <a:chOff x="4796526" y="4850047"/>
            <a:chExt cx="997585" cy="288290"/>
          </a:xfrm>
        </p:grpSpPr>
        <p:sp>
          <p:nvSpPr>
            <p:cNvPr id="58" name="object 58"/>
            <p:cNvSpPr/>
            <p:nvPr/>
          </p:nvSpPr>
          <p:spPr>
            <a:xfrm>
              <a:off x="4810592" y="4873583"/>
              <a:ext cx="125095" cy="250190"/>
            </a:xfrm>
            <a:custGeom>
              <a:avLst/>
              <a:gdLst/>
              <a:ahLst/>
              <a:cxnLst/>
              <a:rect l="l" t="t" r="r" b="b"/>
              <a:pathLst>
                <a:path w="125095" h="250189">
                  <a:moveTo>
                    <a:pt x="125044" y="0"/>
                  </a:moveTo>
                  <a:lnTo>
                    <a:pt x="0" y="125044"/>
                  </a:lnTo>
                  <a:lnTo>
                    <a:pt x="125044" y="250075"/>
                  </a:lnTo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113506" y="4998632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208" y="0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055235" y="4984571"/>
              <a:ext cx="205104" cy="28575"/>
            </a:xfrm>
            <a:custGeom>
              <a:avLst/>
              <a:gdLst/>
              <a:ahLst/>
              <a:cxnLst/>
              <a:rect l="l" t="t" r="r" b="b"/>
              <a:pathLst>
                <a:path w="205104" h="28575">
                  <a:moveTo>
                    <a:pt x="28130" y="14071"/>
                  </a:moveTo>
                  <a:lnTo>
                    <a:pt x="24003" y="4114"/>
                  </a:lnTo>
                  <a:lnTo>
                    <a:pt x="14058" y="0"/>
                  </a:lnTo>
                  <a:lnTo>
                    <a:pt x="4114" y="4114"/>
                  </a:lnTo>
                  <a:lnTo>
                    <a:pt x="0" y="14071"/>
                  </a:lnTo>
                  <a:lnTo>
                    <a:pt x="4114" y="24015"/>
                  </a:lnTo>
                  <a:lnTo>
                    <a:pt x="14058" y="28130"/>
                  </a:lnTo>
                  <a:lnTo>
                    <a:pt x="24003" y="24015"/>
                  </a:lnTo>
                  <a:lnTo>
                    <a:pt x="28130" y="14071"/>
                  </a:lnTo>
                  <a:close/>
                </a:path>
                <a:path w="205104" h="28575">
                  <a:moveTo>
                    <a:pt x="204952" y="14071"/>
                  </a:moveTo>
                  <a:lnTo>
                    <a:pt x="200825" y="4114"/>
                  </a:lnTo>
                  <a:lnTo>
                    <a:pt x="190881" y="0"/>
                  </a:lnTo>
                  <a:lnTo>
                    <a:pt x="180936" y="4114"/>
                  </a:lnTo>
                  <a:lnTo>
                    <a:pt x="176822" y="14071"/>
                  </a:lnTo>
                  <a:lnTo>
                    <a:pt x="180936" y="24015"/>
                  </a:lnTo>
                  <a:lnTo>
                    <a:pt x="190881" y="28130"/>
                  </a:lnTo>
                  <a:lnTo>
                    <a:pt x="200825" y="24015"/>
                  </a:lnTo>
                  <a:lnTo>
                    <a:pt x="204952" y="140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924882" y="4998632"/>
              <a:ext cx="869315" cy="0"/>
            </a:xfrm>
            <a:custGeom>
              <a:avLst/>
              <a:gdLst/>
              <a:ahLst/>
              <a:cxnLst/>
              <a:rect l="l" t="t" r="r" b="b"/>
              <a:pathLst>
                <a:path w="869314">
                  <a:moveTo>
                    <a:pt x="0" y="0"/>
                  </a:moveTo>
                  <a:lnTo>
                    <a:pt x="868718" y="0"/>
                  </a:lnTo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213716" y="485004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292906" y="4954247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3726693" y="5472842"/>
            <a:ext cx="288290" cy="502284"/>
            <a:chOff x="3726693" y="5472842"/>
            <a:chExt cx="288290" cy="502284"/>
          </a:xfrm>
        </p:grpSpPr>
        <p:sp>
          <p:nvSpPr>
            <p:cNvPr id="65" name="object 65"/>
            <p:cNvSpPr/>
            <p:nvPr/>
          </p:nvSpPr>
          <p:spPr>
            <a:xfrm>
              <a:off x="3740769" y="5835434"/>
              <a:ext cx="250190" cy="125095"/>
            </a:xfrm>
            <a:custGeom>
              <a:avLst/>
              <a:gdLst/>
              <a:ahLst/>
              <a:cxnLst/>
              <a:rect l="l" t="t" r="r" b="b"/>
              <a:pathLst>
                <a:path w="250189" h="125095">
                  <a:moveTo>
                    <a:pt x="0" y="0"/>
                  </a:moveTo>
                  <a:lnTo>
                    <a:pt x="125044" y="125044"/>
                  </a:lnTo>
                  <a:lnTo>
                    <a:pt x="250075" y="0"/>
                  </a:lnTo>
                </a:path>
              </a:pathLst>
            </a:custGeom>
            <a:ln w="28130">
              <a:solidFill>
                <a:srgbClr val="C1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870533" y="5472842"/>
              <a:ext cx="0" cy="363220"/>
            </a:xfrm>
            <a:custGeom>
              <a:avLst/>
              <a:gdLst/>
              <a:ahLst/>
              <a:cxnLst/>
              <a:rect l="l" t="t" r="r" b="b"/>
              <a:pathLst>
                <a:path h="363220">
                  <a:moveTo>
                    <a:pt x="0" y="362978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C133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726693" y="550920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805881" y="5613406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/>
          <p:nvPr/>
        </p:nvSpPr>
        <p:spPr>
          <a:xfrm>
            <a:off x="3091141" y="4698983"/>
            <a:ext cx="1555750" cy="705485"/>
          </a:xfrm>
          <a:custGeom>
            <a:avLst/>
            <a:gdLst/>
            <a:ahLst/>
            <a:cxnLst/>
            <a:rect l="l" t="t" r="r" b="b"/>
            <a:pathLst>
              <a:path w="1555750" h="705485">
                <a:moveTo>
                  <a:pt x="1555457" y="0"/>
                </a:moveTo>
                <a:lnTo>
                  <a:pt x="1555457" y="578484"/>
                </a:lnTo>
                <a:lnTo>
                  <a:pt x="904417" y="578484"/>
                </a:lnTo>
                <a:lnTo>
                  <a:pt x="777773" y="705218"/>
                </a:lnTo>
                <a:lnTo>
                  <a:pt x="651040" y="578484"/>
                </a:lnTo>
                <a:lnTo>
                  <a:pt x="0" y="578484"/>
                </a:lnTo>
                <a:lnTo>
                  <a:pt x="0" y="0"/>
                </a:lnTo>
                <a:lnTo>
                  <a:pt x="1555457" y="0"/>
                </a:lnTo>
                <a:close/>
              </a:path>
            </a:pathLst>
          </a:custGeom>
          <a:ln w="28130">
            <a:solidFill>
              <a:srgbClr val="C233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0" name="object 70"/>
          <p:cNvGrpSpPr/>
          <p:nvPr/>
        </p:nvGrpSpPr>
        <p:grpSpPr>
          <a:xfrm>
            <a:off x="5875661" y="4324129"/>
            <a:ext cx="4090035" cy="1612900"/>
            <a:chOff x="5875661" y="4324129"/>
            <a:chExt cx="4090035" cy="1612900"/>
          </a:xfrm>
        </p:grpSpPr>
        <p:sp>
          <p:nvSpPr>
            <p:cNvPr id="71" name="object 71"/>
            <p:cNvSpPr/>
            <p:nvPr/>
          </p:nvSpPr>
          <p:spPr>
            <a:xfrm>
              <a:off x="5889726" y="4709086"/>
              <a:ext cx="4062095" cy="1214120"/>
            </a:xfrm>
            <a:custGeom>
              <a:avLst/>
              <a:gdLst/>
              <a:ahLst/>
              <a:cxnLst/>
              <a:rect l="l" t="t" r="r" b="b"/>
              <a:pathLst>
                <a:path w="4062095" h="1214120">
                  <a:moveTo>
                    <a:pt x="114058" y="0"/>
                  </a:moveTo>
                  <a:lnTo>
                    <a:pt x="114058" y="172415"/>
                  </a:lnTo>
                  <a:lnTo>
                    <a:pt x="0" y="291807"/>
                  </a:lnTo>
                  <a:lnTo>
                    <a:pt x="114058" y="411213"/>
                  </a:lnTo>
                  <a:lnTo>
                    <a:pt x="114058" y="1213624"/>
                  </a:lnTo>
                  <a:lnTo>
                    <a:pt x="4061752" y="1213624"/>
                  </a:lnTo>
                  <a:lnTo>
                    <a:pt x="4061752" y="0"/>
                  </a:lnTo>
                  <a:lnTo>
                    <a:pt x="114058" y="0"/>
                  </a:lnTo>
                  <a:close/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278235" y="4324129"/>
              <a:ext cx="0" cy="332105"/>
            </a:xfrm>
            <a:custGeom>
              <a:avLst/>
              <a:gdLst/>
              <a:ahLst/>
              <a:cxnLst/>
              <a:rect l="l" t="t" r="r" b="b"/>
              <a:pathLst>
                <a:path h="332104">
                  <a:moveTo>
                    <a:pt x="0" y="331889"/>
                  </a:moveTo>
                  <a:lnTo>
                    <a:pt x="0" y="0"/>
                  </a:lnTo>
                </a:path>
              </a:pathLst>
            </a:custGeom>
            <a:ln w="28130">
              <a:solidFill>
                <a:srgbClr val="DAA8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134394" y="4349068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3840" y="0"/>
                  </a:moveTo>
                  <a:lnTo>
                    <a:pt x="98376" y="7332"/>
                  </a:lnTo>
                  <a:lnTo>
                    <a:pt x="58891" y="27749"/>
                  </a:lnTo>
                  <a:lnTo>
                    <a:pt x="27753" y="58885"/>
                  </a:lnTo>
                  <a:lnTo>
                    <a:pt x="7333" y="98371"/>
                  </a:lnTo>
                  <a:lnTo>
                    <a:pt x="0" y="143840"/>
                  </a:lnTo>
                  <a:lnTo>
                    <a:pt x="7333" y="189308"/>
                  </a:lnTo>
                  <a:lnTo>
                    <a:pt x="27753" y="228794"/>
                  </a:lnTo>
                  <a:lnTo>
                    <a:pt x="58891" y="259930"/>
                  </a:lnTo>
                  <a:lnTo>
                    <a:pt x="98376" y="280348"/>
                  </a:lnTo>
                  <a:lnTo>
                    <a:pt x="143840" y="287680"/>
                  </a:lnTo>
                  <a:lnTo>
                    <a:pt x="189303" y="280348"/>
                  </a:lnTo>
                  <a:lnTo>
                    <a:pt x="228789" y="259930"/>
                  </a:lnTo>
                  <a:lnTo>
                    <a:pt x="259926" y="228794"/>
                  </a:lnTo>
                  <a:lnTo>
                    <a:pt x="280347" y="189308"/>
                  </a:lnTo>
                  <a:lnTo>
                    <a:pt x="287680" y="143840"/>
                  </a:lnTo>
                  <a:lnTo>
                    <a:pt x="280347" y="98371"/>
                  </a:lnTo>
                  <a:lnTo>
                    <a:pt x="259926" y="58885"/>
                  </a:lnTo>
                  <a:lnTo>
                    <a:pt x="228789" y="27749"/>
                  </a:lnTo>
                  <a:lnTo>
                    <a:pt x="189303" y="7332"/>
                  </a:lnTo>
                  <a:lnTo>
                    <a:pt x="143840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213583" y="4453266"/>
              <a:ext cx="129539" cy="79375"/>
            </a:xfrm>
            <a:custGeom>
              <a:avLst/>
              <a:gdLst/>
              <a:ahLst/>
              <a:cxnLst/>
              <a:rect l="l" t="t" r="r" b="b"/>
              <a:pathLst>
                <a:path w="129539" h="79375">
                  <a:moveTo>
                    <a:pt x="0" y="36017"/>
                  </a:moveTo>
                  <a:lnTo>
                    <a:pt x="45631" y="79222"/>
                  </a:lnTo>
                  <a:lnTo>
                    <a:pt x="129298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6381024" y="4421158"/>
            <a:ext cx="3594735" cy="13741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065">
              <a:lnSpc>
                <a:spcPct val="100000"/>
              </a:lnSpc>
              <a:spcBef>
                <a:spcPts val="130"/>
              </a:spcBef>
            </a:pPr>
            <a:r>
              <a:rPr sz="1300" b="1" spc="105" dirty="0">
                <a:solidFill>
                  <a:srgbClr val="DAA82A"/>
                </a:solidFill>
                <a:latin typeface="Calibri"/>
                <a:cs typeface="Calibri"/>
              </a:rPr>
              <a:t>REVIEW</a:t>
            </a:r>
            <a:r>
              <a:rPr sz="13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110" dirty="0">
                <a:solidFill>
                  <a:srgbClr val="DAA82A"/>
                </a:solidFill>
                <a:latin typeface="Calibri"/>
                <a:cs typeface="Calibri"/>
              </a:rPr>
              <a:t>BY</a:t>
            </a:r>
            <a:r>
              <a:rPr sz="1300" b="1" spc="3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100" dirty="0">
                <a:solidFill>
                  <a:srgbClr val="DAA82A"/>
                </a:solidFill>
                <a:latin typeface="Calibri"/>
                <a:cs typeface="Calibri"/>
              </a:rPr>
              <a:t>NURSE</a:t>
            </a:r>
            <a:r>
              <a:rPr sz="13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DAA82A"/>
                </a:solidFill>
                <a:latin typeface="Calibri"/>
                <a:cs typeface="Calibri"/>
              </a:rPr>
              <a:t>/</a:t>
            </a:r>
            <a:r>
              <a:rPr sz="1300" b="1" spc="3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70" dirty="0">
                <a:solidFill>
                  <a:srgbClr val="DAA82A"/>
                </a:solidFill>
                <a:latin typeface="Calibri"/>
                <a:cs typeface="Calibri"/>
              </a:rPr>
              <a:t>MIDWIFE</a:t>
            </a:r>
            <a:r>
              <a:rPr sz="1300" b="1" spc="3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DAA82A"/>
                </a:solidFill>
                <a:latin typeface="Calibri"/>
                <a:cs typeface="Calibri"/>
              </a:rPr>
              <a:t>/</a:t>
            </a:r>
            <a:r>
              <a:rPr sz="1300" b="1" spc="2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z="1300" b="1" spc="110" dirty="0">
                <a:solidFill>
                  <a:srgbClr val="DAA82A"/>
                </a:solidFill>
                <a:latin typeface="Calibri"/>
                <a:cs typeface="Calibri"/>
              </a:rPr>
              <a:t>CLINICIAN</a:t>
            </a:r>
            <a:endParaRPr sz="1300" dirty="0">
              <a:latin typeface="Calibri"/>
              <a:cs typeface="Calibri"/>
            </a:endParaRPr>
          </a:p>
          <a:p>
            <a:pPr marR="438784" algn="ctr">
              <a:lnSpc>
                <a:spcPts val="1555"/>
              </a:lnSpc>
              <a:spcBef>
                <a:spcPts val="1255"/>
              </a:spcBef>
            </a:pPr>
            <a:r>
              <a:rPr sz="1300" spc="95" dirty="0">
                <a:solidFill>
                  <a:srgbClr val="231F20"/>
                </a:solidFill>
                <a:latin typeface="Calibri"/>
                <a:cs typeface="Calibri"/>
              </a:rPr>
              <a:t>Continue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 monitor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maternal </a:t>
            </a:r>
            <a:r>
              <a:rPr sz="13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85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endParaRPr sz="1300" dirty="0">
              <a:latin typeface="Calibri"/>
              <a:cs typeface="Calibri"/>
            </a:endParaRPr>
          </a:p>
          <a:p>
            <a:pPr marR="438784" algn="ctr">
              <a:lnSpc>
                <a:spcPts val="1555"/>
              </a:lnSpc>
            </a:pPr>
            <a:r>
              <a:rPr sz="1300" b="1" spc="100" dirty="0">
                <a:solidFill>
                  <a:srgbClr val="231F20"/>
                </a:solidFill>
                <a:latin typeface="Calibri"/>
                <a:cs typeface="Calibri"/>
              </a:rPr>
              <a:t>HOURLY</a:t>
            </a:r>
            <a:r>
              <a:rPr sz="1300" b="1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100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b="1" spc="105" dirty="0">
                <a:solidFill>
                  <a:srgbClr val="231F20"/>
                </a:solidFill>
                <a:latin typeface="Calibri"/>
                <a:cs typeface="Calibri"/>
              </a:rPr>
              <a:t>REVIEW</a:t>
            </a:r>
            <a:r>
              <a:rPr sz="1300" b="1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231F20"/>
                </a:solidFill>
                <a:latin typeface="Calibri"/>
                <a:cs typeface="Calibri"/>
              </a:rPr>
              <a:t>within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three</a:t>
            </a:r>
            <a:r>
              <a:rPr sz="13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hours</a:t>
            </a:r>
            <a:endParaRPr sz="1300" dirty="0">
              <a:latin typeface="Calibri"/>
              <a:cs typeface="Calibri"/>
            </a:endParaRPr>
          </a:p>
          <a:p>
            <a:pPr marL="26670" marR="465455" algn="ctr">
              <a:lnSpc>
                <a:spcPct val="100000"/>
              </a:lnSpc>
              <a:spcBef>
                <a:spcPts val="1545"/>
              </a:spcBef>
            </a:pPr>
            <a:r>
              <a:rPr sz="1300" spc="85" dirty="0">
                <a:solidFill>
                  <a:srgbClr val="231F20"/>
                </a:solidFill>
                <a:latin typeface="Calibri"/>
                <a:cs typeface="Calibri"/>
              </a:rPr>
              <a:t>Start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antibiotic</a:t>
            </a:r>
            <a:r>
              <a:rPr sz="13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13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13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appropriate </a:t>
            </a:r>
            <a:r>
              <a:rPr sz="1300" spc="100" dirty="0">
                <a:solidFill>
                  <a:srgbClr val="231F20"/>
                </a:solidFill>
                <a:latin typeface="Calibri"/>
                <a:cs typeface="Calibri"/>
              </a:rPr>
              <a:t>according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local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guidelines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3014685" y="1547897"/>
            <a:ext cx="5897880" cy="1014094"/>
          </a:xfrm>
          <a:custGeom>
            <a:avLst/>
            <a:gdLst/>
            <a:ahLst/>
            <a:cxnLst/>
            <a:rect l="l" t="t" r="r" b="b"/>
            <a:pathLst>
              <a:path w="5897880" h="1014094">
                <a:moveTo>
                  <a:pt x="5897460" y="454037"/>
                </a:moveTo>
                <a:lnTo>
                  <a:pt x="5737174" y="598868"/>
                </a:lnTo>
                <a:lnTo>
                  <a:pt x="5737174" y="868781"/>
                </a:lnTo>
                <a:lnTo>
                  <a:pt x="2556103" y="868781"/>
                </a:lnTo>
                <a:lnTo>
                  <a:pt x="2395918" y="1013612"/>
                </a:lnTo>
                <a:lnTo>
                  <a:pt x="2235631" y="868781"/>
                </a:lnTo>
                <a:lnTo>
                  <a:pt x="0" y="868781"/>
                </a:lnTo>
                <a:lnTo>
                  <a:pt x="0" y="0"/>
                </a:lnTo>
                <a:lnTo>
                  <a:pt x="5737174" y="0"/>
                </a:lnTo>
                <a:lnTo>
                  <a:pt x="5737174" y="309206"/>
                </a:lnTo>
                <a:lnTo>
                  <a:pt x="5897460" y="454037"/>
                </a:lnTo>
                <a:close/>
              </a:path>
            </a:pathLst>
          </a:custGeom>
          <a:ln w="281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438016" y="165807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0" y="139331"/>
                </a:moveTo>
                <a:lnTo>
                  <a:pt x="139331" y="139331"/>
                </a:lnTo>
                <a:lnTo>
                  <a:pt x="139331" y="0"/>
                </a:lnTo>
                <a:lnTo>
                  <a:pt x="0" y="0"/>
                </a:lnTo>
                <a:lnTo>
                  <a:pt x="0" y="139331"/>
                </a:lnTo>
                <a:close/>
              </a:path>
            </a:pathLst>
          </a:custGeom>
          <a:ln w="281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438016" y="1919058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0" y="139331"/>
                </a:moveTo>
                <a:lnTo>
                  <a:pt x="139331" y="139331"/>
                </a:lnTo>
                <a:lnTo>
                  <a:pt x="139331" y="0"/>
                </a:lnTo>
                <a:lnTo>
                  <a:pt x="0" y="0"/>
                </a:lnTo>
                <a:lnTo>
                  <a:pt x="0" y="139331"/>
                </a:lnTo>
                <a:close/>
              </a:path>
            </a:pathLst>
          </a:custGeom>
          <a:ln w="281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438016" y="218004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0" y="139331"/>
                </a:moveTo>
                <a:lnTo>
                  <a:pt x="139331" y="139331"/>
                </a:lnTo>
                <a:lnTo>
                  <a:pt x="139331" y="0"/>
                </a:lnTo>
                <a:lnTo>
                  <a:pt x="0" y="0"/>
                </a:lnTo>
                <a:lnTo>
                  <a:pt x="0" y="139331"/>
                </a:lnTo>
                <a:close/>
              </a:path>
            </a:pathLst>
          </a:custGeom>
          <a:ln w="281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3093953" y="1553328"/>
            <a:ext cx="5473065" cy="80391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610235">
              <a:lnSpc>
                <a:spcPct val="100000"/>
              </a:lnSpc>
              <a:spcBef>
                <a:spcPts val="625"/>
              </a:spcBef>
            </a:pPr>
            <a:r>
              <a:rPr sz="1300" spc="8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r>
              <a:rPr sz="13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95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100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100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r>
              <a:rPr sz="13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231F20"/>
                </a:solidFill>
                <a:latin typeface="Calibri"/>
                <a:cs typeface="Calibri"/>
              </a:rPr>
              <a:t>trigger?</a:t>
            </a:r>
            <a:endParaRPr sz="13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  <a:tabLst>
                <a:tab pos="610235" algn="l"/>
              </a:tabLst>
            </a:pPr>
            <a:r>
              <a:rPr sz="1300" b="1" spc="10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300" b="1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1950" spc="179" baseline="4273" dirty="0">
                <a:solidFill>
                  <a:srgbClr val="231F20"/>
                </a:solidFill>
                <a:latin typeface="Calibri"/>
                <a:cs typeface="Calibri"/>
              </a:rPr>
              <a:t>Concerned</a:t>
            </a:r>
            <a:r>
              <a:rPr sz="1950" spc="97" baseline="4273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35" baseline="4273" dirty="0">
                <a:solidFill>
                  <a:srgbClr val="231F20"/>
                </a:solidFill>
                <a:latin typeface="Calibri"/>
                <a:cs typeface="Calibri"/>
              </a:rPr>
              <a:t>about</a:t>
            </a:r>
            <a:r>
              <a:rPr sz="1950" spc="104" baseline="4273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35" baseline="4273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1950" spc="104" baseline="4273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97" baseline="4273" dirty="0">
                <a:solidFill>
                  <a:srgbClr val="231F20"/>
                </a:solidFill>
                <a:latin typeface="Calibri"/>
                <a:cs typeface="Calibri"/>
              </a:rPr>
              <a:t>potential</a:t>
            </a:r>
            <a:r>
              <a:rPr sz="1950" spc="104" baseline="4273" dirty="0">
                <a:solidFill>
                  <a:srgbClr val="231F20"/>
                </a:solidFill>
                <a:latin typeface="Calibri"/>
                <a:cs typeface="Calibri"/>
              </a:rPr>
              <a:t> maternal </a:t>
            </a:r>
            <a:r>
              <a:rPr sz="1950" spc="89" baseline="4273" dirty="0">
                <a:solidFill>
                  <a:srgbClr val="231F20"/>
                </a:solidFill>
                <a:latin typeface="Calibri"/>
                <a:cs typeface="Calibri"/>
              </a:rPr>
              <a:t>infection?</a:t>
            </a:r>
            <a:endParaRPr sz="1950" baseline="4273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  <a:tabLst>
                <a:tab pos="610235" algn="l"/>
              </a:tabLst>
            </a:pPr>
            <a:r>
              <a:rPr sz="1300" b="1" spc="10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300" b="1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1950" spc="89" baseline="2136" dirty="0">
                <a:solidFill>
                  <a:srgbClr val="231F20"/>
                </a:solidFill>
                <a:latin typeface="Calibri"/>
                <a:cs typeface="Calibri"/>
              </a:rPr>
              <a:t>Fetal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heart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89" baseline="2136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greater 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than </a:t>
            </a:r>
            <a:r>
              <a:rPr sz="1950" spc="89" baseline="2136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20" baseline="2136" dirty="0">
                <a:solidFill>
                  <a:srgbClr val="231F20"/>
                </a:solidFill>
                <a:latin typeface="Calibri"/>
                <a:cs typeface="Calibri"/>
              </a:rPr>
              <a:t>equal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12" baseline="2136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75" baseline="2136" dirty="0">
                <a:solidFill>
                  <a:srgbClr val="231F20"/>
                </a:solidFill>
                <a:latin typeface="Calibri"/>
                <a:cs typeface="Calibri"/>
              </a:rPr>
              <a:t>160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57" baseline="2136" dirty="0">
                <a:solidFill>
                  <a:srgbClr val="231F20"/>
                </a:solidFill>
                <a:latin typeface="Calibri"/>
                <a:cs typeface="Calibri"/>
              </a:rPr>
              <a:t>beats</a:t>
            </a:r>
            <a:r>
              <a:rPr sz="1950" spc="97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142" baseline="2136" dirty="0">
                <a:solidFill>
                  <a:srgbClr val="231F20"/>
                </a:solidFill>
                <a:latin typeface="Calibri"/>
                <a:cs typeface="Calibri"/>
              </a:rPr>
              <a:t>per</a:t>
            </a:r>
            <a:r>
              <a:rPr sz="1950" spc="104" baseline="2136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950" spc="89" baseline="2136" dirty="0">
                <a:solidFill>
                  <a:srgbClr val="231F20"/>
                </a:solidFill>
                <a:latin typeface="Calibri"/>
                <a:cs typeface="Calibri"/>
              </a:rPr>
              <a:t>minute?</a:t>
            </a:r>
            <a:endParaRPr sz="1950" baseline="2136" dirty="0">
              <a:latin typeface="Calibri"/>
              <a:cs typeface="Calibr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3000546" y="1284941"/>
            <a:ext cx="1064895" cy="279400"/>
            <a:chOff x="3000546" y="1284941"/>
            <a:chExt cx="1064895" cy="279400"/>
          </a:xfrm>
        </p:grpSpPr>
        <p:sp>
          <p:nvSpPr>
            <p:cNvPr id="82" name="object 82"/>
            <p:cNvSpPr/>
            <p:nvPr/>
          </p:nvSpPr>
          <p:spPr>
            <a:xfrm>
              <a:off x="3014611" y="1299006"/>
              <a:ext cx="1036955" cy="251460"/>
            </a:xfrm>
            <a:custGeom>
              <a:avLst/>
              <a:gdLst/>
              <a:ahLst/>
              <a:cxnLst/>
              <a:rect l="l" t="t" r="r" b="b"/>
              <a:pathLst>
                <a:path w="1036954" h="251459">
                  <a:moveTo>
                    <a:pt x="1036485" y="0"/>
                  </a:moveTo>
                  <a:lnTo>
                    <a:pt x="0" y="0"/>
                  </a:lnTo>
                  <a:lnTo>
                    <a:pt x="0" y="250977"/>
                  </a:lnTo>
                  <a:lnTo>
                    <a:pt x="1036485" y="250977"/>
                  </a:lnTo>
                  <a:lnTo>
                    <a:pt x="103648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014611" y="1299006"/>
              <a:ext cx="1036955" cy="251460"/>
            </a:xfrm>
            <a:custGeom>
              <a:avLst/>
              <a:gdLst/>
              <a:ahLst/>
              <a:cxnLst/>
              <a:rect l="l" t="t" r="r" b="b"/>
              <a:pathLst>
                <a:path w="1036954" h="251459">
                  <a:moveTo>
                    <a:pt x="0" y="250977"/>
                  </a:moveTo>
                  <a:lnTo>
                    <a:pt x="1036485" y="250977"/>
                  </a:lnTo>
                  <a:lnTo>
                    <a:pt x="1036485" y="0"/>
                  </a:lnTo>
                  <a:lnTo>
                    <a:pt x="0" y="0"/>
                  </a:lnTo>
                  <a:lnTo>
                    <a:pt x="0" y="250977"/>
                  </a:lnTo>
                  <a:close/>
                </a:path>
              </a:pathLst>
            </a:custGeom>
            <a:ln w="281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3028676" y="1315238"/>
            <a:ext cx="1008380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70485">
              <a:lnSpc>
                <a:spcPct val="100000"/>
              </a:lnSpc>
              <a:spcBef>
                <a:spcPts val="90"/>
              </a:spcBef>
            </a:pPr>
            <a:r>
              <a:rPr sz="1450" spc="85" dirty="0">
                <a:solidFill>
                  <a:srgbClr val="FFFFFF"/>
                </a:solidFill>
                <a:latin typeface="Calibri"/>
                <a:cs typeface="Calibri"/>
              </a:rPr>
              <a:t>Start</a:t>
            </a:r>
            <a:r>
              <a:rPr sz="145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spc="40" dirty="0">
                <a:solidFill>
                  <a:srgbClr val="FFFFFF"/>
                </a:solidFill>
                <a:latin typeface="Calibri"/>
                <a:cs typeface="Calibri"/>
              </a:rPr>
              <a:t>here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7" name="object 8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88" name="object 8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89" name="object 89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90" name="object 9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93" name="object 9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grpSp>
        <p:nvGrpSpPr>
          <p:cNvPr id="94" name="object 94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95" name="object 9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92750" y="1653905"/>
            <a:ext cx="4795286" cy="551501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592488" y="3707840"/>
            <a:ext cx="3395810" cy="1528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25000"/>
              </a:lnSpc>
              <a:spcBef>
                <a:spcPts val="100"/>
              </a:spcBef>
            </a:pPr>
            <a:r>
              <a:rPr sz="1600" b="1" i="1" dirty="0">
                <a:solidFill>
                  <a:srgbClr val="C73032"/>
                </a:solidFill>
                <a:latin typeface="Calibri"/>
                <a:cs typeface="Calibri"/>
              </a:rPr>
              <a:t>If</a:t>
            </a:r>
            <a:r>
              <a:rPr sz="16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30" dirty="0">
                <a:solidFill>
                  <a:srgbClr val="C73032"/>
                </a:solidFill>
                <a:latin typeface="Calibri"/>
                <a:cs typeface="Calibri"/>
              </a:rPr>
              <a:t>capacity</a:t>
            </a:r>
            <a:r>
              <a:rPr sz="16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allows,</a:t>
            </a:r>
            <a:r>
              <a:rPr sz="16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80" dirty="0">
                <a:solidFill>
                  <a:srgbClr val="C73032"/>
                </a:solidFill>
                <a:latin typeface="Calibri"/>
                <a:cs typeface="Calibri"/>
              </a:rPr>
              <a:t>taking</a:t>
            </a:r>
            <a:r>
              <a:rPr sz="16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vital </a:t>
            </a:r>
            <a:r>
              <a:rPr sz="1600" b="1" i="1" spc="114" dirty="0">
                <a:solidFill>
                  <a:srgbClr val="C73032"/>
                </a:solidFill>
                <a:latin typeface="Calibri"/>
                <a:cs typeface="Calibri"/>
              </a:rPr>
              <a:t>signs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0" dirty="0">
                <a:solidFill>
                  <a:srgbClr val="C73032"/>
                </a:solidFill>
                <a:latin typeface="Calibri"/>
                <a:cs typeface="Calibri"/>
              </a:rPr>
              <a:t>more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95" dirty="0">
                <a:solidFill>
                  <a:srgbClr val="C73032"/>
                </a:solidFill>
                <a:latin typeface="Calibri"/>
                <a:cs typeface="Calibri"/>
              </a:rPr>
              <a:t>often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90" dirty="0">
                <a:solidFill>
                  <a:srgbClr val="C73032"/>
                </a:solidFill>
                <a:latin typeface="Calibri"/>
                <a:cs typeface="Calibri"/>
              </a:rPr>
              <a:t>than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00" dirty="0">
                <a:solidFill>
                  <a:srgbClr val="C73032"/>
                </a:solidFill>
                <a:latin typeface="Calibri"/>
                <a:cs typeface="Calibri"/>
              </a:rPr>
              <a:t>every</a:t>
            </a:r>
            <a:r>
              <a:rPr sz="1600" b="1" i="1" spc="50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5" dirty="0">
                <a:solidFill>
                  <a:srgbClr val="C73032"/>
                </a:solidFill>
                <a:latin typeface="Calibri"/>
                <a:cs typeface="Calibri"/>
              </a:rPr>
              <a:t>24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0" dirty="0">
                <a:solidFill>
                  <a:srgbClr val="C73032"/>
                </a:solidFill>
                <a:latin typeface="Calibri"/>
                <a:cs typeface="Calibri"/>
              </a:rPr>
              <a:t>hours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5" dirty="0">
                <a:solidFill>
                  <a:srgbClr val="C73032"/>
                </a:solidFill>
                <a:latin typeface="Calibri"/>
                <a:cs typeface="Calibri"/>
              </a:rPr>
              <a:t>as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05" dirty="0">
                <a:solidFill>
                  <a:srgbClr val="C73032"/>
                </a:solidFill>
                <a:latin typeface="Calibri"/>
                <a:cs typeface="Calibri"/>
              </a:rPr>
              <a:t>standard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10" dirty="0">
                <a:solidFill>
                  <a:srgbClr val="C73032"/>
                </a:solidFill>
                <a:latin typeface="Calibri"/>
                <a:cs typeface="Calibri"/>
              </a:rPr>
              <a:t>is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80" dirty="0">
                <a:solidFill>
                  <a:srgbClr val="C73032"/>
                </a:solidFill>
                <a:latin typeface="Calibri"/>
                <a:cs typeface="Calibri"/>
              </a:rPr>
              <a:t>better: </a:t>
            </a:r>
            <a:r>
              <a:rPr sz="1600" b="1" i="1" spc="90" dirty="0">
                <a:solidFill>
                  <a:srgbClr val="C73032"/>
                </a:solidFill>
                <a:latin typeface="Calibri"/>
                <a:cs typeface="Calibri"/>
              </a:rPr>
              <a:t>2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90" dirty="0">
                <a:solidFill>
                  <a:srgbClr val="C73032"/>
                </a:solidFill>
                <a:latin typeface="Calibri"/>
                <a:cs typeface="Calibri"/>
              </a:rPr>
              <a:t>or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0" dirty="0">
                <a:solidFill>
                  <a:srgbClr val="C73032"/>
                </a:solidFill>
                <a:latin typeface="Calibri"/>
                <a:cs typeface="Calibri"/>
              </a:rPr>
              <a:t>3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20" dirty="0">
                <a:solidFill>
                  <a:srgbClr val="C73032"/>
                </a:solidFill>
                <a:latin typeface="Calibri"/>
                <a:cs typeface="Calibri"/>
              </a:rPr>
              <a:t>times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65" dirty="0">
                <a:solidFill>
                  <a:srgbClr val="C73032"/>
                </a:solidFill>
                <a:latin typeface="Calibri"/>
                <a:cs typeface="Calibri"/>
              </a:rPr>
              <a:t>a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114" dirty="0">
                <a:solidFill>
                  <a:srgbClr val="C73032"/>
                </a:solidFill>
                <a:latin typeface="Calibri"/>
                <a:cs typeface="Calibri"/>
              </a:rPr>
              <a:t>day</a:t>
            </a:r>
            <a:r>
              <a:rPr sz="1600" b="1" i="1" spc="4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70" dirty="0">
                <a:solidFill>
                  <a:srgbClr val="C73032"/>
                </a:solidFill>
                <a:latin typeface="Calibri"/>
                <a:cs typeface="Calibri"/>
              </a:rPr>
              <a:t>allows</a:t>
            </a:r>
            <a:r>
              <a:rPr sz="1600" b="1" i="1" spc="5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80" dirty="0">
                <a:solidFill>
                  <a:srgbClr val="C73032"/>
                </a:solidFill>
                <a:latin typeface="Calibri"/>
                <a:cs typeface="Calibri"/>
              </a:rPr>
              <a:t>faster </a:t>
            </a:r>
            <a:r>
              <a:rPr sz="1600" b="1" i="1" spc="120" dirty="0">
                <a:solidFill>
                  <a:srgbClr val="C73032"/>
                </a:solidFill>
                <a:latin typeface="Calibri"/>
                <a:cs typeface="Calibri"/>
              </a:rPr>
              <a:t>detection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85" dirty="0">
                <a:solidFill>
                  <a:srgbClr val="C73032"/>
                </a:solidFill>
                <a:latin typeface="Calibri"/>
                <a:cs typeface="Calibri"/>
              </a:rPr>
              <a:t>of</a:t>
            </a:r>
            <a:r>
              <a:rPr sz="16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1600" b="1" i="1" spc="80" dirty="0">
                <a:solidFill>
                  <a:srgbClr val="C73032"/>
                </a:solidFill>
                <a:latin typeface="Calibri"/>
                <a:cs typeface="Calibri"/>
              </a:rPr>
              <a:t>deterioration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1862" y="498852"/>
            <a:ext cx="6287135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85" dirty="0"/>
              <a:t>Frequency</a:t>
            </a:r>
            <a:r>
              <a:rPr spc="45" dirty="0"/>
              <a:t> </a:t>
            </a:r>
            <a:r>
              <a:rPr spc="150" dirty="0"/>
              <a:t>of</a:t>
            </a:r>
            <a:r>
              <a:rPr spc="45" dirty="0"/>
              <a:t> </a:t>
            </a:r>
            <a:r>
              <a:rPr spc="160" dirty="0"/>
              <a:t>vital</a:t>
            </a:r>
            <a:r>
              <a:rPr spc="45" dirty="0"/>
              <a:t> </a:t>
            </a:r>
            <a:r>
              <a:rPr spc="220" dirty="0"/>
              <a:t>sign</a:t>
            </a:r>
            <a:r>
              <a:rPr spc="45" dirty="0"/>
              <a:t> </a:t>
            </a:r>
            <a:r>
              <a:rPr spc="170" dirty="0"/>
              <a:t>monitoring </a:t>
            </a:r>
            <a:r>
              <a:rPr spc="220" dirty="0"/>
              <a:t>using</a:t>
            </a:r>
            <a:r>
              <a:rPr spc="40" dirty="0"/>
              <a:t> </a:t>
            </a:r>
            <a:r>
              <a:rPr spc="235" dirty="0"/>
              <a:t>the</a:t>
            </a:r>
            <a:r>
              <a:rPr spc="45" dirty="0"/>
              <a:t> </a:t>
            </a:r>
            <a:r>
              <a:rPr spc="229" dirty="0"/>
              <a:t>MEOWS</a:t>
            </a:r>
            <a:r>
              <a:rPr spc="45" dirty="0"/>
              <a:t> </a:t>
            </a:r>
            <a:r>
              <a:rPr spc="270" dirty="0"/>
              <a:t>Chart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7300" y="1723007"/>
            <a:ext cx="7509704" cy="2358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All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women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vitals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recorded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on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admission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then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least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24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hours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during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stay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healthcare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facility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246379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20" dirty="0">
                <a:solidFill>
                  <a:srgbClr val="BB0003"/>
                </a:solidFill>
                <a:latin typeface="Calibri"/>
                <a:cs typeface="Calibri"/>
              </a:rPr>
              <a:t>ANY</a:t>
            </a:r>
            <a:r>
              <a:rPr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b="1" spc="150" dirty="0">
                <a:solidFill>
                  <a:srgbClr val="BB0003"/>
                </a:solidFill>
                <a:latin typeface="Calibri"/>
                <a:cs typeface="Calibri"/>
              </a:rPr>
              <a:t>FLAGS</a:t>
            </a:r>
            <a:r>
              <a:rPr b="1" spc="7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suspected,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Treatment Bundle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recommends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vitals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taken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95" dirty="0">
                <a:solidFill>
                  <a:srgbClr val="231F20"/>
                </a:solidFill>
                <a:latin typeface="Calibri"/>
                <a:cs typeface="Calibri"/>
              </a:rPr>
              <a:t>30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minutes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231F20"/>
                </a:solidFill>
                <a:latin typeface="Calibri"/>
                <a:cs typeface="Calibri"/>
              </a:rPr>
              <a:t>until</a:t>
            </a:r>
            <a:endParaRPr dirty="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400"/>
              </a:spcBef>
            </a:pP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decided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otherwise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on </a:t>
            </a:r>
            <a:r>
              <a:rPr spc="-10" dirty="0">
                <a:solidFill>
                  <a:srgbClr val="231F20"/>
                </a:solidFill>
                <a:latin typeface="Calibri"/>
                <a:cs typeface="Calibri"/>
              </a:rPr>
              <a:t>review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7300" y="4500420"/>
            <a:ext cx="3708400" cy="1946238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500"/>
              </a:spcBef>
              <a:buChar char="•"/>
              <a:tabLst>
                <a:tab pos="240665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40" dirty="0">
                <a:solidFill>
                  <a:srgbClr val="DAA82A"/>
                </a:solidFill>
                <a:latin typeface="Calibri"/>
                <a:cs typeface="Calibri"/>
              </a:rPr>
              <a:t>TWO</a:t>
            </a:r>
            <a:r>
              <a:rPr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b="1" spc="120" dirty="0">
                <a:solidFill>
                  <a:srgbClr val="DAA82A"/>
                </a:solidFill>
                <a:latin typeface="Calibri"/>
                <a:cs typeface="Calibri"/>
              </a:rPr>
              <a:t>OR</a:t>
            </a:r>
            <a:r>
              <a:rPr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b="1" spc="95" dirty="0">
                <a:solidFill>
                  <a:srgbClr val="DAA82A"/>
                </a:solidFill>
                <a:latin typeface="Calibri"/>
                <a:cs typeface="Calibri"/>
              </a:rPr>
              <a:t>MORE</a:t>
            </a:r>
            <a:r>
              <a:rPr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b="1" spc="20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b="1" spc="100" dirty="0">
                <a:solidFill>
                  <a:srgbClr val="DAA82A"/>
                </a:solidFill>
                <a:latin typeface="Calibri"/>
                <a:cs typeface="Calibri"/>
              </a:rPr>
              <a:t>FLAGS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,</a:t>
            </a:r>
            <a:endParaRPr dirty="0">
              <a:latin typeface="Calibri"/>
              <a:cs typeface="Calibri"/>
            </a:endParaRPr>
          </a:p>
          <a:p>
            <a:pPr marL="241300" marR="5080">
              <a:lnSpc>
                <a:spcPct val="122200"/>
              </a:lnSpc>
            </a:pP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FAST-</a:t>
            </a:r>
            <a:r>
              <a:rPr spc="204" dirty="0">
                <a:solidFill>
                  <a:srgbClr val="231F20"/>
                </a:solidFill>
                <a:latin typeface="Calibri"/>
                <a:cs typeface="Calibri"/>
              </a:rPr>
              <a:t>M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Decision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Tool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recommends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taken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225" dirty="0">
                <a:solidFill>
                  <a:srgbClr val="231F20"/>
                </a:solidFill>
                <a:latin typeface="Calibri"/>
                <a:cs typeface="Calibri"/>
              </a:rPr>
              <a:t>60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minutes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review</a:t>
            </a:r>
            <a:r>
              <a:rPr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within</a:t>
            </a:r>
            <a:r>
              <a:rPr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3</a:t>
            </a:r>
            <a:r>
              <a:rPr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hours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765765" y="3561003"/>
            <a:ext cx="6709409" cy="3999229"/>
            <a:chOff x="3765765" y="3561003"/>
            <a:chExt cx="6709409" cy="3999229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65765" y="3561003"/>
              <a:ext cx="3977614" cy="399900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8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75336" y="512943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5" dirty="0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30">
              <a:lnSpc>
                <a:spcPct val="100000"/>
              </a:lnSpc>
              <a:spcBef>
                <a:spcPts val="100"/>
              </a:spcBef>
            </a:pPr>
            <a:r>
              <a:rPr spc="229" dirty="0"/>
              <a:t>Other</a:t>
            </a:r>
            <a:r>
              <a:rPr spc="40" dirty="0"/>
              <a:t> </a:t>
            </a:r>
            <a:r>
              <a:rPr spc="245" dirty="0"/>
              <a:t>reasons</a:t>
            </a:r>
            <a:r>
              <a:rPr spc="45" dirty="0"/>
              <a:t> </a:t>
            </a:r>
            <a:r>
              <a:rPr spc="125" dirty="0"/>
              <a:t>for</a:t>
            </a:r>
            <a:r>
              <a:rPr spc="40" dirty="0"/>
              <a:t> </a:t>
            </a:r>
            <a:r>
              <a:rPr spc="225" dirty="0"/>
              <a:t>abnormal</a:t>
            </a:r>
            <a:r>
              <a:rPr spc="45" dirty="0"/>
              <a:t> </a:t>
            </a:r>
            <a:r>
              <a:rPr spc="160" dirty="0"/>
              <a:t>vital</a:t>
            </a:r>
            <a:r>
              <a:rPr spc="40" dirty="0"/>
              <a:t> </a:t>
            </a:r>
            <a:r>
              <a:rPr spc="245" dirty="0"/>
              <a:t>signs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96306" y="1184810"/>
            <a:ext cx="8606790" cy="1622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Conditions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other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than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cause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trigger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10" dirty="0">
                <a:solidFill>
                  <a:srgbClr val="BB0003"/>
                </a:solidFill>
                <a:latin typeface="Calibri"/>
                <a:cs typeface="Calibri"/>
              </a:rPr>
              <a:t>RED</a:t>
            </a:r>
            <a:r>
              <a:rPr b="1" spc="6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b="1" spc="140" dirty="0">
                <a:solidFill>
                  <a:srgbClr val="DAA82A"/>
                </a:solidFill>
                <a:latin typeface="Calibri"/>
                <a:cs typeface="Calibri"/>
              </a:rPr>
              <a:t>YELLOW</a:t>
            </a:r>
            <a:r>
              <a:rPr b="1" spc="65" dirty="0">
                <a:solidFill>
                  <a:srgbClr val="DAA82A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flags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MEOWS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Chart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65"/>
              </a:spcBef>
              <a:buClr>
                <a:srgbClr val="231F20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har char="•"/>
              <a:tabLst>
                <a:tab pos="240665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no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of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infection,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consider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conditions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differential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diagnoses</a:t>
            </a:r>
            <a:endParaRPr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5236" y="2882953"/>
            <a:ext cx="6928327" cy="197256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099446" y="3350044"/>
            <a:ext cx="5997575" cy="140166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  <a:tabLst>
                <a:tab pos="1939289" algn="l"/>
                <a:tab pos="4658995" algn="l"/>
              </a:tabLst>
            </a:pPr>
            <a:r>
              <a:rPr sz="2000" b="1" spc="135" dirty="0">
                <a:solidFill>
                  <a:srgbClr val="FFFFFF"/>
                </a:solidFill>
                <a:latin typeface="Calibri"/>
                <a:cs typeface="Calibri"/>
              </a:rPr>
              <a:t>Haemorrhage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b="1" spc="145" dirty="0">
                <a:solidFill>
                  <a:srgbClr val="FFFFFF"/>
                </a:solidFill>
                <a:latin typeface="Calibri"/>
                <a:cs typeface="Calibri"/>
              </a:rPr>
              <a:t>Pulmonary</a:t>
            </a:r>
            <a:r>
              <a:rPr sz="200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FFFFFF"/>
                </a:solidFill>
                <a:latin typeface="Calibri"/>
                <a:cs typeface="Calibri"/>
              </a:rPr>
              <a:t>embolism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b="1" spc="140" dirty="0">
                <a:solidFill>
                  <a:srgbClr val="FFFFFF"/>
                </a:solidFill>
                <a:latin typeface="Calibri"/>
                <a:cs typeface="Calibri"/>
              </a:rPr>
              <a:t>Heart</a:t>
            </a:r>
            <a:r>
              <a:rPr sz="20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FFFFFF"/>
                </a:solidFill>
                <a:latin typeface="Calibri"/>
                <a:cs typeface="Calibri"/>
              </a:rPr>
              <a:t>failure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sz="2000">
              <a:latin typeface="Calibri"/>
              <a:cs typeface="Calibri"/>
            </a:endParaRPr>
          </a:p>
          <a:p>
            <a:pPr marL="16510" algn="ctr">
              <a:lnSpc>
                <a:spcPct val="100000"/>
              </a:lnSpc>
              <a:tabLst>
                <a:tab pos="2716530" algn="l"/>
              </a:tabLst>
            </a:pPr>
            <a:r>
              <a:rPr sz="2000" b="1" spc="125" dirty="0">
                <a:solidFill>
                  <a:srgbClr val="FFFFFF"/>
                </a:solidFill>
                <a:latin typeface="Calibri"/>
                <a:cs typeface="Calibri"/>
              </a:rPr>
              <a:t>Pre-</a:t>
            </a:r>
            <a:r>
              <a:rPr sz="2000" b="1" spc="175" dirty="0">
                <a:solidFill>
                  <a:srgbClr val="FFFFFF"/>
                </a:solidFill>
                <a:latin typeface="Calibri"/>
                <a:cs typeface="Calibri"/>
              </a:rPr>
              <a:t>eclampsia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b="1" spc="150" dirty="0">
                <a:solidFill>
                  <a:srgbClr val="FFFFFF"/>
                </a:solidFill>
                <a:latin typeface="Calibri"/>
                <a:cs typeface="Calibri"/>
              </a:rPr>
              <a:t>Hypoglcaemia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2683929"/>
            <a:ext cx="9730105" cy="4876165"/>
            <a:chOff x="0" y="2683929"/>
            <a:chExt cx="9730105" cy="487616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83929"/>
              <a:ext cx="5179693" cy="487607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91540" y="6904051"/>
              <a:ext cx="411556" cy="42103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562" y="6935254"/>
              <a:ext cx="329996" cy="32999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73811" y="512943"/>
            <a:ext cx="246379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100"/>
              </a:spcBef>
            </a:pPr>
            <a:r>
              <a:rPr sz="2700" spc="180" dirty="0">
                <a:solidFill>
                  <a:srgbClr val="263976"/>
                </a:solidFill>
              </a:rPr>
              <a:t>We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85" dirty="0">
                <a:solidFill>
                  <a:srgbClr val="263976"/>
                </a:solidFill>
              </a:rPr>
              <a:t>have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55" dirty="0">
                <a:solidFill>
                  <a:srgbClr val="263976"/>
                </a:solidFill>
              </a:rPr>
              <a:t>now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29" dirty="0">
                <a:solidFill>
                  <a:srgbClr val="263976"/>
                </a:solidFill>
              </a:rPr>
              <a:t>covered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75" dirty="0">
                <a:solidFill>
                  <a:srgbClr val="263976"/>
                </a:solidFill>
              </a:rPr>
              <a:t>what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65" dirty="0">
                <a:solidFill>
                  <a:srgbClr val="263976"/>
                </a:solidFill>
              </a:rPr>
              <a:t>sepsis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95" dirty="0">
                <a:solidFill>
                  <a:srgbClr val="263976"/>
                </a:solidFill>
              </a:rPr>
              <a:t>is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40" dirty="0">
                <a:solidFill>
                  <a:srgbClr val="263976"/>
                </a:solidFill>
              </a:rPr>
              <a:t>and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95" dirty="0">
                <a:solidFill>
                  <a:srgbClr val="263976"/>
                </a:solidFill>
              </a:rPr>
              <a:t>why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25" dirty="0">
                <a:solidFill>
                  <a:srgbClr val="263976"/>
                </a:solidFill>
              </a:rPr>
              <a:t>it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95" dirty="0">
                <a:solidFill>
                  <a:srgbClr val="263976"/>
                </a:solidFill>
              </a:rPr>
              <a:t>is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60" dirty="0">
                <a:solidFill>
                  <a:srgbClr val="263976"/>
                </a:solidFill>
              </a:rPr>
              <a:t>a </a:t>
            </a:r>
            <a:r>
              <a:rPr sz="2700" spc="235" dirty="0">
                <a:solidFill>
                  <a:srgbClr val="263976"/>
                </a:solidFill>
              </a:rPr>
              <a:t>medical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00" dirty="0">
                <a:solidFill>
                  <a:srgbClr val="263976"/>
                </a:solidFill>
              </a:rPr>
              <a:t>emergency,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55" dirty="0">
                <a:solidFill>
                  <a:srgbClr val="263976"/>
                </a:solidFill>
              </a:rPr>
              <a:t>how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165" dirty="0">
                <a:solidFill>
                  <a:srgbClr val="263976"/>
                </a:solidFill>
              </a:rPr>
              <a:t>to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29" dirty="0">
                <a:solidFill>
                  <a:srgbClr val="263976"/>
                </a:solidFill>
              </a:rPr>
              <a:t>record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45" dirty="0">
                <a:solidFill>
                  <a:srgbClr val="263976"/>
                </a:solidFill>
              </a:rPr>
              <a:t>vital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229" dirty="0">
                <a:solidFill>
                  <a:srgbClr val="263976"/>
                </a:solidFill>
              </a:rPr>
              <a:t>signs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85" dirty="0">
                <a:solidFill>
                  <a:srgbClr val="263976"/>
                </a:solidFill>
              </a:rPr>
              <a:t>on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85" dirty="0">
                <a:solidFill>
                  <a:srgbClr val="263976"/>
                </a:solidFill>
              </a:rPr>
              <a:t>the </a:t>
            </a:r>
            <a:r>
              <a:rPr sz="2700" spc="204" dirty="0">
                <a:solidFill>
                  <a:srgbClr val="263976"/>
                </a:solidFill>
              </a:rPr>
              <a:t>MEOWS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40" dirty="0">
                <a:solidFill>
                  <a:srgbClr val="263976"/>
                </a:solidFill>
              </a:rPr>
              <a:t>Chart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40" dirty="0">
                <a:solidFill>
                  <a:srgbClr val="263976"/>
                </a:solidFill>
              </a:rPr>
              <a:t>and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55" dirty="0">
                <a:solidFill>
                  <a:srgbClr val="263976"/>
                </a:solidFill>
              </a:rPr>
              <a:t>how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65" dirty="0">
                <a:solidFill>
                  <a:srgbClr val="263976"/>
                </a:solidFill>
              </a:rPr>
              <a:t>to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54" dirty="0">
                <a:solidFill>
                  <a:srgbClr val="263976"/>
                </a:solidFill>
              </a:rPr>
              <a:t>use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10" dirty="0">
                <a:solidFill>
                  <a:srgbClr val="263976"/>
                </a:solidFill>
              </a:rPr>
              <a:t>the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70" dirty="0">
                <a:solidFill>
                  <a:srgbClr val="263976"/>
                </a:solidFill>
              </a:rPr>
              <a:t>FAST-</a:t>
            </a:r>
            <a:r>
              <a:rPr sz="2700" spc="445" dirty="0">
                <a:solidFill>
                  <a:srgbClr val="263976"/>
                </a:solidFill>
              </a:rPr>
              <a:t>M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25" dirty="0">
                <a:solidFill>
                  <a:srgbClr val="263976"/>
                </a:solidFill>
              </a:rPr>
              <a:t>Decision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80" dirty="0">
                <a:solidFill>
                  <a:srgbClr val="263976"/>
                </a:solidFill>
              </a:rPr>
              <a:t>Tool</a:t>
            </a:r>
            <a:endParaRPr sz="2700" dirty="0"/>
          </a:p>
        </p:txBody>
      </p:sp>
      <p:grpSp>
        <p:nvGrpSpPr>
          <p:cNvPr id="5" name="object 5"/>
          <p:cNvGrpSpPr/>
          <p:nvPr/>
        </p:nvGrpSpPr>
        <p:grpSpPr>
          <a:xfrm>
            <a:off x="473036" y="2376005"/>
            <a:ext cx="7525384" cy="5184140"/>
            <a:chOff x="473036" y="2376005"/>
            <a:chExt cx="7525384" cy="518414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46410" y="3081524"/>
              <a:ext cx="2851451" cy="44784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3036" y="2376005"/>
              <a:ext cx="5677420" cy="4368406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2080754" y="4011841"/>
            <a:ext cx="181102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875">
              <a:lnSpc>
                <a:spcPct val="112500"/>
              </a:lnSpc>
              <a:spcBef>
                <a:spcPts val="100"/>
              </a:spcBef>
            </a:pPr>
            <a:r>
              <a:rPr sz="2000" b="1" i="1" spc="140" dirty="0">
                <a:solidFill>
                  <a:srgbClr val="C73032"/>
                </a:solidFill>
                <a:latin typeface="Calibri"/>
                <a:cs typeface="Calibri"/>
              </a:rPr>
              <a:t>Let’s</a:t>
            </a:r>
            <a:r>
              <a:rPr sz="2000" b="1" i="1" spc="7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204" dirty="0">
                <a:solidFill>
                  <a:srgbClr val="C73032"/>
                </a:solidFill>
                <a:latin typeface="Calibri"/>
                <a:cs typeface="Calibri"/>
              </a:rPr>
              <a:t>see</a:t>
            </a:r>
            <a:r>
              <a:rPr sz="2000" b="1" i="1" spc="7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C73032"/>
                </a:solidFill>
                <a:latin typeface="Calibri"/>
                <a:cs typeface="Calibri"/>
              </a:rPr>
              <a:t>what </a:t>
            </a:r>
            <a:r>
              <a:rPr sz="2000" b="1" i="1" spc="145" dirty="0">
                <a:solidFill>
                  <a:srgbClr val="C73032"/>
                </a:solidFill>
                <a:latin typeface="Calibri"/>
                <a:cs typeface="Calibri"/>
              </a:rPr>
              <a:t>we</a:t>
            </a:r>
            <a:r>
              <a:rPr sz="20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C73032"/>
                </a:solidFill>
                <a:latin typeface="Calibri"/>
                <a:cs typeface="Calibri"/>
              </a:rPr>
              <a:t>remember!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8604908" y="6843054"/>
            <a:ext cx="586105" cy="586105"/>
            <a:chOff x="8604908" y="6843054"/>
            <a:chExt cx="586105" cy="58610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91541" y="6904051"/>
              <a:ext cx="411556" cy="42103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383109" y="6843054"/>
            <a:ext cx="8165465" cy="586105"/>
            <a:chOff x="383109" y="6843054"/>
            <a:chExt cx="8165465" cy="586105"/>
          </a:xfrm>
        </p:grpSpPr>
        <p:sp>
          <p:nvSpPr>
            <p:cNvPr id="25" name="object 2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117135" y="1088934"/>
            <a:ext cx="273685" cy="437007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When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BB0003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BB0003"/>
                </a:solidFill>
                <a:latin typeface="Calibri"/>
                <a:cs typeface="Calibri"/>
              </a:rPr>
              <a:t>FAST-</a:t>
            </a:r>
            <a:r>
              <a:rPr sz="1500" b="1" spc="245" dirty="0">
                <a:solidFill>
                  <a:srgbClr val="BB0003"/>
                </a:solidFill>
                <a:latin typeface="Calibri"/>
                <a:cs typeface="Calibri"/>
              </a:rPr>
              <a:t>M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BB0003"/>
                </a:solidFill>
                <a:latin typeface="Calibri"/>
                <a:cs typeface="Calibri"/>
              </a:rPr>
              <a:t>Decision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35" dirty="0">
                <a:solidFill>
                  <a:srgbClr val="BB0003"/>
                </a:solidFill>
                <a:latin typeface="Calibri"/>
                <a:cs typeface="Calibri"/>
              </a:rPr>
              <a:t>Tool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363574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35265" y="1566949"/>
            <a:ext cx="557106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155" dirty="0">
                <a:solidFill>
                  <a:srgbClr val="BB0003"/>
                </a:solidFill>
              </a:rPr>
              <a:t>Questions</a:t>
            </a:r>
            <a:r>
              <a:rPr sz="2800" spc="45" dirty="0">
                <a:solidFill>
                  <a:srgbClr val="BB0003"/>
                </a:solidFill>
              </a:rPr>
              <a:t> </a:t>
            </a:r>
            <a:r>
              <a:rPr sz="2800" spc="155" dirty="0">
                <a:solidFill>
                  <a:srgbClr val="BB0003"/>
                </a:solidFill>
              </a:rPr>
              <a:t>about</a:t>
            </a:r>
            <a:r>
              <a:rPr sz="2800" spc="45" dirty="0">
                <a:solidFill>
                  <a:srgbClr val="BB0003"/>
                </a:solidFill>
              </a:rPr>
              <a:t> </a:t>
            </a:r>
            <a:r>
              <a:rPr sz="2800" spc="140" dirty="0">
                <a:solidFill>
                  <a:srgbClr val="BB0003"/>
                </a:solidFill>
              </a:rPr>
              <a:t>APT-</a:t>
            </a:r>
            <a:r>
              <a:rPr sz="2800" spc="204" dirty="0">
                <a:solidFill>
                  <a:srgbClr val="BB0003"/>
                </a:solidFill>
              </a:rPr>
              <a:t>Sepsis?</a:t>
            </a:r>
            <a:endParaRPr sz="2800"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992249" y="2204821"/>
            <a:ext cx="6427956" cy="34373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sz="2000" spc="65" dirty="0"/>
              <a:t>Please</a:t>
            </a:r>
            <a:r>
              <a:rPr sz="2000" spc="55" dirty="0"/>
              <a:t> </a:t>
            </a:r>
            <a:r>
              <a:rPr sz="2000" spc="90" dirty="0"/>
              <a:t>contact</a:t>
            </a:r>
            <a:r>
              <a:rPr sz="2000" spc="60" dirty="0"/>
              <a:t> </a:t>
            </a:r>
            <a:r>
              <a:rPr sz="2000" spc="50" dirty="0"/>
              <a:t>your</a:t>
            </a:r>
            <a:r>
              <a:rPr sz="2000" spc="60" dirty="0"/>
              <a:t> </a:t>
            </a:r>
            <a:r>
              <a:rPr sz="2000" spc="55" dirty="0"/>
              <a:t>local</a:t>
            </a:r>
            <a:r>
              <a:rPr sz="2000" spc="60" dirty="0"/>
              <a:t> central </a:t>
            </a:r>
            <a:r>
              <a:rPr sz="2000" spc="65" dirty="0"/>
              <a:t>APT-</a:t>
            </a:r>
            <a:r>
              <a:rPr sz="2000" spc="125" dirty="0"/>
              <a:t>Sepsis</a:t>
            </a:r>
            <a:r>
              <a:rPr sz="2000" spc="60" dirty="0"/>
              <a:t> </a:t>
            </a:r>
            <a:r>
              <a:rPr sz="2000" spc="80" dirty="0"/>
              <a:t>hub</a:t>
            </a:r>
            <a:r>
              <a:rPr sz="2000" spc="60" dirty="0"/>
              <a:t> </a:t>
            </a:r>
            <a:r>
              <a:rPr sz="2000" spc="75" dirty="0"/>
              <a:t>team</a:t>
            </a:r>
            <a:r>
              <a:rPr sz="2000" spc="60" dirty="0"/>
              <a:t> </a:t>
            </a:r>
            <a:r>
              <a:rPr sz="2000" dirty="0"/>
              <a:t>if</a:t>
            </a:r>
            <a:r>
              <a:rPr sz="2000" spc="60" dirty="0"/>
              <a:t> </a:t>
            </a:r>
            <a:r>
              <a:rPr sz="2000" spc="65" dirty="0"/>
              <a:t>you</a:t>
            </a:r>
            <a:r>
              <a:rPr sz="2000" spc="60" dirty="0"/>
              <a:t> </a:t>
            </a:r>
            <a:r>
              <a:rPr sz="2000" spc="40" dirty="0"/>
              <a:t>have </a:t>
            </a:r>
            <a:r>
              <a:rPr sz="2000" spc="80" dirty="0"/>
              <a:t>any</a:t>
            </a:r>
            <a:r>
              <a:rPr sz="2000" spc="60" dirty="0"/>
              <a:t> </a:t>
            </a:r>
            <a:r>
              <a:rPr sz="2000" spc="75" dirty="0"/>
              <a:t>questions</a:t>
            </a:r>
            <a:r>
              <a:rPr sz="2000" spc="65" dirty="0"/>
              <a:t> </a:t>
            </a:r>
            <a:r>
              <a:rPr sz="2000" dirty="0"/>
              <a:t>or</a:t>
            </a:r>
            <a:r>
              <a:rPr sz="2000" spc="65" dirty="0"/>
              <a:t> </a:t>
            </a:r>
            <a:r>
              <a:rPr sz="2000" spc="75" dirty="0"/>
              <a:t>suggestions</a:t>
            </a:r>
            <a:r>
              <a:rPr sz="2000" spc="60" dirty="0"/>
              <a:t> </a:t>
            </a:r>
            <a:r>
              <a:rPr sz="2000" spc="80" dirty="0"/>
              <a:t>about</a:t>
            </a:r>
            <a:r>
              <a:rPr sz="2000" spc="65" dirty="0"/>
              <a:t> the APT-</a:t>
            </a:r>
            <a:r>
              <a:rPr sz="2000" spc="125" dirty="0"/>
              <a:t>Sepsis</a:t>
            </a:r>
            <a:r>
              <a:rPr sz="2000" spc="65" dirty="0"/>
              <a:t> </a:t>
            </a:r>
            <a:r>
              <a:rPr sz="2000" spc="55" dirty="0"/>
              <a:t>Programme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2000" spc="55" dirty="0"/>
          </a:p>
          <a:p>
            <a:pPr marL="12700">
              <a:lnSpc>
                <a:spcPct val="100000"/>
              </a:lnSpc>
            </a:pPr>
            <a:r>
              <a:rPr sz="2000" b="1" spc="-10" dirty="0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2000" spc="55" dirty="0"/>
              <a:t>Regina</a:t>
            </a:r>
            <a:r>
              <a:rPr sz="2000" spc="145" dirty="0"/>
              <a:t> </a:t>
            </a:r>
            <a:r>
              <a:rPr sz="2000" dirty="0"/>
              <a:t>Makuluni:</a:t>
            </a:r>
            <a:r>
              <a:rPr sz="2000" spc="145" dirty="0"/>
              <a:t> </a:t>
            </a:r>
            <a:r>
              <a:rPr sz="2000" spc="35" dirty="0">
                <a:hlinkClick r:id="rId3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2000" spc="35" dirty="0">
              <a:hlinkClick r:id="rId3"/>
            </a:endParaRPr>
          </a:p>
          <a:p>
            <a:pPr marL="12700">
              <a:lnSpc>
                <a:spcPct val="100000"/>
              </a:lnSpc>
            </a:pPr>
            <a:r>
              <a:rPr sz="2000" b="1" spc="60" dirty="0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2000" spc="80" dirty="0"/>
              <a:t>Peace</a:t>
            </a:r>
            <a:r>
              <a:rPr sz="2000" spc="175" dirty="0"/>
              <a:t> </a:t>
            </a:r>
            <a:r>
              <a:rPr sz="2000" dirty="0"/>
              <a:t>Okwaro:</a:t>
            </a:r>
            <a:r>
              <a:rPr sz="2000" spc="175" dirty="0"/>
              <a:t> </a:t>
            </a:r>
            <a:r>
              <a:rPr sz="2000" spc="40" dirty="0">
                <a:hlinkClick r:id="rId4"/>
              </a:rPr>
              <a:t>POkwaro@idi.co.ug</a:t>
            </a:r>
          </a:p>
        </p:txBody>
      </p:sp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494539" y="5810584"/>
            <a:ext cx="603107" cy="41398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58597" y="5764916"/>
            <a:ext cx="408763" cy="43667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36479" y="5814590"/>
            <a:ext cx="377256" cy="43748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16571" y="5770923"/>
            <a:ext cx="362368" cy="47503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667961" y="5775162"/>
            <a:ext cx="403164" cy="43205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968365" y="5775403"/>
            <a:ext cx="451840" cy="46327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6777075" y="5829731"/>
            <a:ext cx="450850" cy="389255"/>
            <a:chOff x="6777075" y="5829731"/>
            <a:chExt cx="450850" cy="389255"/>
          </a:xfrm>
        </p:grpSpPr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91899" y="5844798"/>
              <a:ext cx="130451" cy="2681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921639" y="5829731"/>
              <a:ext cx="306260" cy="34100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77075" y="6121311"/>
              <a:ext cx="450824" cy="9743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155606" y="5838415"/>
            <a:ext cx="484201" cy="421621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6697984" y="5831869"/>
            <a:ext cx="0" cy="420370"/>
          </a:xfrm>
          <a:custGeom>
            <a:avLst/>
            <a:gdLst/>
            <a:ahLst/>
            <a:cxnLst/>
            <a:rect l="l" t="t" r="r" b="b"/>
            <a:pathLst>
              <a:path h="420370">
                <a:moveTo>
                  <a:pt x="0" y="0"/>
                </a:moveTo>
                <a:lnTo>
                  <a:pt x="0" y="420204"/>
                </a:lnTo>
              </a:path>
            </a:pathLst>
          </a:custGeom>
          <a:ln w="426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205011" y="58146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964" y="0"/>
                </a:moveTo>
                <a:lnTo>
                  <a:pt x="0" y="0"/>
                </a:lnTo>
                <a:lnTo>
                  <a:pt x="0" y="400964"/>
                </a:lnTo>
                <a:lnTo>
                  <a:pt x="400964" y="400964"/>
                </a:lnTo>
                <a:lnTo>
                  <a:pt x="400964" y="346900"/>
                </a:lnTo>
                <a:lnTo>
                  <a:pt x="133515" y="346900"/>
                </a:lnTo>
                <a:lnTo>
                  <a:pt x="128136" y="346036"/>
                </a:lnTo>
                <a:lnTo>
                  <a:pt x="72212" y="346036"/>
                </a:lnTo>
                <a:lnTo>
                  <a:pt x="61645" y="311327"/>
                </a:lnTo>
                <a:lnTo>
                  <a:pt x="124129" y="311327"/>
                </a:lnTo>
                <a:lnTo>
                  <a:pt x="125425" y="310464"/>
                </a:lnTo>
                <a:lnTo>
                  <a:pt x="150647" y="310464"/>
                </a:lnTo>
                <a:lnTo>
                  <a:pt x="150647" y="298297"/>
                </a:lnTo>
                <a:lnTo>
                  <a:pt x="400964" y="298297"/>
                </a:lnTo>
                <a:lnTo>
                  <a:pt x="400964" y="266357"/>
                </a:lnTo>
                <a:lnTo>
                  <a:pt x="173570" y="266357"/>
                </a:lnTo>
                <a:lnTo>
                  <a:pt x="140598" y="256707"/>
                </a:lnTo>
                <a:lnTo>
                  <a:pt x="104155" y="234402"/>
                </a:lnTo>
                <a:lnTo>
                  <a:pt x="61391" y="75717"/>
                </a:lnTo>
                <a:lnTo>
                  <a:pt x="121564" y="68719"/>
                </a:lnTo>
                <a:lnTo>
                  <a:pt x="400964" y="68719"/>
                </a:lnTo>
                <a:lnTo>
                  <a:pt x="400964" y="0"/>
                </a:lnTo>
                <a:close/>
              </a:path>
              <a:path w="401320" h="401320">
                <a:moveTo>
                  <a:pt x="150647" y="337185"/>
                </a:moveTo>
                <a:lnTo>
                  <a:pt x="147688" y="343814"/>
                </a:lnTo>
                <a:lnTo>
                  <a:pt x="140957" y="346900"/>
                </a:lnTo>
                <a:lnTo>
                  <a:pt x="188404" y="346900"/>
                </a:lnTo>
                <a:lnTo>
                  <a:pt x="187139" y="346036"/>
                </a:lnTo>
                <a:lnTo>
                  <a:pt x="150647" y="346036"/>
                </a:lnTo>
                <a:lnTo>
                  <a:pt x="150647" y="337185"/>
                </a:lnTo>
                <a:close/>
              </a:path>
              <a:path w="401320" h="401320">
                <a:moveTo>
                  <a:pt x="214655" y="335749"/>
                </a:moveTo>
                <a:lnTo>
                  <a:pt x="212217" y="342950"/>
                </a:lnTo>
                <a:lnTo>
                  <a:pt x="205663" y="346900"/>
                </a:lnTo>
                <a:lnTo>
                  <a:pt x="222503" y="346900"/>
                </a:lnTo>
                <a:lnTo>
                  <a:pt x="216903" y="342138"/>
                </a:lnTo>
                <a:lnTo>
                  <a:pt x="214655" y="335749"/>
                </a:lnTo>
                <a:close/>
              </a:path>
              <a:path w="401320" h="401320">
                <a:moveTo>
                  <a:pt x="250418" y="328650"/>
                </a:moveTo>
                <a:lnTo>
                  <a:pt x="249322" y="335563"/>
                </a:lnTo>
                <a:lnTo>
                  <a:pt x="245957" y="341385"/>
                </a:lnTo>
                <a:lnTo>
                  <a:pt x="240206" y="345402"/>
                </a:lnTo>
                <a:lnTo>
                  <a:pt x="231952" y="346900"/>
                </a:lnTo>
                <a:lnTo>
                  <a:pt x="315531" y="346900"/>
                </a:lnTo>
                <a:lnTo>
                  <a:pt x="314199" y="346036"/>
                </a:lnTo>
                <a:lnTo>
                  <a:pt x="250418" y="346036"/>
                </a:lnTo>
                <a:lnTo>
                  <a:pt x="250418" y="328650"/>
                </a:lnTo>
                <a:close/>
              </a:path>
              <a:path w="401320" h="401320">
                <a:moveTo>
                  <a:pt x="400964" y="336130"/>
                </a:moveTo>
                <a:lnTo>
                  <a:pt x="342112" y="336130"/>
                </a:lnTo>
                <a:lnTo>
                  <a:pt x="339432" y="343496"/>
                </a:lnTo>
                <a:lnTo>
                  <a:pt x="332384" y="346900"/>
                </a:lnTo>
                <a:lnTo>
                  <a:pt x="400964" y="346900"/>
                </a:lnTo>
                <a:lnTo>
                  <a:pt x="400964" y="336130"/>
                </a:lnTo>
                <a:close/>
              </a:path>
              <a:path w="401320" h="401320">
                <a:moveTo>
                  <a:pt x="90614" y="324573"/>
                </a:moveTo>
                <a:lnTo>
                  <a:pt x="90424" y="324573"/>
                </a:lnTo>
                <a:lnTo>
                  <a:pt x="85331" y="346036"/>
                </a:lnTo>
                <a:lnTo>
                  <a:pt x="95567" y="346036"/>
                </a:lnTo>
                <a:lnTo>
                  <a:pt x="90614" y="324573"/>
                </a:lnTo>
                <a:close/>
              </a:path>
              <a:path w="401320" h="401320">
                <a:moveTo>
                  <a:pt x="114922" y="325983"/>
                </a:moveTo>
                <a:lnTo>
                  <a:pt x="108699" y="346036"/>
                </a:lnTo>
                <a:lnTo>
                  <a:pt x="128136" y="346036"/>
                </a:lnTo>
                <a:lnTo>
                  <a:pt x="126013" y="345695"/>
                </a:lnTo>
                <a:lnTo>
                  <a:pt x="120059" y="342179"/>
                </a:lnTo>
                <a:lnTo>
                  <a:pt x="116134" y="336495"/>
                </a:lnTo>
                <a:lnTo>
                  <a:pt x="114719" y="328790"/>
                </a:lnTo>
                <a:lnTo>
                  <a:pt x="114795" y="326898"/>
                </a:lnTo>
                <a:lnTo>
                  <a:pt x="114922" y="325983"/>
                </a:lnTo>
                <a:close/>
              </a:path>
              <a:path w="401320" h="401320">
                <a:moveTo>
                  <a:pt x="167106" y="298297"/>
                </a:moveTo>
                <a:lnTo>
                  <a:pt x="163360" y="298297"/>
                </a:lnTo>
                <a:lnTo>
                  <a:pt x="163360" y="346036"/>
                </a:lnTo>
                <a:lnTo>
                  <a:pt x="167106" y="346036"/>
                </a:lnTo>
                <a:lnTo>
                  <a:pt x="167106" y="298297"/>
                </a:lnTo>
                <a:close/>
              </a:path>
              <a:path w="401320" h="401320">
                <a:moveTo>
                  <a:pt x="179844" y="332943"/>
                </a:moveTo>
                <a:lnTo>
                  <a:pt x="179844" y="346036"/>
                </a:lnTo>
                <a:lnTo>
                  <a:pt x="187139" y="346036"/>
                </a:lnTo>
                <a:lnTo>
                  <a:pt x="181442" y="342138"/>
                </a:lnTo>
                <a:lnTo>
                  <a:pt x="179844" y="332943"/>
                </a:lnTo>
                <a:close/>
              </a:path>
              <a:path w="401320" h="401320">
                <a:moveTo>
                  <a:pt x="271767" y="320827"/>
                </a:moveTo>
                <a:lnTo>
                  <a:pt x="264261" y="320827"/>
                </a:lnTo>
                <a:lnTo>
                  <a:pt x="263156" y="323570"/>
                </a:lnTo>
                <a:lnTo>
                  <a:pt x="263156" y="346036"/>
                </a:lnTo>
                <a:lnTo>
                  <a:pt x="272021" y="346036"/>
                </a:lnTo>
                <a:lnTo>
                  <a:pt x="271897" y="322440"/>
                </a:lnTo>
                <a:lnTo>
                  <a:pt x="271767" y="320827"/>
                </a:lnTo>
                <a:close/>
              </a:path>
              <a:path w="401320" h="401320">
                <a:moveTo>
                  <a:pt x="293357" y="320827"/>
                </a:moveTo>
                <a:lnTo>
                  <a:pt x="285927" y="320827"/>
                </a:lnTo>
                <a:lnTo>
                  <a:pt x="284822" y="323570"/>
                </a:lnTo>
                <a:lnTo>
                  <a:pt x="284822" y="346036"/>
                </a:lnTo>
                <a:lnTo>
                  <a:pt x="293687" y="346036"/>
                </a:lnTo>
                <a:lnTo>
                  <a:pt x="293646" y="323570"/>
                </a:lnTo>
                <a:lnTo>
                  <a:pt x="293357" y="320827"/>
                </a:lnTo>
                <a:close/>
              </a:path>
              <a:path w="401320" h="401320">
                <a:moveTo>
                  <a:pt x="306425" y="334162"/>
                </a:moveTo>
                <a:lnTo>
                  <a:pt x="306425" y="346036"/>
                </a:lnTo>
                <a:lnTo>
                  <a:pt x="314199" y="346036"/>
                </a:lnTo>
                <a:lnTo>
                  <a:pt x="308521" y="342353"/>
                </a:lnTo>
                <a:lnTo>
                  <a:pt x="306425" y="334162"/>
                </a:lnTo>
                <a:close/>
              </a:path>
              <a:path w="401320" h="401320">
                <a:moveTo>
                  <a:pt x="150647" y="331584"/>
                </a:moveTo>
                <a:lnTo>
                  <a:pt x="126860" y="331584"/>
                </a:lnTo>
                <a:lnTo>
                  <a:pt x="127153" y="335127"/>
                </a:lnTo>
                <a:lnTo>
                  <a:pt x="127223" y="335749"/>
                </a:lnTo>
                <a:lnTo>
                  <a:pt x="129476" y="338607"/>
                </a:lnTo>
                <a:lnTo>
                  <a:pt x="135724" y="338607"/>
                </a:lnTo>
                <a:lnTo>
                  <a:pt x="138074" y="337807"/>
                </a:lnTo>
                <a:lnTo>
                  <a:pt x="139179" y="336130"/>
                </a:lnTo>
                <a:lnTo>
                  <a:pt x="150647" y="336130"/>
                </a:lnTo>
                <a:lnTo>
                  <a:pt x="150647" y="331584"/>
                </a:lnTo>
                <a:close/>
              </a:path>
              <a:path w="401320" h="401320">
                <a:moveTo>
                  <a:pt x="400964" y="310464"/>
                </a:moveTo>
                <a:lnTo>
                  <a:pt x="323964" y="310464"/>
                </a:lnTo>
                <a:lnTo>
                  <a:pt x="332419" y="311874"/>
                </a:lnTo>
                <a:lnTo>
                  <a:pt x="338243" y="315947"/>
                </a:lnTo>
                <a:lnTo>
                  <a:pt x="341739" y="322615"/>
                </a:lnTo>
                <a:lnTo>
                  <a:pt x="342887" y="331584"/>
                </a:lnTo>
                <a:lnTo>
                  <a:pt x="317893" y="331584"/>
                </a:lnTo>
                <a:lnTo>
                  <a:pt x="318176" y="335127"/>
                </a:lnTo>
                <a:lnTo>
                  <a:pt x="318243" y="335749"/>
                </a:lnTo>
                <a:lnTo>
                  <a:pt x="320497" y="338607"/>
                </a:lnTo>
                <a:lnTo>
                  <a:pt x="326771" y="338607"/>
                </a:lnTo>
                <a:lnTo>
                  <a:pt x="329120" y="337807"/>
                </a:lnTo>
                <a:lnTo>
                  <a:pt x="330212" y="336130"/>
                </a:lnTo>
                <a:lnTo>
                  <a:pt x="400964" y="336130"/>
                </a:lnTo>
                <a:lnTo>
                  <a:pt x="400964" y="310464"/>
                </a:lnTo>
                <a:close/>
              </a:path>
              <a:path w="401320" h="401320">
                <a:moveTo>
                  <a:pt x="201117" y="319887"/>
                </a:moveTo>
                <a:lnTo>
                  <a:pt x="193268" y="319887"/>
                </a:lnTo>
                <a:lnTo>
                  <a:pt x="192347" y="323964"/>
                </a:lnTo>
                <a:lnTo>
                  <a:pt x="192227" y="334264"/>
                </a:lnTo>
                <a:lnTo>
                  <a:pt x="193725" y="337477"/>
                </a:lnTo>
                <a:lnTo>
                  <a:pt x="201168" y="337477"/>
                </a:lnTo>
                <a:lnTo>
                  <a:pt x="202920" y="335127"/>
                </a:lnTo>
                <a:lnTo>
                  <a:pt x="203250" y="332308"/>
                </a:lnTo>
                <a:lnTo>
                  <a:pt x="213779" y="332308"/>
                </a:lnTo>
                <a:lnTo>
                  <a:pt x="213575" y="331114"/>
                </a:lnTo>
                <a:lnTo>
                  <a:pt x="213628" y="325983"/>
                </a:lnTo>
                <a:lnTo>
                  <a:pt x="213715" y="325374"/>
                </a:lnTo>
                <a:lnTo>
                  <a:pt x="202920" y="325374"/>
                </a:lnTo>
                <a:lnTo>
                  <a:pt x="202920" y="321894"/>
                </a:lnTo>
                <a:lnTo>
                  <a:pt x="201117" y="319887"/>
                </a:lnTo>
                <a:close/>
              </a:path>
              <a:path w="401320" h="401320">
                <a:moveTo>
                  <a:pt x="236969" y="319887"/>
                </a:moveTo>
                <a:lnTo>
                  <a:pt x="226936" y="319887"/>
                </a:lnTo>
                <a:lnTo>
                  <a:pt x="226404" y="323570"/>
                </a:lnTo>
                <a:lnTo>
                  <a:pt x="226291" y="332943"/>
                </a:lnTo>
                <a:lnTo>
                  <a:pt x="226936" y="337477"/>
                </a:lnTo>
                <a:lnTo>
                  <a:pt x="236969" y="337477"/>
                </a:lnTo>
                <a:lnTo>
                  <a:pt x="237613" y="332943"/>
                </a:lnTo>
                <a:lnTo>
                  <a:pt x="237500" y="323570"/>
                </a:lnTo>
                <a:lnTo>
                  <a:pt x="236969" y="319887"/>
                </a:lnTo>
                <a:close/>
              </a:path>
              <a:path w="401320" h="401320">
                <a:moveTo>
                  <a:pt x="84556" y="311327"/>
                </a:moveTo>
                <a:lnTo>
                  <a:pt x="74955" y="311327"/>
                </a:lnTo>
                <a:lnTo>
                  <a:pt x="80048" y="332917"/>
                </a:lnTo>
                <a:lnTo>
                  <a:pt x="80238" y="332917"/>
                </a:lnTo>
                <a:lnTo>
                  <a:pt x="84556" y="311327"/>
                </a:lnTo>
                <a:close/>
              </a:path>
              <a:path w="401320" h="401320">
                <a:moveTo>
                  <a:pt x="106146" y="311327"/>
                </a:moveTo>
                <a:lnTo>
                  <a:pt x="96558" y="311327"/>
                </a:lnTo>
                <a:lnTo>
                  <a:pt x="101130" y="332917"/>
                </a:lnTo>
                <a:lnTo>
                  <a:pt x="101396" y="332917"/>
                </a:lnTo>
                <a:lnTo>
                  <a:pt x="106146" y="311327"/>
                </a:lnTo>
                <a:close/>
              </a:path>
              <a:path w="401320" h="401320">
                <a:moveTo>
                  <a:pt x="269417" y="310464"/>
                </a:moveTo>
                <a:lnTo>
                  <a:pt x="231952" y="310464"/>
                </a:lnTo>
                <a:lnTo>
                  <a:pt x="240206" y="311952"/>
                </a:lnTo>
                <a:lnTo>
                  <a:pt x="245957" y="315947"/>
                </a:lnTo>
                <a:lnTo>
                  <a:pt x="249282" y="321678"/>
                </a:lnTo>
                <a:lnTo>
                  <a:pt x="249346" y="321894"/>
                </a:lnTo>
                <a:lnTo>
                  <a:pt x="250418" y="328650"/>
                </a:lnTo>
                <a:lnTo>
                  <a:pt x="250418" y="311327"/>
                </a:lnTo>
                <a:lnTo>
                  <a:pt x="267199" y="311327"/>
                </a:lnTo>
                <a:lnTo>
                  <a:pt x="269417" y="310464"/>
                </a:lnTo>
                <a:close/>
              </a:path>
              <a:path w="401320" h="401320">
                <a:moveTo>
                  <a:pt x="137236" y="318744"/>
                </a:moveTo>
                <a:lnTo>
                  <a:pt x="129857" y="318744"/>
                </a:lnTo>
                <a:lnTo>
                  <a:pt x="127571" y="320878"/>
                </a:lnTo>
                <a:lnTo>
                  <a:pt x="126923" y="324904"/>
                </a:lnTo>
                <a:lnTo>
                  <a:pt x="139649" y="324904"/>
                </a:lnTo>
                <a:lnTo>
                  <a:pt x="139649" y="321424"/>
                </a:lnTo>
                <a:lnTo>
                  <a:pt x="137236" y="318744"/>
                </a:lnTo>
                <a:close/>
              </a:path>
              <a:path w="401320" h="401320">
                <a:moveTo>
                  <a:pt x="328269" y="318744"/>
                </a:moveTo>
                <a:lnTo>
                  <a:pt x="320903" y="318744"/>
                </a:lnTo>
                <a:lnTo>
                  <a:pt x="318604" y="320878"/>
                </a:lnTo>
                <a:lnTo>
                  <a:pt x="317957" y="324904"/>
                </a:lnTo>
                <a:lnTo>
                  <a:pt x="330669" y="324904"/>
                </a:lnTo>
                <a:lnTo>
                  <a:pt x="330669" y="321424"/>
                </a:lnTo>
                <a:lnTo>
                  <a:pt x="328269" y="318744"/>
                </a:lnTo>
                <a:close/>
              </a:path>
              <a:path w="401320" h="401320">
                <a:moveTo>
                  <a:pt x="400964" y="298297"/>
                </a:moveTo>
                <a:lnTo>
                  <a:pt x="179844" y="298297"/>
                </a:lnTo>
                <a:lnTo>
                  <a:pt x="179844" y="324840"/>
                </a:lnTo>
                <a:lnTo>
                  <a:pt x="181380" y="316547"/>
                </a:lnTo>
                <a:lnTo>
                  <a:pt x="181502" y="316039"/>
                </a:lnTo>
                <a:lnTo>
                  <a:pt x="188645" y="310464"/>
                </a:lnTo>
                <a:lnTo>
                  <a:pt x="400964" y="310464"/>
                </a:lnTo>
                <a:lnTo>
                  <a:pt x="400964" y="298297"/>
                </a:lnTo>
                <a:close/>
              </a:path>
              <a:path w="401320" h="401320">
                <a:moveTo>
                  <a:pt x="314883" y="310464"/>
                </a:moveTo>
                <a:lnTo>
                  <a:pt x="303491" y="310464"/>
                </a:lnTo>
                <a:lnTo>
                  <a:pt x="306425" y="316547"/>
                </a:lnTo>
                <a:lnTo>
                  <a:pt x="306425" y="323646"/>
                </a:lnTo>
                <a:lnTo>
                  <a:pt x="308412" y="316064"/>
                </a:lnTo>
                <a:lnTo>
                  <a:pt x="314883" y="310464"/>
                </a:lnTo>
                <a:close/>
              </a:path>
              <a:path w="401320" h="401320">
                <a:moveTo>
                  <a:pt x="150647" y="310464"/>
                </a:moveTo>
                <a:lnTo>
                  <a:pt x="142646" y="310464"/>
                </a:lnTo>
                <a:lnTo>
                  <a:pt x="148336" y="314718"/>
                </a:lnTo>
                <a:lnTo>
                  <a:pt x="150647" y="322440"/>
                </a:lnTo>
                <a:lnTo>
                  <a:pt x="150647" y="310464"/>
                </a:lnTo>
                <a:close/>
              </a:path>
              <a:path w="401320" h="401320">
                <a:moveTo>
                  <a:pt x="222453" y="310464"/>
                </a:moveTo>
                <a:lnTo>
                  <a:pt x="205600" y="310464"/>
                </a:lnTo>
                <a:lnTo>
                  <a:pt x="212737" y="313867"/>
                </a:lnTo>
                <a:lnTo>
                  <a:pt x="214604" y="321678"/>
                </a:lnTo>
                <a:lnTo>
                  <a:pt x="216839" y="315239"/>
                </a:lnTo>
                <a:lnTo>
                  <a:pt x="222453" y="310464"/>
                </a:lnTo>
                <a:close/>
              </a:path>
              <a:path w="401320" h="401320">
                <a:moveTo>
                  <a:pt x="124129" y="311327"/>
                </a:moveTo>
                <a:lnTo>
                  <a:pt x="119468" y="311327"/>
                </a:lnTo>
                <a:lnTo>
                  <a:pt x="116814" y="319874"/>
                </a:lnTo>
                <a:lnTo>
                  <a:pt x="119710" y="314274"/>
                </a:lnTo>
                <a:lnTo>
                  <a:pt x="124129" y="311327"/>
                </a:lnTo>
                <a:close/>
              </a:path>
              <a:path w="401320" h="401320">
                <a:moveTo>
                  <a:pt x="267199" y="311327"/>
                </a:moveTo>
                <a:lnTo>
                  <a:pt x="262750" y="311327"/>
                </a:lnTo>
                <a:lnTo>
                  <a:pt x="262750" y="316014"/>
                </a:lnTo>
                <a:lnTo>
                  <a:pt x="262953" y="316014"/>
                </a:lnTo>
                <a:lnTo>
                  <a:pt x="265633" y="311937"/>
                </a:lnTo>
                <a:lnTo>
                  <a:pt x="267199" y="311327"/>
                </a:lnTo>
                <a:close/>
              </a:path>
              <a:path w="401320" h="401320">
                <a:moveTo>
                  <a:pt x="289852" y="310464"/>
                </a:moveTo>
                <a:lnTo>
                  <a:pt x="277698" y="310464"/>
                </a:lnTo>
                <a:lnTo>
                  <a:pt x="281622" y="312394"/>
                </a:lnTo>
                <a:lnTo>
                  <a:pt x="283248" y="316014"/>
                </a:lnTo>
                <a:lnTo>
                  <a:pt x="283502" y="315747"/>
                </a:lnTo>
                <a:lnTo>
                  <a:pt x="283881" y="315239"/>
                </a:lnTo>
                <a:lnTo>
                  <a:pt x="284492" y="314604"/>
                </a:lnTo>
                <a:lnTo>
                  <a:pt x="284619" y="314401"/>
                </a:lnTo>
                <a:lnTo>
                  <a:pt x="285000" y="313994"/>
                </a:lnTo>
                <a:lnTo>
                  <a:pt x="286766" y="312267"/>
                </a:lnTo>
                <a:lnTo>
                  <a:pt x="289852" y="310464"/>
                </a:lnTo>
                <a:close/>
              </a:path>
              <a:path w="401320" h="401320">
                <a:moveTo>
                  <a:pt x="200444" y="164160"/>
                </a:moveTo>
                <a:lnTo>
                  <a:pt x="173570" y="266357"/>
                </a:lnTo>
                <a:lnTo>
                  <a:pt x="289344" y="266357"/>
                </a:lnTo>
                <a:lnTo>
                  <a:pt x="244970" y="253212"/>
                </a:lnTo>
                <a:lnTo>
                  <a:pt x="234709" y="249080"/>
                </a:lnTo>
                <a:lnTo>
                  <a:pt x="210996" y="203761"/>
                </a:lnTo>
                <a:lnTo>
                  <a:pt x="206168" y="185763"/>
                </a:lnTo>
                <a:lnTo>
                  <a:pt x="200444" y="164160"/>
                </a:lnTo>
                <a:close/>
              </a:path>
              <a:path w="401320" h="401320">
                <a:moveTo>
                  <a:pt x="400964" y="68719"/>
                </a:moveTo>
                <a:lnTo>
                  <a:pt x="279323" y="68719"/>
                </a:lnTo>
                <a:lnTo>
                  <a:pt x="339572" y="75349"/>
                </a:lnTo>
                <a:lnTo>
                  <a:pt x="289344" y="266357"/>
                </a:lnTo>
                <a:lnTo>
                  <a:pt x="400964" y="266357"/>
                </a:lnTo>
                <a:lnTo>
                  <a:pt x="400964" y="68719"/>
                </a:lnTo>
                <a:close/>
              </a:path>
              <a:path w="401320" h="401320">
                <a:moveTo>
                  <a:pt x="175209" y="68719"/>
                </a:moveTo>
                <a:lnTo>
                  <a:pt x="121564" y="68719"/>
                </a:lnTo>
                <a:lnTo>
                  <a:pt x="148386" y="170637"/>
                </a:lnTo>
                <a:lnTo>
                  <a:pt x="175209" y="68719"/>
                </a:lnTo>
                <a:close/>
              </a:path>
              <a:path w="401320" h="401320">
                <a:moveTo>
                  <a:pt x="279323" y="68719"/>
                </a:moveTo>
                <a:lnTo>
                  <a:pt x="175336" y="68719"/>
                </a:lnTo>
                <a:lnTo>
                  <a:pt x="202679" y="68732"/>
                </a:lnTo>
                <a:lnTo>
                  <a:pt x="212762" y="70086"/>
                </a:lnTo>
                <a:lnTo>
                  <a:pt x="238701" y="118294"/>
                </a:lnTo>
                <a:lnTo>
                  <a:pt x="252514" y="170561"/>
                </a:lnTo>
                <a:lnTo>
                  <a:pt x="279323" y="68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4065069" y="663761"/>
            <a:ext cx="2196465" cy="726440"/>
            <a:chOff x="4065069" y="663761"/>
            <a:chExt cx="2196465" cy="726440"/>
          </a:xfrm>
        </p:grpSpPr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56714" y="1008578"/>
              <a:ext cx="110655" cy="20571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02420" y="1008580"/>
              <a:ext cx="138137" cy="20571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866048" y="1007808"/>
              <a:ext cx="124840" cy="20648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025170" y="1008578"/>
              <a:ext cx="36195" cy="205740"/>
            </a:xfrm>
            <a:custGeom>
              <a:avLst/>
              <a:gdLst/>
              <a:ahLst/>
              <a:cxnLst/>
              <a:rect l="l" t="t" r="r" b="b"/>
              <a:pathLst>
                <a:path w="36195" h="205740">
                  <a:moveTo>
                    <a:pt x="22758" y="0"/>
                  </a:moveTo>
                  <a:lnTo>
                    <a:pt x="18008" y="0"/>
                  </a:lnTo>
                  <a:lnTo>
                    <a:pt x="12890" y="0"/>
                  </a:lnTo>
                  <a:lnTo>
                    <a:pt x="8712" y="1752"/>
                  </a:lnTo>
                  <a:lnTo>
                    <a:pt x="1739" y="8788"/>
                  </a:lnTo>
                  <a:lnTo>
                    <a:pt x="0" y="13081"/>
                  </a:lnTo>
                  <a:lnTo>
                    <a:pt x="0" y="192735"/>
                  </a:lnTo>
                  <a:lnTo>
                    <a:pt x="1765" y="197015"/>
                  </a:lnTo>
                  <a:lnTo>
                    <a:pt x="8699" y="203911"/>
                  </a:lnTo>
                  <a:lnTo>
                    <a:pt x="12865" y="205714"/>
                  </a:lnTo>
                  <a:lnTo>
                    <a:pt x="22771" y="205714"/>
                  </a:lnTo>
                  <a:lnTo>
                    <a:pt x="26949" y="203911"/>
                  </a:lnTo>
                  <a:lnTo>
                    <a:pt x="33870" y="197002"/>
                  </a:lnTo>
                  <a:lnTo>
                    <a:pt x="35636" y="192735"/>
                  </a:lnTo>
                  <a:lnTo>
                    <a:pt x="35636" y="13081"/>
                  </a:lnTo>
                  <a:lnTo>
                    <a:pt x="33896" y="8788"/>
                  </a:lnTo>
                  <a:lnTo>
                    <a:pt x="26924" y="1752"/>
                  </a:lnTo>
                  <a:lnTo>
                    <a:pt x="2275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95085" y="1007808"/>
              <a:ext cx="124840" cy="20648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687925" y="942619"/>
              <a:ext cx="838835" cy="269875"/>
            </a:xfrm>
            <a:custGeom>
              <a:avLst/>
              <a:gdLst/>
              <a:ahLst/>
              <a:cxnLst/>
              <a:rect l="l" t="t" r="r" b="b"/>
              <a:pathLst>
                <a:path w="838835" h="269875">
                  <a:moveTo>
                    <a:pt x="178092" y="89979"/>
                  </a:moveTo>
                  <a:lnTo>
                    <a:pt x="176453" y="72250"/>
                  </a:lnTo>
                  <a:lnTo>
                    <a:pt x="171551" y="55841"/>
                  </a:lnTo>
                  <a:lnTo>
                    <a:pt x="164604" y="43014"/>
                  </a:lnTo>
                  <a:lnTo>
                    <a:pt x="163385" y="40754"/>
                  </a:lnTo>
                  <a:lnTo>
                    <a:pt x="151942" y="27000"/>
                  </a:lnTo>
                  <a:lnTo>
                    <a:pt x="138188" y="15646"/>
                  </a:lnTo>
                  <a:lnTo>
                    <a:pt x="135940" y="14439"/>
                  </a:lnTo>
                  <a:lnTo>
                    <a:pt x="135940" y="89979"/>
                  </a:lnTo>
                  <a:lnTo>
                    <a:pt x="135940" y="130251"/>
                  </a:lnTo>
                  <a:lnTo>
                    <a:pt x="42164" y="130251"/>
                  </a:lnTo>
                  <a:lnTo>
                    <a:pt x="42164" y="89979"/>
                  </a:lnTo>
                  <a:lnTo>
                    <a:pt x="62992" y="50761"/>
                  </a:lnTo>
                  <a:lnTo>
                    <a:pt x="88963" y="43014"/>
                  </a:lnTo>
                  <a:lnTo>
                    <a:pt x="98399" y="43878"/>
                  </a:lnTo>
                  <a:lnTo>
                    <a:pt x="132537" y="71970"/>
                  </a:lnTo>
                  <a:lnTo>
                    <a:pt x="135940" y="89979"/>
                  </a:lnTo>
                  <a:lnTo>
                    <a:pt x="135940" y="14439"/>
                  </a:lnTo>
                  <a:lnTo>
                    <a:pt x="123113" y="7531"/>
                  </a:lnTo>
                  <a:lnTo>
                    <a:pt x="106705" y="2654"/>
                  </a:lnTo>
                  <a:lnTo>
                    <a:pt x="88963" y="1028"/>
                  </a:lnTo>
                  <a:lnTo>
                    <a:pt x="71285" y="2654"/>
                  </a:lnTo>
                  <a:lnTo>
                    <a:pt x="26162" y="27000"/>
                  </a:lnTo>
                  <a:lnTo>
                    <a:pt x="1625" y="72250"/>
                  </a:lnTo>
                  <a:lnTo>
                    <a:pt x="0" y="89979"/>
                  </a:lnTo>
                  <a:lnTo>
                    <a:pt x="0" y="254825"/>
                  </a:lnTo>
                  <a:lnTo>
                    <a:pt x="2070" y="259702"/>
                  </a:lnTo>
                  <a:lnTo>
                    <a:pt x="6197" y="263601"/>
                  </a:lnTo>
                  <a:lnTo>
                    <a:pt x="10325" y="267741"/>
                  </a:lnTo>
                  <a:lnTo>
                    <a:pt x="15201" y="269798"/>
                  </a:lnTo>
                  <a:lnTo>
                    <a:pt x="26962" y="269798"/>
                  </a:lnTo>
                  <a:lnTo>
                    <a:pt x="31838" y="267741"/>
                  </a:lnTo>
                  <a:lnTo>
                    <a:pt x="35966" y="263601"/>
                  </a:lnTo>
                  <a:lnTo>
                    <a:pt x="40093" y="259702"/>
                  </a:lnTo>
                  <a:lnTo>
                    <a:pt x="42164" y="254825"/>
                  </a:lnTo>
                  <a:lnTo>
                    <a:pt x="42164" y="172237"/>
                  </a:lnTo>
                  <a:lnTo>
                    <a:pt x="135940" y="172237"/>
                  </a:lnTo>
                  <a:lnTo>
                    <a:pt x="135940" y="254825"/>
                  </a:lnTo>
                  <a:lnTo>
                    <a:pt x="138010" y="259702"/>
                  </a:lnTo>
                  <a:lnTo>
                    <a:pt x="142138" y="263601"/>
                  </a:lnTo>
                  <a:lnTo>
                    <a:pt x="146265" y="267741"/>
                  </a:lnTo>
                  <a:lnTo>
                    <a:pt x="151142" y="269798"/>
                  </a:lnTo>
                  <a:lnTo>
                    <a:pt x="162902" y="269798"/>
                  </a:lnTo>
                  <a:lnTo>
                    <a:pt x="167779" y="267741"/>
                  </a:lnTo>
                  <a:lnTo>
                    <a:pt x="171907" y="263601"/>
                  </a:lnTo>
                  <a:lnTo>
                    <a:pt x="176034" y="259702"/>
                  </a:lnTo>
                  <a:lnTo>
                    <a:pt x="178092" y="254825"/>
                  </a:lnTo>
                  <a:lnTo>
                    <a:pt x="178092" y="172237"/>
                  </a:lnTo>
                  <a:lnTo>
                    <a:pt x="178092" y="130251"/>
                  </a:lnTo>
                  <a:lnTo>
                    <a:pt x="178092" y="89979"/>
                  </a:lnTo>
                  <a:close/>
                </a:path>
                <a:path w="838835" h="269875">
                  <a:moveTo>
                    <a:pt x="398691" y="92392"/>
                  </a:moveTo>
                  <a:lnTo>
                    <a:pt x="397014" y="74155"/>
                  </a:lnTo>
                  <a:lnTo>
                    <a:pt x="391985" y="57302"/>
                  </a:lnTo>
                  <a:lnTo>
                    <a:pt x="384238" y="43014"/>
                  </a:lnTo>
                  <a:lnTo>
                    <a:pt x="383590" y="41808"/>
                  </a:lnTo>
                  <a:lnTo>
                    <a:pt x="371843" y="27698"/>
                  </a:lnTo>
                  <a:lnTo>
                    <a:pt x="357809" y="16040"/>
                  </a:lnTo>
                  <a:lnTo>
                    <a:pt x="356539" y="15354"/>
                  </a:lnTo>
                  <a:lnTo>
                    <a:pt x="356539" y="92392"/>
                  </a:lnTo>
                  <a:lnTo>
                    <a:pt x="355638" y="102247"/>
                  </a:lnTo>
                  <a:lnTo>
                    <a:pt x="326288" y="137998"/>
                  </a:lnTo>
                  <a:lnTo>
                    <a:pt x="307327" y="141605"/>
                  </a:lnTo>
                  <a:lnTo>
                    <a:pt x="258114" y="141605"/>
                  </a:lnTo>
                  <a:lnTo>
                    <a:pt x="258114" y="92392"/>
                  </a:lnTo>
                  <a:lnTo>
                    <a:pt x="259003" y="82537"/>
                  </a:lnTo>
                  <a:lnTo>
                    <a:pt x="288353" y="46634"/>
                  </a:lnTo>
                  <a:lnTo>
                    <a:pt x="307327" y="43014"/>
                  </a:lnTo>
                  <a:lnTo>
                    <a:pt x="317182" y="43916"/>
                  </a:lnTo>
                  <a:lnTo>
                    <a:pt x="352971" y="73418"/>
                  </a:lnTo>
                  <a:lnTo>
                    <a:pt x="356539" y="92392"/>
                  </a:lnTo>
                  <a:lnTo>
                    <a:pt x="356539" y="15354"/>
                  </a:lnTo>
                  <a:lnTo>
                    <a:pt x="342379" y="7696"/>
                  </a:lnTo>
                  <a:lnTo>
                    <a:pt x="325551" y="2705"/>
                  </a:lnTo>
                  <a:lnTo>
                    <a:pt x="307327" y="1028"/>
                  </a:lnTo>
                  <a:lnTo>
                    <a:pt x="289166" y="2705"/>
                  </a:lnTo>
                  <a:lnTo>
                    <a:pt x="242798" y="27698"/>
                  </a:lnTo>
                  <a:lnTo>
                    <a:pt x="217627" y="74155"/>
                  </a:lnTo>
                  <a:lnTo>
                    <a:pt x="215950" y="92392"/>
                  </a:lnTo>
                  <a:lnTo>
                    <a:pt x="215950" y="254825"/>
                  </a:lnTo>
                  <a:lnTo>
                    <a:pt x="218020" y="259702"/>
                  </a:lnTo>
                  <a:lnTo>
                    <a:pt x="222148" y="263601"/>
                  </a:lnTo>
                  <a:lnTo>
                    <a:pt x="226275" y="267741"/>
                  </a:lnTo>
                  <a:lnTo>
                    <a:pt x="231152" y="269798"/>
                  </a:lnTo>
                  <a:lnTo>
                    <a:pt x="242912" y="269798"/>
                  </a:lnTo>
                  <a:lnTo>
                    <a:pt x="247789" y="267741"/>
                  </a:lnTo>
                  <a:lnTo>
                    <a:pt x="251917" y="263601"/>
                  </a:lnTo>
                  <a:lnTo>
                    <a:pt x="256044" y="259702"/>
                  </a:lnTo>
                  <a:lnTo>
                    <a:pt x="258114" y="254825"/>
                  </a:lnTo>
                  <a:lnTo>
                    <a:pt x="258114" y="183769"/>
                  </a:lnTo>
                  <a:lnTo>
                    <a:pt x="307327" y="183769"/>
                  </a:lnTo>
                  <a:lnTo>
                    <a:pt x="357809" y="168668"/>
                  </a:lnTo>
                  <a:lnTo>
                    <a:pt x="384251" y="141605"/>
                  </a:lnTo>
                  <a:lnTo>
                    <a:pt x="391985" y="127368"/>
                  </a:lnTo>
                  <a:lnTo>
                    <a:pt x="397014" y="110566"/>
                  </a:lnTo>
                  <a:lnTo>
                    <a:pt x="398691" y="92392"/>
                  </a:lnTo>
                  <a:close/>
                </a:path>
                <a:path w="838835" h="269875">
                  <a:moveTo>
                    <a:pt x="585216" y="16116"/>
                  </a:moveTo>
                  <a:lnTo>
                    <a:pt x="583145" y="11188"/>
                  </a:lnTo>
                  <a:lnTo>
                    <a:pt x="575005" y="3035"/>
                  </a:lnTo>
                  <a:lnTo>
                    <a:pt x="570115" y="1028"/>
                  </a:lnTo>
                  <a:lnTo>
                    <a:pt x="432816" y="1028"/>
                  </a:lnTo>
                  <a:lnTo>
                    <a:pt x="427939" y="3035"/>
                  </a:lnTo>
                  <a:lnTo>
                    <a:pt x="419684" y="11188"/>
                  </a:lnTo>
                  <a:lnTo>
                    <a:pt x="417614" y="16116"/>
                  </a:lnTo>
                  <a:lnTo>
                    <a:pt x="417614" y="27927"/>
                  </a:lnTo>
                  <a:lnTo>
                    <a:pt x="419684" y="32867"/>
                  </a:lnTo>
                  <a:lnTo>
                    <a:pt x="427939" y="41008"/>
                  </a:lnTo>
                  <a:lnTo>
                    <a:pt x="432816" y="43014"/>
                  </a:lnTo>
                  <a:lnTo>
                    <a:pt x="480428" y="43014"/>
                  </a:lnTo>
                  <a:lnTo>
                    <a:pt x="480428" y="254723"/>
                  </a:lnTo>
                  <a:lnTo>
                    <a:pt x="482434" y="259600"/>
                  </a:lnTo>
                  <a:lnTo>
                    <a:pt x="490575" y="267741"/>
                  </a:lnTo>
                  <a:lnTo>
                    <a:pt x="495503" y="269811"/>
                  </a:lnTo>
                  <a:lnTo>
                    <a:pt x="507326" y="269811"/>
                  </a:lnTo>
                  <a:lnTo>
                    <a:pt x="512254" y="267741"/>
                  </a:lnTo>
                  <a:lnTo>
                    <a:pt x="520407" y="259600"/>
                  </a:lnTo>
                  <a:lnTo>
                    <a:pt x="522414" y="254723"/>
                  </a:lnTo>
                  <a:lnTo>
                    <a:pt x="522414" y="43014"/>
                  </a:lnTo>
                  <a:lnTo>
                    <a:pt x="570115" y="43014"/>
                  </a:lnTo>
                  <a:lnTo>
                    <a:pt x="575005" y="41008"/>
                  </a:lnTo>
                  <a:lnTo>
                    <a:pt x="579018" y="36995"/>
                  </a:lnTo>
                  <a:lnTo>
                    <a:pt x="583145" y="32867"/>
                  </a:lnTo>
                  <a:lnTo>
                    <a:pt x="585216" y="27927"/>
                  </a:lnTo>
                  <a:lnTo>
                    <a:pt x="585216" y="16116"/>
                  </a:lnTo>
                  <a:close/>
                </a:path>
                <a:path w="838835" h="269875">
                  <a:moveTo>
                    <a:pt x="656983" y="129501"/>
                  </a:moveTo>
                  <a:lnTo>
                    <a:pt x="654913" y="124574"/>
                  </a:lnTo>
                  <a:lnTo>
                    <a:pt x="646658" y="116319"/>
                  </a:lnTo>
                  <a:lnTo>
                    <a:pt x="641705" y="114249"/>
                  </a:lnTo>
                  <a:lnTo>
                    <a:pt x="635990" y="114249"/>
                  </a:lnTo>
                  <a:lnTo>
                    <a:pt x="576541" y="114249"/>
                  </a:lnTo>
                  <a:lnTo>
                    <a:pt x="571652" y="116319"/>
                  </a:lnTo>
                  <a:lnTo>
                    <a:pt x="563626" y="124574"/>
                  </a:lnTo>
                  <a:lnTo>
                    <a:pt x="561568" y="129501"/>
                  </a:lnTo>
                  <a:lnTo>
                    <a:pt x="561568" y="141439"/>
                  </a:lnTo>
                  <a:lnTo>
                    <a:pt x="563626" y="146316"/>
                  </a:lnTo>
                  <a:lnTo>
                    <a:pt x="567766" y="150215"/>
                  </a:lnTo>
                  <a:lnTo>
                    <a:pt x="571652" y="154343"/>
                  </a:lnTo>
                  <a:lnTo>
                    <a:pt x="576541" y="156400"/>
                  </a:lnTo>
                  <a:lnTo>
                    <a:pt x="641705" y="156400"/>
                  </a:lnTo>
                  <a:lnTo>
                    <a:pt x="646658" y="154343"/>
                  </a:lnTo>
                  <a:lnTo>
                    <a:pt x="654913" y="146316"/>
                  </a:lnTo>
                  <a:lnTo>
                    <a:pt x="656983" y="141439"/>
                  </a:lnTo>
                  <a:lnTo>
                    <a:pt x="656983" y="129501"/>
                  </a:lnTo>
                  <a:close/>
                </a:path>
                <a:path w="838835" h="269875">
                  <a:moveTo>
                    <a:pt x="838530" y="191681"/>
                  </a:moveTo>
                  <a:lnTo>
                    <a:pt x="827112" y="150037"/>
                  </a:lnTo>
                  <a:lnTo>
                    <a:pt x="788936" y="123342"/>
                  </a:lnTo>
                  <a:lnTo>
                    <a:pt x="759714" y="114122"/>
                  </a:lnTo>
                  <a:lnTo>
                    <a:pt x="747636" y="110248"/>
                  </a:lnTo>
                  <a:lnTo>
                    <a:pt x="717740" y="78117"/>
                  </a:lnTo>
                  <a:lnTo>
                    <a:pt x="718388" y="70993"/>
                  </a:lnTo>
                  <a:lnTo>
                    <a:pt x="746074" y="43319"/>
                  </a:lnTo>
                  <a:lnTo>
                    <a:pt x="753186" y="42672"/>
                  </a:lnTo>
                  <a:lnTo>
                    <a:pt x="806932" y="42672"/>
                  </a:lnTo>
                  <a:lnTo>
                    <a:pt x="811860" y="40601"/>
                  </a:lnTo>
                  <a:lnTo>
                    <a:pt x="820000" y="32346"/>
                  </a:lnTo>
                  <a:lnTo>
                    <a:pt x="822007" y="27470"/>
                  </a:lnTo>
                  <a:lnTo>
                    <a:pt x="822007" y="15087"/>
                  </a:lnTo>
                  <a:lnTo>
                    <a:pt x="820000" y="10210"/>
                  </a:lnTo>
                  <a:lnTo>
                    <a:pt x="811860" y="2057"/>
                  </a:lnTo>
                  <a:lnTo>
                    <a:pt x="806932" y="0"/>
                  </a:lnTo>
                  <a:lnTo>
                    <a:pt x="754913" y="0"/>
                  </a:lnTo>
                  <a:lnTo>
                    <a:pt x="711708" y="12877"/>
                  </a:lnTo>
                  <a:lnTo>
                    <a:pt x="682523" y="48133"/>
                  </a:lnTo>
                  <a:lnTo>
                    <a:pt x="676795" y="78117"/>
                  </a:lnTo>
                  <a:lnTo>
                    <a:pt x="678065" y="93040"/>
                  </a:lnTo>
                  <a:lnTo>
                    <a:pt x="697090" y="127850"/>
                  </a:lnTo>
                  <a:lnTo>
                    <a:pt x="739940" y="149694"/>
                  </a:lnTo>
                  <a:lnTo>
                    <a:pt x="755332" y="154647"/>
                  </a:lnTo>
                  <a:lnTo>
                    <a:pt x="767397" y="158813"/>
                  </a:lnTo>
                  <a:lnTo>
                    <a:pt x="796594" y="183553"/>
                  </a:lnTo>
                  <a:lnTo>
                    <a:pt x="797585" y="191681"/>
                  </a:lnTo>
                  <a:lnTo>
                    <a:pt x="796950" y="198805"/>
                  </a:lnTo>
                  <a:lnTo>
                    <a:pt x="769200" y="226479"/>
                  </a:lnTo>
                  <a:lnTo>
                    <a:pt x="762139" y="227126"/>
                  </a:lnTo>
                  <a:lnTo>
                    <a:pt x="689241" y="227126"/>
                  </a:lnTo>
                  <a:lnTo>
                    <a:pt x="684352" y="229196"/>
                  </a:lnTo>
                  <a:lnTo>
                    <a:pt x="676097" y="237451"/>
                  </a:lnTo>
                  <a:lnTo>
                    <a:pt x="674027" y="242328"/>
                  </a:lnTo>
                  <a:lnTo>
                    <a:pt x="674027" y="254609"/>
                  </a:lnTo>
                  <a:lnTo>
                    <a:pt x="676097" y="259486"/>
                  </a:lnTo>
                  <a:lnTo>
                    <a:pt x="684352" y="267741"/>
                  </a:lnTo>
                  <a:lnTo>
                    <a:pt x="689241" y="269798"/>
                  </a:lnTo>
                  <a:lnTo>
                    <a:pt x="760412" y="269798"/>
                  </a:lnTo>
                  <a:lnTo>
                    <a:pt x="803465" y="256933"/>
                  </a:lnTo>
                  <a:lnTo>
                    <a:pt x="832777" y="221665"/>
                  </a:lnTo>
                  <a:lnTo>
                    <a:pt x="837095" y="207264"/>
                  </a:lnTo>
                  <a:lnTo>
                    <a:pt x="838530" y="19168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146166" y="776673"/>
              <a:ext cx="384175" cy="511175"/>
            </a:xfrm>
            <a:custGeom>
              <a:avLst/>
              <a:gdLst/>
              <a:ahLst/>
              <a:cxnLst/>
              <a:rect l="l" t="t" r="r" b="b"/>
              <a:pathLst>
                <a:path w="384175" h="511175">
                  <a:moveTo>
                    <a:pt x="9410" y="0"/>
                  </a:moveTo>
                  <a:lnTo>
                    <a:pt x="6019" y="444"/>
                  </a:lnTo>
                  <a:lnTo>
                    <a:pt x="2082" y="5270"/>
                  </a:lnTo>
                  <a:lnTo>
                    <a:pt x="2451" y="8902"/>
                  </a:lnTo>
                  <a:lnTo>
                    <a:pt x="33235" y="31686"/>
                  </a:lnTo>
                  <a:lnTo>
                    <a:pt x="71153" y="51549"/>
                  </a:lnTo>
                  <a:lnTo>
                    <a:pt x="142901" y="78560"/>
                  </a:lnTo>
                  <a:lnTo>
                    <a:pt x="171094" y="88836"/>
                  </a:lnTo>
                  <a:lnTo>
                    <a:pt x="210910" y="107151"/>
                  </a:lnTo>
                  <a:lnTo>
                    <a:pt x="247391" y="130504"/>
                  </a:lnTo>
                  <a:lnTo>
                    <a:pt x="288210" y="169743"/>
                  </a:lnTo>
                  <a:lnTo>
                    <a:pt x="311297" y="204354"/>
                  </a:lnTo>
                  <a:lnTo>
                    <a:pt x="329309" y="248589"/>
                  </a:lnTo>
                  <a:lnTo>
                    <a:pt x="335051" y="277012"/>
                  </a:lnTo>
                  <a:lnTo>
                    <a:pt x="335673" y="281393"/>
                  </a:lnTo>
                  <a:lnTo>
                    <a:pt x="336397" y="291287"/>
                  </a:lnTo>
                  <a:lnTo>
                    <a:pt x="336537" y="301155"/>
                  </a:lnTo>
                  <a:lnTo>
                    <a:pt x="336207" y="309879"/>
                  </a:lnTo>
                  <a:lnTo>
                    <a:pt x="324523" y="358749"/>
                  </a:lnTo>
                  <a:lnTo>
                    <a:pt x="297678" y="405694"/>
                  </a:lnTo>
                  <a:lnTo>
                    <a:pt x="267703" y="437210"/>
                  </a:lnTo>
                  <a:lnTo>
                    <a:pt x="226809" y="463499"/>
                  </a:lnTo>
                  <a:lnTo>
                    <a:pt x="189366" y="477167"/>
                  </a:lnTo>
                  <a:lnTo>
                    <a:pt x="150964" y="483527"/>
                  </a:lnTo>
                  <a:lnTo>
                    <a:pt x="133208" y="483895"/>
                  </a:lnTo>
                  <a:lnTo>
                    <a:pt x="119003" y="483087"/>
                  </a:lnTo>
                  <a:lnTo>
                    <a:pt x="70453" y="471576"/>
                  </a:lnTo>
                  <a:lnTo>
                    <a:pt x="32559" y="450815"/>
                  </a:lnTo>
                  <a:lnTo>
                    <a:pt x="8521" y="429564"/>
                  </a:lnTo>
                  <a:lnTo>
                    <a:pt x="5295" y="429272"/>
                  </a:lnTo>
                  <a:lnTo>
                    <a:pt x="495" y="432917"/>
                  </a:lnTo>
                  <a:lnTo>
                    <a:pt x="0" y="436486"/>
                  </a:lnTo>
                  <a:lnTo>
                    <a:pt x="6786" y="445143"/>
                  </a:lnTo>
                  <a:lnTo>
                    <a:pt x="35367" y="472422"/>
                  </a:lnTo>
                  <a:lnTo>
                    <a:pt x="69619" y="492802"/>
                  </a:lnTo>
                  <a:lnTo>
                    <a:pt x="110223" y="506374"/>
                  </a:lnTo>
                  <a:lnTo>
                    <a:pt x="161061" y="510946"/>
                  </a:lnTo>
                  <a:lnTo>
                    <a:pt x="171830" y="510362"/>
                  </a:lnTo>
                  <a:lnTo>
                    <a:pt x="230098" y="498652"/>
                  </a:lnTo>
                  <a:lnTo>
                    <a:pt x="272376" y="479590"/>
                  </a:lnTo>
                  <a:lnTo>
                    <a:pt x="306292" y="455915"/>
                  </a:lnTo>
                  <a:lnTo>
                    <a:pt x="340867" y="420039"/>
                  </a:lnTo>
                  <a:lnTo>
                    <a:pt x="362076" y="387108"/>
                  </a:lnTo>
                  <a:lnTo>
                    <a:pt x="378144" y="344638"/>
                  </a:lnTo>
                  <a:lnTo>
                    <a:pt x="383793" y="301878"/>
                  </a:lnTo>
                  <a:lnTo>
                    <a:pt x="383565" y="288988"/>
                  </a:lnTo>
                  <a:lnTo>
                    <a:pt x="377782" y="251117"/>
                  </a:lnTo>
                  <a:lnTo>
                    <a:pt x="361835" y="207822"/>
                  </a:lnTo>
                  <a:lnTo>
                    <a:pt x="337819" y="169113"/>
                  </a:lnTo>
                  <a:lnTo>
                    <a:pt x="310303" y="138620"/>
                  </a:lnTo>
                  <a:lnTo>
                    <a:pt x="278899" y="113071"/>
                  </a:lnTo>
                  <a:lnTo>
                    <a:pt x="237769" y="88493"/>
                  </a:lnTo>
                  <a:lnTo>
                    <a:pt x="201559" y="72685"/>
                  </a:lnTo>
                  <a:lnTo>
                    <a:pt x="164412" y="60838"/>
                  </a:lnTo>
                  <a:lnTo>
                    <a:pt x="120408" y="48869"/>
                  </a:lnTo>
                  <a:lnTo>
                    <a:pt x="91655" y="40398"/>
                  </a:lnTo>
                  <a:lnTo>
                    <a:pt x="50177" y="24409"/>
                  </a:lnTo>
                  <a:lnTo>
                    <a:pt x="12153" y="1904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065069" y="663761"/>
              <a:ext cx="565785" cy="726440"/>
            </a:xfrm>
            <a:custGeom>
              <a:avLst/>
              <a:gdLst/>
              <a:ahLst/>
              <a:cxnLst/>
              <a:rect l="l" t="t" r="r" b="b"/>
              <a:pathLst>
                <a:path w="565785" h="726440">
                  <a:moveTo>
                    <a:pt x="62839" y="0"/>
                  </a:moveTo>
                  <a:lnTo>
                    <a:pt x="56248" y="3594"/>
                  </a:lnTo>
                  <a:lnTo>
                    <a:pt x="54965" y="7962"/>
                  </a:lnTo>
                  <a:lnTo>
                    <a:pt x="56857" y="11455"/>
                  </a:lnTo>
                  <a:lnTo>
                    <a:pt x="86042" y="48145"/>
                  </a:lnTo>
                  <a:lnTo>
                    <a:pt x="123583" y="75793"/>
                  </a:lnTo>
                  <a:lnTo>
                    <a:pt x="164936" y="96661"/>
                  </a:lnTo>
                  <a:lnTo>
                    <a:pt x="215658" y="114236"/>
                  </a:lnTo>
                  <a:lnTo>
                    <a:pt x="223380" y="116166"/>
                  </a:lnTo>
                  <a:lnTo>
                    <a:pt x="243789" y="121958"/>
                  </a:lnTo>
                  <a:lnTo>
                    <a:pt x="290639" y="138366"/>
                  </a:lnTo>
                  <a:lnTo>
                    <a:pt x="328930" y="155828"/>
                  </a:lnTo>
                  <a:lnTo>
                    <a:pt x="364909" y="176733"/>
                  </a:lnTo>
                  <a:lnTo>
                    <a:pt x="397576" y="201217"/>
                  </a:lnTo>
                  <a:lnTo>
                    <a:pt x="426796" y="229577"/>
                  </a:lnTo>
                  <a:lnTo>
                    <a:pt x="452069" y="261404"/>
                  </a:lnTo>
                  <a:lnTo>
                    <a:pt x="473075" y="295986"/>
                  </a:lnTo>
                  <a:lnTo>
                    <a:pt x="489340" y="332754"/>
                  </a:lnTo>
                  <a:lnTo>
                    <a:pt x="500222" y="371113"/>
                  </a:lnTo>
                  <a:lnTo>
                    <a:pt x="505230" y="410243"/>
                  </a:lnTo>
                  <a:lnTo>
                    <a:pt x="503872" y="449325"/>
                  </a:lnTo>
                  <a:lnTo>
                    <a:pt x="496138" y="487451"/>
                  </a:lnTo>
                  <a:lnTo>
                    <a:pt x="478980" y="529526"/>
                  </a:lnTo>
                  <a:lnTo>
                    <a:pt x="455595" y="565355"/>
                  </a:lnTo>
                  <a:lnTo>
                    <a:pt x="421669" y="602186"/>
                  </a:lnTo>
                  <a:lnTo>
                    <a:pt x="390187" y="627282"/>
                  </a:lnTo>
                  <a:lnTo>
                    <a:pt x="355587" y="648047"/>
                  </a:lnTo>
                  <a:lnTo>
                    <a:pt x="318419" y="663830"/>
                  </a:lnTo>
                  <a:lnTo>
                    <a:pt x="279400" y="674135"/>
                  </a:lnTo>
                  <a:lnTo>
                    <a:pt x="239288" y="678537"/>
                  </a:lnTo>
                  <a:lnTo>
                    <a:pt x="229183" y="678652"/>
                  </a:lnTo>
                  <a:lnTo>
                    <a:pt x="219075" y="678395"/>
                  </a:lnTo>
                  <a:lnTo>
                    <a:pt x="178930" y="673074"/>
                  </a:lnTo>
                  <a:lnTo>
                    <a:pt x="140068" y="661073"/>
                  </a:lnTo>
                  <a:lnTo>
                    <a:pt x="103368" y="642491"/>
                  </a:lnTo>
                  <a:lnTo>
                    <a:pt x="69850" y="617842"/>
                  </a:lnTo>
                  <a:lnTo>
                    <a:pt x="35902" y="582307"/>
                  </a:lnTo>
                  <a:lnTo>
                    <a:pt x="14871" y="549287"/>
                  </a:lnTo>
                  <a:lnTo>
                    <a:pt x="10655" y="547535"/>
                  </a:lnTo>
                  <a:lnTo>
                    <a:pt x="2362" y="550316"/>
                  </a:lnTo>
                  <a:lnTo>
                    <a:pt x="0" y="555053"/>
                  </a:lnTo>
                  <a:lnTo>
                    <a:pt x="2705" y="563079"/>
                  </a:lnTo>
                  <a:lnTo>
                    <a:pt x="21437" y="601370"/>
                  </a:lnTo>
                  <a:lnTo>
                    <a:pt x="49453" y="638530"/>
                  </a:lnTo>
                  <a:lnTo>
                    <a:pt x="83905" y="670409"/>
                  </a:lnTo>
                  <a:lnTo>
                    <a:pt x="123825" y="695934"/>
                  </a:lnTo>
                  <a:lnTo>
                    <a:pt x="168074" y="714008"/>
                  </a:lnTo>
                  <a:lnTo>
                    <a:pt x="215011" y="723976"/>
                  </a:lnTo>
                  <a:lnTo>
                    <a:pt x="251024" y="726080"/>
                  </a:lnTo>
                  <a:lnTo>
                    <a:pt x="263055" y="725779"/>
                  </a:lnTo>
                  <a:lnTo>
                    <a:pt x="310781" y="719772"/>
                  </a:lnTo>
                  <a:lnTo>
                    <a:pt x="357022" y="706551"/>
                  </a:lnTo>
                  <a:lnTo>
                    <a:pt x="400761" y="686549"/>
                  </a:lnTo>
                  <a:lnTo>
                    <a:pt x="441251" y="660536"/>
                  </a:lnTo>
                  <a:lnTo>
                    <a:pt x="477761" y="628980"/>
                  </a:lnTo>
                  <a:lnTo>
                    <a:pt x="509435" y="592327"/>
                  </a:lnTo>
                  <a:lnTo>
                    <a:pt x="531723" y="558025"/>
                  </a:lnTo>
                  <a:lnTo>
                    <a:pt x="549981" y="516539"/>
                  </a:lnTo>
                  <a:lnTo>
                    <a:pt x="560920" y="476732"/>
                  </a:lnTo>
                  <a:lnTo>
                    <a:pt x="565696" y="431672"/>
                  </a:lnTo>
                  <a:lnTo>
                    <a:pt x="565708" y="416255"/>
                  </a:lnTo>
                  <a:lnTo>
                    <a:pt x="564291" y="394790"/>
                  </a:lnTo>
                  <a:lnTo>
                    <a:pt x="552288" y="335021"/>
                  </a:lnTo>
                  <a:lnTo>
                    <a:pt x="534913" y="289848"/>
                  </a:lnTo>
                  <a:lnTo>
                    <a:pt x="511413" y="247877"/>
                  </a:lnTo>
                  <a:lnTo>
                    <a:pt x="482603" y="209613"/>
                  </a:lnTo>
                  <a:lnTo>
                    <a:pt x="449043" y="175610"/>
                  </a:lnTo>
                  <a:lnTo>
                    <a:pt x="411254" y="146429"/>
                  </a:lnTo>
                  <a:lnTo>
                    <a:pt x="370290" y="122815"/>
                  </a:lnTo>
                  <a:lnTo>
                    <a:pt x="327442" y="104284"/>
                  </a:lnTo>
                  <a:lnTo>
                    <a:pt x="283367" y="90293"/>
                  </a:lnTo>
                  <a:lnTo>
                    <a:pt x="246100" y="81686"/>
                  </a:lnTo>
                  <a:lnTo>
                    <a:pt x="217119" y="76492"/>
                  </a:lnTo>
                  <a:lnTo>
                    <a:pt x="196307" y="72002"/>
                  </a:lnTo>
                  <a:lnTo>
                    <a:pt x="142544" y="54825"/>
                  </a:lnTo>
                  <a:lnTo>
                    <a:pt x="105105" y="35674"/>
                  </a:lnTo>
                  <a:lnTo>
                    <a:pt x="73215" y="9004"/>
                  </a:lnTo>
                  <a:lnTo>
                    <a:pt x="66649" y="825"/>
                  </a:lnTo>
                  <a:lnTo>
                    <a:pt x="62839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72694" y="915915"/>
              <a:ext cx="247717" cy="27792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620220" y="1248425"/>
              <a:ext cx="1641475" cy="23495"/>
            </a:xfrm>
            <a:custGeom>
              <a:avLst/>
              <a:gdLst/>
              <a:ahLst/>
              <a:cxnLst/>
              <a:rect l="l" t="t" r="r" b="b"/>
              <a:pathLst>
                <a:path w="1641475" h="23494">
                  <a:moveTo>
                    <a:pt x="1641233" y="0"/>
                  </a:moveTo>
                  <a:lnTo>
                    <a:pt x="17094" y="0"/>
                  </a:lnTo>
                  <a:lnTo>
                    <a:pt x="8789" y="11750"/>
                  </a:lnTo>
                  <a:lnTo>
                    <a:pt x="0" y="22987"/>
                  </a:lnTo>
                  <a:lnTo>
                    <a:pt x="1641233" y="22987"/>
                  </a:lnTo>
                  <a:lnTo>
                    <a:pt x="1641233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00166" y="1271405"/>
              <a:ext cx="1661795" cy="23495"/>
            </a:xfrm>
            <a:custGeom>
              <a:avLst/>
              <a:gdLst/>
              <a:ahLst/>
              <a:cxnLst/>
              <a:rect l="l" t="t" r="r" b="b"/>
              <a:pathLst>
                <a:path w="1661795" h="23494">
                  <a:moveTo>
                    <a:pt x="1661286" y="0"/>
                  </a:moveTo>
                  <a:lnTo>
                    <a:pt x="20053" y="0"/>
                  </a:lnTo>
                  <a:lnTo>
                    <a:pt x="13538" y="7772"/>
                  </a:lnTo>
                  <a:lnTo>
                    <a:pt x="3543" y="19405"/>
                  </a:lnTo>
                  <a:lnTo>
                    <a:pt x="0" y="22987"/>
                  </a:lnTo>
                  <a:lnTo>
                    <a:pt x="1661286" y="22987"/>
                  </a:lnTo>
                  <a:lnTo>
                    <a:pt x="166128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76397" y="1294396"/>
              <a:ext cx="1685289" cy="23495"/>
            </a:xfrm>
            <a:custGeom>
              <a:avLst/>
              <a:gdLst/>
              <a:ahLst/>
              <a:cxnLst/>
              <a:rect l="l" t="t" r="r" b="b"/>
              <a:pathLst>
                <a:path w="1685289" h="23494">
                  <a:moveTo>
                    <a:pt x="1685061" y="0"/>
                  </a:moveTo>
                  <a:lnTo>
                    <a:pt x="23761" y="0"/>
                  </a:lnTo>
                  <a:lnTo>
                    <a:pt x="8750" y="15163"/>
                  </a:lnTo>
                  <a:lnTo>
                    <a:pt x="5664" y="18199"/>
                  </a:lnTo>
                  <a:lnTo>
                    <a:pt x="0" y="22974"/>
                  </a:lnTo>
                  <a:lnTo>
                    <a:pt x="1685061" y="22974"/>
                  </a:lnTo>
                  <a:lnTo>
                    <a:pt x="1685061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47919" y="1317382"/>
              <a:ext cx="1713864" cy="23495"/>
            </a:xfrm>
            <a:custGeom>
              <a:avLst/>
              <a:gdLst/>
              <a:ahLst/>
              <a:cxnLst/>
              <a:rect l="l" t="t" r="r" b="b"/>
              <a:pathLst>
                <a:path w="1713864" h="23494">
                  <a:moveTo>
                    <a:pt x="1713534" y="0"/>
                  </a:moveTo>
                  <a:lnTo>
                    <a:pt x="28486" y="0"/>
                  </a:lnTo>
                  <a:lnTo>
                    <a:pt x="25882" y="2222"/>
                  </a:lnTo>
                  <a:lnTo>
                    <a:pt x="13117" y="12865"/>
                  </a:lnTo>
                  <a:lnTo>
                    <a:pt x="0" y="22974"/>
                  </a:lnTo>
                  <a:lnTo>
                    <a:pt x="1713534" y="22974"/>
                  </a:lnTo>
                  <a:lnTo>
                    <a:pt x="171353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609740" y="880723"/>
              <a:ext cx="1652270" cy="23495"/>
            </a:xfrm>
            <a:custGeom>
              <a:avLst/>
              <a:gdLst/>
              <a:ahLst/>
              <a:cxnLst/>
              <a:rect l="l" t="t" r="r" b="b"/>
              <a:pathLst>
                <a:path w="1652270" h="23494">
                  <a:moveTo>
                    <a:pt x="1651711" y="0"/>
                  </a:moveTo>
                  <a:lnTo>
                    <a:pt x="0" y="0"/>
                  </a:lnTo>
                  <a:lnTo>
                    <a:pt x="8716" y="11350"/>
                  </a:lnTo>
                  <a:lnTo>
                    <a:pt x="17005" y="22986"/>
                  </a:lnTo>
                  <a:lnTo>
                    <a:pt x="1651711" y="22986"/>
                  </a:lnTo>
                  <a:lnTo>
                    <a:pt x="165171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89956" y="857740"/>
              <a:ext cx="1671955" cy="23495"/>
            </a:xfrm>
            <a:custGeom>
              <a:avLst/>
              <a:gdLst/>
              <a:ahLst/>
              <a:cxnLst/>
              <a:rect l="l" t="t" r="r" b="b"/>
              <a:pathLst>
                <a:path w="1671954" h="23494">
                  <a:moveTo>
                    <a:pt x="1671497" y="0"/>
                  </a:moveTo>
                  <a:lnTo>
                    <a:pt x="0" y="0"/>
                  </a:lnTo>
                  <a:lnTo>
                    <a:pt x="10117" y="11322"/>
                  </a:lnTo>
                  <a:lnTo>
                    <a:pt x="19786" y="22986"/>
                  </a:lnTo>
                  <a:lnTo>
                    <a:pt x="1671497" y="22986"/>
                  </a:lnTo>
                  <a:lnTo>
                    <a:pt x="1671497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66790" y="834764"/>
              <a:ext cx="1694814" cy="23495"/>
            </a:xfrm>
            <a:custGeom>
              <a:avLst/>
              <a:gdLst/>
              <a:ahLst/>
              <a:cxnLst/>
              <a:rect l="l" t="t" r="r" b="b"/>
              <a:pathLst>
                <a:path w="1694814" h="23494">
                  <a:moveTo>
                    <a:pt x="1694662" y="0"/>
                  </a:moveTo>
                  <a:lnTo>
                    <a:pt x="0" y="0"/>
                  </a:lnTo>
                  <a:lnTo>
                    <a:pt x="11830" y="11279"/>
                  </a:lnTo>
                  <a:lnTo>
                    <a:pt x="23164" y="22987"/>
                  </a:lnTo>
                  <a:lnTo>
                    <a:pt x="1694662" y="22987"/>
                  </a:lnTo>
                  <a:lnTo>
                    <a:pt x="1694662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39616" y="811784"/>
              <a:ext cx="1722120" cy="23495"/>
            </a:xfrm>
            <a:custGeom>
              <a:avLst/>
              <a:gdLst/>
              <a:ahLst/>
              <a:cxnLst/>
              <a:rect l="l" t="t" r="r" b="b"/>
              <a:pathLst>
                <a:path w="1722120" h="23494">
                  <a:moveTo>
                    <a:pt x="1721840" y="0"/>
                  </a:moveTo>
                  <a:lnTo>
                    <a:pt x="1542186" y="0"/>
                  </a:lnTo>
                  <a:lnTo>
                    <a:pt x="0" y="0"/>
                  </a:lnTo>
                  <a:lnTo>
                    <a:pt x="13855" y="11231"/>
                  </a:lnTo>
                  <a:lnTo>
                    <a:pt x="27178" y="22987"/>
                  </a:lnTo>
                  <a:lnTo>
                    <a:pt x="1721840" y="22987"/>
                  </a:lnTo>
                  <a:lnTo>
                    <a:pt x="1721840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6" name="object 36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169489" y="6603009"/>
            <a:ext cx="718273" cy="287299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720873" y="6597334"/>
            <a:ext cx="603591" cy="292564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264469" y="6561549"/>
            <a:ext cx="444669" cy="325715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6800363" y="6661759"/>
            <a:ext cx="578857" cy="169798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7458425" y="6640767"/>
            <a:ext cx="718278" cy="239426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476093" y="6678515"/>
            <a:ext cx="685088" cy="159989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3860015" y="6649084"/>
            <a:ext cx="718278" cy="192145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255903" y="6677586"/>
            <a:ext cx="860469" cy="153978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0044751" y="6588534"/>
            <a:ext cx="307116" cy="338180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69329" y="2402680"/>
            <a:ext cx="415334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0" dirty="0">
                <a:latin typeface="Calibri"/>
                <a:cs typeface="Calibri"/>
              </a:rPr>
              <a:t>MODULE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105" dirty="0">
                <a:latin typeface="Calibri"/>
                <a:cs typeface="Calibri"/>
              </a:rPr>
              <a:t>3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60" dirty="0">
                <a:latin typeface="Calibri"/>
                <a:cs typeface="Calibri"/>
              </a:rPr>
              <a:t>A: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70" dirty="0">
                <a:latin typeface="Calibri"/>
                <a:cs typeface="Calibri"/>
              </a:rPr>
              <a:t>PART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54" dirty="0">
                <a:latin typeface="Calibri"/>
                <a:cs typeface="Calibri"/>
              </a:rPr>
              <a:t>ONE 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28294" y="512943"/>
            <a:ext cx="13779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2339949" y="4508612"/>
            <a:ext cx="8352155" cy="3051810"/>
            <a:chOff x="2339949" y="4508612"/>
            <a:chExt cx="8352155" cy="305181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8776" y="4508612"/>
              <a:ext cx="4753226" cy="30513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339949" y="4653533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949" y="4621898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39949" y="4590262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39949" y="4558626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93421" y="3140123"/>
            <a:ext cx="590550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945" marR="5080" indent="-55880">
              <a:lnSpc>
                <a:spcPct val="107100"/>
              </a:lnSpc>
              <a:spcBef>
                <a:spcPts val="100"/>
              </a:spcBef>
            </a:pPr>
            <a:r>
              <a:rPr sz="3500" b="1" spc="275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3500" b="1" spc="4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3500" b="1" spc="5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3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3500" b="1" spc="5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31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3500" b="1" spc="5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5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3500" b="1" spc="5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3500" b="1" spc="4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140" dirty="0">
                <a:solidFill>
                  <a:srgbClr val="BB0003"/>
                </a:solidFill>
                <a:latin typeface="Calibri"/>
                <a:cs typeface="Calibri"/>
              </a:rPr>
              <a:t>it </a:t>
            </a:r>
            <a:r>
              <a:rPr sz="3500" b="1" spc="325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3500" b="1" spc="4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3500" b="1" spc="4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3500" b="1" spc="4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3500" b="1" spc="254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339949" y="2874848"/>
            <a:ext cx="6036945" cy="127000"/>
            <a:chOff x="2339949" y="2874848"/>
            <a:chExt cx="6036945" cy="127000"/>
          </a:xfrm>
        </p:grpSpPr>
        <p:sp>
          <p:nvSpPr>
            <p:cNvPr id="17" name="object 17"/>
            <p:cNvSpPr/>
            <p:nvPr/>
          </p:nvSpPr>
          <p:spPr>
            <a:xfrm>
              <a:off x="2339949" y="2874848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339949" y="2906471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339949" y="2938106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39949" y="2969742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10" dirty="0"/>
              <a:t>is</a:t>
            </a:r>
            <a:r>
              <a:rPr spc="45" dirty="0"/>
              <a:t> </a:t>
            </a:r>
            <a:r>
              <a:rPr spc="160" dirty="0"/>
              <a:t>Maternal</a:t>
            </a:r>
            <a:r>
              <a:rPr spc="45" dirty="0"/>
              <a:t> </a:t>
            </a:r>
            <a:r>
              <a:rPr spc="254" dirty="0"/>
              <a:t>Sepsis?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08077" y="1597560"/>
            <a:ext cx="9538335" cy="5962650"/>
            <a:chOff x="308077" y="1597560"/>
            <a:chExt cx="9538335" cy="59626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55388" y="1597560"/>
              <a:ext cx="3890706" cy="596244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077" y="2106005"/>
              <a:ext cx="6423912" cy="3640323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981534" y="2903396"/>
            <a:ext cx="4374553" cy="17560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400" b="1" i="1" spc="175" dirty="0">
                <a:solidFill>
                  <a:srgbClr val="C73032"/>
                </a:solidFill>
                <a:latin typeface="Calibri"/>
                <a:cs typeface="Calibri"/>
              </a:rPr>
              <a:t>Can</a:t>
            </a:r>
            <a:r>
              <a:rPr sz="24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30" dirty="0">
                <a:solidFill>
                  <a:srgbClr val="C73032"/>
                </a:solidFill>
                <a:latin typeface="Calibri"/>
                <a:cs typeface="Calibri"/>
              </a:rPr>
              <a:t>you</a:t>
            </a:r>
            <a:r>
              <a:rPr sz="24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05" dirty="0">
                <a:solidFill>
                  <a:srgbClr val="C73032"/>
                </a:solidFill>
                <a:latin typeface="Calibri"/>
                <a:cs typeface="Calibri"/>
              </a:rPr>
              <a:t>think</a:t>
            </a:r>
            <a:r>
              <a:rPr sz="24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C73032"/>
                </a:solidFill>
                <a:latin typeface="Calibri"/>
                <a:cs typeface="Calibri"/>
              </a:rPr>
              <a:t>how</a:t>
            </a:r>
            <a:r>
              <a:rPr sz="24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30" dirty="0">
                <a:solidFill>
                  <a:srgbClr val="C73032"/>
                </a:solidFill>
                <a:latin typeface="Calibri"/>
                <a:cs typeface="Calibri"/>
              </a:rPr>
              <a:t>you</a:t>
            </a:r>
            <a:r>
              <a:rPr sz="24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00" dirty="0">
                <a:solidFill>
                  <a:srgbClr val="C73032"/>
                </a:solidFill>
                <a:latin typeface="Calibri"/>
                <a:cs typeface="Calibri"/>
              </a:rPr>
              <a:t>would</a:t>
            </a:r>
            <a:r>
              <a:rPr sz="24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05" dirty="0">
                <a:solidFill>
                  <a:srgbClr val="C73032"/>
                </a:solidFill>
                <a:latin typeface="Calibri"/>
                <a:cs typeface="Calibri"/>
              </a:rPr>
              <a:t>define </a:t>
            </a:r>
            <a:r>
              <a:rPr sz="2400" b="1" i="1" spc="70" dirty="0">
                <a:solidFill>
                  <a:srgbClr val="C73032"/>
                </a:solidFill>
                <a:latin typeface="Calibri"/>
                <a:cs typeface="Calibri"/>
              </a:rPr>
              <a:t>Maternal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55" dirty="0">
                <a:solidFill>
                  <a:srgbClr val="C73032"/>
                </a:solidFill>
                <a:latin typeface="Calibri"/>
                <a:cs typeface="Calibri"/>
              </a:rPr>
              <a:t>Sepsis?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85" dirty="0">
                <a:solidFill>
                  <a:srgbClr val="C73032"/>
                </a:solidFill>
                <a:latin typeface="Calibri"/>
                <a:cs typeface="Calibri"/>
              </a:rPr>
              <a:t>How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00" dirty="0">
                <a:solidFill>
                  <a:srgbClr val="C73032"/>
                </a:solidFill>
                <a:latin typeface="Calibri"/>
                <a:cs typeface="Calibri"/>
              </a:rPr>
              <a:t>might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a </a:t>
            </a:r>
            <a:r>
              <a:rPr sz="2400" b="1" i="1" spc="100" dirty="0">
                <a:solidFill>
                  <a:srgbClr val="C73032"/>
                </a:solidFill>
                <a:latin typeface="Calibri"/>
                <a:cs typeface="Calibri"/>
              </a:rPr>
              <a:t>woman </a:t>
            </a:r>
            <a:r>
              <a:rPr sz="2400" b="1" i="1" spc="85" dirty="0">
                <a:solidFill>
                  <a:srgbClr val="C73032"/>
                </a:solidFill>
                <a:latin typeface="Calibri"/>
                <a:cs typeface="Calibri"/>
              </a:rPr>
              <a:t>with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70" dirty="0">
                <a:solidFill>
                  <a:srgbClr val="C73032"/>
                </a:solidFill>
                <a:latin typeface="Calibri"/>
                <a:cs typeface="Calibri"/>
              </a:rPr>
              <a:t>Sepsis</a:t>
            </a:r>
            <a:r>
              <a:rPr sz="2400" b="1" i="1" spc="7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14" dirty="0">
                <a:solidFill>
                  <a:srgbClr val="C73032"/>
                </a:solidFill>
                <a:latin typeface="Calibri"/>
                <a:cs typeface="Calibri"/>
              </a:rPr>
              <a:t>appear</a:t>
            </a:r>
            <a:r>
              <a:rPr sz="2400" b="1" i="1" spc="7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114" dirty="0">
                <a:solidFill>
                  <a:srgbClr val="C73032"/>
                </a:solidFill>
                <a:latin typeface="Calibri"/>
                <a:cs typeface="Calibri"/>
              </a:rPr>
              <a:t>on</a:t>
            </a:r>
            <a:r>
              <a:rPr sz="24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C73032"/>
                </a:solidFill>
                <a:latin typeface="Calibri"/>
                <a:cs typeface="Calibri"/>
              </a:rPr>
              <a:t>examination?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17135" y="1088934"/>
            <a:ext cx="273685" cy="5063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83109" y="6843054"/>
            <a:ext cx="10092055" cy="591185"/>
            <a:chOff x="383109" y="6843054"/>
            <a:chExt cx="10092055" cy="591185"/>
          </a:xfrm>
        </p:grpSpPr>
        <p:sp>
          <p:nvSpPr>
            <p:cNvPr id="10" name="object 10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0126674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9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20433" y="208824"/>
            <a:ext cx="103759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sion</a:t>
            </a:r>
            <a:r>
              <a:rPr sz="8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SEPT</a:t>
            </a:r>
            <a:r>
              <a:rPr sz="8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90" dirty="0"/>
              <a:t>Sepsis</a:t>
            </a:r>
            <a:r>
              <a:rPr spc="60" dirty="0"/>
              <a:t> </a:t>
            </a:r>
            <a:r>
              <a:rPr spc="70" dirty="0"/>
              <a:t>is…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29835" y="1101634"/>
            <a:ext cx="248285" cy="503809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12359" y="7748995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691540" y="6904051"/>
            <a:ext cx="1670050" cy="424180"/>
            <a:chOff x="8691540" y="6904051"/>
            <a:chExt cx="1670050" cy="42418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91540" y="6904051"/>
              <a:ext cx="411556" cy="42103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0138707" y="527168"/>
            <a:ext cx="116839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604908" y="12"/>
            <a:ext cx="2087245" cy="7560309"/>
            <a:chOff x="8604908" y="12"/>
            <a:chExt cx="2087245" cy="7560309"/>
          </a:xfrm>
        </p:grpSpPr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59850" y="12"/>
              <a:ext cx="1932152" cy="755999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247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972002" y="12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720001" y="0"/>
                  </a:moveTo>
                  <a:lnTo>
                    <a:pt x="0" y="0"/>
                  </a:lnTo>
                  <a:lnTo>
                    <a:pt x="0" y="921384"/>
                  </a:lnTo>
                  <a:lnTo>
                    <a:pt x="720001" y="921384"/>
                  </a:lnTo>
                  <a:lnTo>
                    <a:pt x="720001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0126007" y="512943"/>
            <a:ext cx="1422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45" dirty="0">
                <a:solidFill>
                  <a:srgbClr val="231F20"/>
                </a:solidFill>
                <a:latin typeface="Calibri"/>
                <a:cs typeface="Calibri"/>
              </a:rPr>
              <a:t>Veerrsion</a:t>
            </a: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SEPT</a:t>
            </a:r>
            <a:r>
              <a:rPr sz="8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3853" y="1686616"/>
            <a:ext cx="2593975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lang="en-GB"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becomes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so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serious,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31F20"/>
                </a:solidFill>
                <a:latin typeface="Calibri"/>
                <a:cs typeface="Calibri"/>
              </a:rPr>
              <a:t>it 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causes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organ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dysfunction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life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threatening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76253" y="1683617"/>
            <a:ext cx="2606673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during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after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pregnancy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called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‘maternal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sepsis’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88951" y="1329824"/>
            <a:ext cx="2593975" cy="200660"/>
          </a:xfrm>
          <a:custGeom>
            <a:avLst/>
            <a:gdLst/>
            <a:ahLst/>
            <a:cxnLst/>
            <a:rect l="l" t="t" r="r" b="b"/>
            <a:pathLst>
              <a:path w="2593975" h="200660">
                <a:moveTo>
                  <a:pt x="2593505" y="0"/>
                </a:moveTo>
                <a:lnTo>
                  <a:pt x="0" y="0"/>
                </a:lnTo>
                <a:lnTo>
                  <a:pt x="0" y="200533"/>
                </a:lnTo>
                <a:lnTo>
                  <a:pt x="2593505" y="200533"/>
                </a:lnTo>
                <a:lnTo>
                  <a:pt x="259350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4" name="object 34"/>
          <p:cNvSpPr/>
          <p:nvPr/>
        </p:nvSpPr>
        <p:spPr>
          <a:xfrm>
            <a:off x="386557" y="1329824"/>
            <a:ext cx="2441575" cy="200660"/>
          </a:xfrm>
          <a:custGeom>
            <a:avLst/>
            <a:gdLst/>
            <a:ahLst/>
            <a:cxnLst/>
            <a:rect l="l" t="t" r="r" b="b"/>
            <a:pathLst>
              <a:path w="2441575" h="200660">
                <a:moveTo>
                  <a:pt x="2441105" y="0"/>
                </a:moveTo>
                <a:lnTo>
                  <a:pt x="0" y="0"/>
                </a:lnTo>
                <a:lnTo>
                  <a:pt x="0" y="200533"/>
                </a:lnTo>
                <a:lnTo>
                  <a:pt x="2441105" y="200533"/>
                </a:lnTo>
                <a:lnTo>
                  <a:pt x="244110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5" name="object 35"/>
          <p:cNvSpPr txBox="1"/>
          <p:nvPr/>
        </p:nvSpPr>
        <p:spPr>
          <a:xfrm>
            <a:off x="360762" y="4320757"/>
            <a:ext cx="2607066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vessels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become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dilated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leaky,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oxygen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supply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tissues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reduced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463162" y="4317758"/>
            <a:ext cx="2539365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leads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organ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dysfunction,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without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progress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death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475860" y="3963957"/>
            <a:ext cx="2593975" cy="200660"/>
          </a:xfrm>
          <a:custGeom>
            <a:avLst/>
            <a:gdLst/>
            <a:ahLst/>
            <a:cxnLst/>
            <a:rect l="l" t="t" r="r" b="b"/>
            <a:pathLst>
              <a:path w="2593975" h="200660">
                <a:moveTo>
                  <a:pt x="2593505" y="0"/>
                </a:moveTo>
                <a:lnTo>
                  <a:pt x="0" y="0"/>
                </a:lnTo>
                <a:lnTo>
                  <a:pt x="0" y="200533"/>
                </a:lnTo>
                <a:lnTo>
                  <a:pt x="2593505" y="200533"/>
                </a:lnTo>
                <a:lnTo>
                  <a:pt x="259350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8" name="object 38"/>
          <p:cNvSpPr/>
          <p:nvPr/>
        </p:nvSpPr>
        <p:spPr>
          <a:xfrm>
            <a:off x="373466" y="3963957"/>
            <a:ext cx="2441575" cy="200660"/>
          </a:xfrm>
          <a:custGeom>
            <a:avLst/>
            <a:gdLst/>
            <a:ahLst/>
            <a:cxnLst/>
            <a:rect l="l" t="t" r="r" b="b"/>
            <a:pathLst>
              <a:path w="2441575" h="200660">
                <a:moveTo>
                  <a:pt x="2441105" y="0"/>
                </a:moveTo>
                <a:lnTo>
                  <a:pt x="0" y="0"/>
                </a:lnTo>
                <a:lnTo>
                  <a:pt x="0" y="200533"/>
                </a:lnTo>
                <a:lnTo>
                  <a:pt x="2441105" y="200533"/>
                </a:lnTo>
                <a:lnTo>
                  <a:pt x="244110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9" name="object 39"/>
          <p:cNvSpPr txBox="1"/>
          <p:nvPr/>
        </p:nvSpPr>
        <p:spPr>
          <a:xfrm>
            <a:off x="6731053" y="1686616"/>
            <a:ext cx="2649194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failing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fight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off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infection,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body’s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response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starts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cause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problems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717962" y="1324270"/>
            <a:ext cx="2593975" cy="2865145"/>
          </a:xfrm>
          <a:custGeom>
            <a:avLst/>
            <a:gdLst/>
            <a:ahLst/>
            <a:cxnLst/>
            <a:rect l="l" t="t" r="r" b="b"/>
            <a:pathLst>
              <a:path w="2593975" h="2225040">
                <a:moveTo>
                  <a:pt x="2593505" y="2024380"/>
                </a:moveTo>
                <a:lnTo>
                  <a:pt x="0" y="2024380"/>
                </a:lnTo>
                <a:lnTo>
                  <a:pt x="0" y="2224913"/>
                </a:lnTo>
                <a:lnTo>
                  <a:pt x="2593505" y="2224913"/>
                </a:lnTo>
                <a:lnTo>
                  <a:pt x="2593505" y="2024380"/>
                </a:lnTo>
                <a:close/>
              </a:path>
              <a:path w="2593975" h="2225040">
                <a:moveTo>
                  <a:pt x="2593505" y="0"/>
                </a:moveTo>
                <a:lnTo>
                  <a:pt x="0" y="0"/>
                </a:lnTo>
                <a:lnTo>
                  <a:pt x="0" y="200533"/>
                </a:lnTo>
                <a:lnTo>
                  <a:pt x="2593505" y="200533"/>
                </a:lnTo>
                <a:lnTo>
                  <a:pt x="259350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41" name="object 41"/>
          <p:cNvSpPr txBox="1"/>
          <p:nvPr/>
        </p:nvSpPr>
        <p:spPr>
          <a:xfrm>
            <a:off x="6717962" y="4320757"/>
            <a:ext cx="2662285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Let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us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all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detect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early,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so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treat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lang="en-GB" sz="2000" dirty="0"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save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lives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84679"/>
            <a:ext cx="2546253" cy="547532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10" dirty="0"/>
              <a:t>is</a:t>
            </a:r>
            <a:r>
              <a:rPr spc="45" dirty="0"/>
              <a:t> </a:t>
            </a:r>
            <a:r>
              <a:rPr spc="160" dirty="0"/>
              <a:t>Maternal</a:t>
            </a:r>
            <a:r>
              <a:rPr spc="45" dirty="0"/>
              <a:t> </a:t>
            </a:r>
            <a:r>
              <a:rPr spc="254" dirty="0"/>
              <a:t>Sepsis?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61646" y="713056"/>
            <a:ext cx="6565235" cy="421122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287984" y="2105800"/>
            <a:ext cx="3844925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4375" marR="5080" indent="-702310">
              <a:lnSpc>
                <a:spcPct val="119800"/>
              </a:lnSpc>
              <a:spcBef>
                <a:spcPts val="100"/>
              </a:spcBef>
            </a:pPr>
            <a:r>
              <a:rPr sz="2000" b="1" i="1" spc="170" dirty="0">
                <a:solidFill>
                  <a:srgbClr val="C73032"/>
                </a:solidFill>
                <a:latin typeface="Calibri"/>
                <a:cs typeface="Calibri"/>
              </a:rPr>
              <a:t>Sepsis</a:t>
            </a:r>
            <a:r>
              <a:rPr sz="20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60" dirty="0">
                <a:solidFill>
                  <a:srgbClr val="C73032"/>
                </a:solidFill>
                <a:latin typeface="Calibri"/>
                <a:cs typeface="Calibri"/>
              </a:rPr>
              <a:t>= </a:t>
            </a:r>
            <a:r>
              <a:rPr sz="2000" b="1" i="1" spc="110" dirty="0">
                <a:solidFill>
                  <a:srgbClr val="C73032"/>
                </a:solidFill>
                <a:latin typeface="Calibri"/>
                <a:cs typeface="Calibri"/>
              </a:rPr>
              <a:t>Infection</a:t>
            </a:r>
            <a:r>
              <a:rPr sz="20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C73032"/>
                </a:solidFill>
                <a:latin typeface="Calibri"/>
                <a:cs typeface="Calibri"/>
              </a:rPr>
              <a:t>+</a:t>
            </a:r>
            <a:r>
              <a:rPr sz="20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C73032"/>
                </a:solidFill>
                <a:latin typeface="Calibri"/>
                <a:cs typeface="Calibri"/>
              </a:rPr>
              <a:t>Organ</a:t>
            </a:r>
            <a:r>
              <a:rPr sz="2000" b="1" i="1" spc="5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C73032"/>
                </a:solidFill>
                <a:latin typeface="Calibri"/>
                <a:cs typeface="Calibri"/>
              </a:rPr>
              <a:t>Dysfunction </a:t>
            </a:r>
            <a:r>
              <a:rPr sz="2000" b="1" i="1" spc="170" dirty="0">
                <a:solidFill>
                  <a:srgbClr val="C73032"/>
                </a:solidFill>
                <a:latin typeface="Calibri"/>
                <a:cs typeface="Calibri"/>
              </a:rPr>
              <a:t>Sepsis</a:t>
            </a:r>
            <a:r>
              <a:rPr sz="2000" b="1" i="1" spc="60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C73032"/>
                </a:solidFill>
                <a:latin typeface="Calibri"/>
                <a:cs typeface="Calibri"/>
              </a:rPr>
              <a:t>is</a:t>
            </a:r>
            <a:r>
              <a:rPr sz="20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70" dirty="0">
                <a:solidFill>
                  <a:srgbClr val="C73032"/>
                </a:solidFill>
                <a:latin typeface="Calibri"/>
                <a:cs typeface="Calibri"/>
              </a:rPr>
              <a:t>life</a:t>
            </a:r>
            <a:r>
              <a:rPr sz="2000" b="1" i="1" spc="65" dirty="0">
                <a:solidFill>
                  <a:srgbClr val="C73032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C73032"/>
                </a:solidFill>
                <a:latin typeface="Calibri"/>
                <a:cs typeface="Calibri"/>
              </a:rPr>
              <a:t>threatening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65396" y="4859991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316690" y="4893836"/>
            <a:ext cx="914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30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165396" y="6038164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295162" y="6072010"/>
            <a:ext cx="13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25996" y="4859991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553381" y="4893836"/>
            <a:ext cx="1390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7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88298" y="4823851"/>
            <a:ext cx="2546253" cy="10030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cause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becomes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severe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enough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36899" y="4823851"/>
            <a:ext cx="3087394" cy="1340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3830">
              <a:lnSpc>
                <a:spcPct val="122200"/>
              </a:lnSpc>
              <a:spcBef>
                <a:spcPts val="100"/>
              </a:spcBef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Organ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dysfunction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5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hard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detect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without</a:t>
            </a:r>
            <a:endParaRPr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extra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tests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likely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35" dirty="0">
                <a:solidFill>
                  <a:srgbClr val="231F20"/>
                </a:solidFill>
                <a:latin typeface="Calibri"/>
                <a:cs typeface="Calibri"/>
              </a:rPr>
              <a:t>we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‘Red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Flag’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Vital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88298" y="5961008"/>
            <a:ext cx="2982074" cy="10030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Maternal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spc="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only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‘puerperal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sepsis’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from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genital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tract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17135" y="1088934"/>
            <a:ext cx="273685" cy="5063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83109" y="6922160"/>
            <a:ext cx="8091170" cy="423545"/>
            <a:chOff x="383109" y="6922160"/>
            <a:chExt cx="8091170" cy="423545"/>
          </a:xfrm>
        </p:grpSpPr>
        <p:sp>
          <p:nvSpPr>
            <p:cNvPr id="18" name="object 18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6562" y="6935254"/>
              <a:ext cx="329996" cy="32999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5" name="object 2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8" name="object 28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98400" y="1522493"/>
            <a:ext cx="3939685" cy="603751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29" dirty="0"/>
              <a:t>Red</a:t>
            </a:r>
            <a:r>
              <a:rPr spc="45" dirty="0"/>
              <a:t> </a:t>
            </a:r>
            <a:r>
              <a:rPr spc="210" dirty="0"/>
              <a:t>Flag</a:t>
            </a:r>
            <a:r>
              <a:rPr spc="50" dirty="0"/>
              <a:t> </a:t>
            </a:r>
            <a:r>
              <a:rPr spc="170" dirty="0"/>
              <a:t>Vital</a:t>
            </a:r>
            <a:r>
              <a:rPr spc="50" dirty="0"/>
              <a:t> </a:t>
            </a:r>
            <a:r>
              <a:rPr spc="245" dirty="0"/>
              <a:t>Signs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7300" y="1335778"/>
            <a:ext cx="628332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65" dirty="0">
                <a:solidFill>
                  <a:srgbClr val="231F20"/>
                </a:solidFill>
                <a:latin typeface="Calibri"/>
                <a:cs typeface="Calibri"/>
              </a:rPr>
              <a:t>Suspect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60" dirty="0">
                <a:solidFill>
                  <a:srgbClr val="231F20"/>
                </a:solidFill>
                <a:latin typeface="Calibri"/>
                <a:cs typeface="Calibri"/>
              </a:rPr>
              <a:t>act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immediately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Red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Flag</a:t>
            </a:r>
            <a:r>
              <a:rPr sz="20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31F20"/>
                </a:solidFill>
                <a:latin typeface="Calibri"/>
                <a:cs typeface="Calibri"/>
              </a:rPr>
              <a:t>Signs.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7300" y="2132417"/>
            <a:ext cx="4794885" cy="4586051"/>
          </a:xfrm>
          <a:custGeom>
            <a:avLst/>
            <a:gdLst/>
            <a:ahLst/>
            <a:cxnLst/>
            <a:rect l="l" t="t" r="r" b="b"/>
            <a:pathLst>
              <a:path w="4794885" h="3196590">
                <a:moveTo>
                  <a:pt x="4671517" y="0"/>
                </a:moveTo>
                <a:lnTo>
                  <a:pt x="122936" y="0"/>
                </a:lnTo>
                <a:lnTo>
                  <a:pt x="75084" y="9661"/>
                </a:lnTo>
                <a:lnTo>
                  <a:pt x="36007" y="36007"/>
                </a:lnTo>
                <a:lnTo>
                  <a:pt x="9661" y="75084"/>
                </a:lnTo>
                <a:lnTo>
                  <a:pt x="0" y="122936"/>
                </a:lnTo>
                <a:lnTo>
                  <a:pt x="0" y="3073361"/>
                </a:lnTo>
                <a:lnTo>
                  <a:pt x="9661" y="3121213"/>
                </a:lnTo>
                <a:lnTo>
                  <a:pt x="36007" y="3160290"/>
                </a:lnTo>
                <a:lnTo>
                  <a:pt x="75084" y="3186636"/>
                </a:lnTo>
                <a:lnTo>
                  <a:pt x="122936" y="3196297"/>
                </a:lnTo>
                <a:lnTo>
                  <a:pt x="4671517" y="3196297"/>
                </a:lnTo>
                <a:lnTo>
                  <a:pt x="4719366" y="3186636"/>
                </a:lnTo>
                <a:lnTo>
                  <a:pt x="4758439" y="3160290"/>
                </a:lnTo>
                <a:lnTo>
                  <a:pt x="4784781" y="3121213"/>
                </a:lnTo>
                <a:lnTo>
                  <a:pt x="4794440" y="3073361"/>
                </a:lnTo>
                <a:lnTo>
                  <a:pt x="4794440" y="122936"/>
                </a:lnTo>
                <a:lnTo>
                  <a:pt x="4784781" y="75084"/>
                </a:lnTo>
                <a:lnTo>
                  <a:pt x="4758439" y="36007"/>
                </a:lnTo>
                <a:lnTo>
                  <a:pt x="4719366" y="9661"/>
                </a:lnTo>
                <a:lnTo>
                  <a:pt x="4671517" y="0"/>
                </a:lnTo>
                <a:close/>
              </a:path>
            </a:pathLst>
          </a:custGeom>
          <a:solidFill>
            <a:srgbClr val="BA2026"/>
          </a:solidFill>
        </p:spPr>
        <p:txBody>
          <a:bodyPr wrap="square" lIns="0" tIns="0" rIns="0" bIns="0" rtlCol="0"/>
          <a:lstStyle/>
          <a:p>
            <a:endParaRPr sz="3200"/>
          </a:p>
        </p:txBody>
      </p:sp>
      <p:grpSp>
        <p:nvGrpSpPr>
          <p:cNvPr id="7" name="object 7"/>
          <p:cNvGrpSpPr/>
          <p:nvPr/>
        </p:nvGrpSpPr>
        <p:grpSpPr>
          <a:xfrm>
            <a:off x="644896" y="2290652"/>
            <a:ext cx="123189" cy="123189"/>
            <a:chOff x="669150" y="2556090"/>
            <a:chExt cx="123189" cy="123189"/>
          </a:xfrm>
        </p:grpSpPr>
        <p:sp>
          <p:nvSpPr>
            <p:cNvPr id="8" name="object 8"/>
            <p:cNvSpPr/>
            <p:nvPr/>
          </p:nvSpPr>
          <p:spPr>
            <a:xfrm>
              <a:off x="673569" y="2560510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9" name="object 9"/>
            <p:cNvSpPr/>
            <p:nvPr/>
          </p:nvSpPr>
          <p:spPr>
            <a:xfrm>
              <a:off x="673569" y="2560510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619496" y="2803910"/>
            <a:ext cx="123189" cy="123189"/>
            <a:chOff x="643750" y="3069348"/>
            <a:chExt cx="123189" cy="123189"/>
          </a:xfrm>
        </p:grpSpPr>
        <p:sp>
          <p:nvSpPr>
            <p:cNvPr id="11" name="object 11"/>
            <p:cNvSpPr/>
            <p:nvPr/>
          </p:nvSpPr>
          <p:spPr>
            <a:xfrm>
              <a:off x="648169" y="307376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648169" y="307376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619496" y="3317168"/>
            <a:ext cx="123189" cy="123189"/>
            <a:chOff x="643750" y="3582606"/>
            <a:chExt cx="123189" cy="123189"/>
          </a:xfrm>
        </p:grpSpPr>
        <p:sp>
          <p:nvSpPr>
            <p:cNvPr id="14" name="object 14"/>
            <p:cNvSpPr/>
            <p:nvPr/>
          </p:nvSpPr>
          <p:spPr>
            <a:xfrm>
              <a:off x="648169" y="358702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48169" y="3587026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19496" y="3830413"/>
            <a:ext cx="123189" cy="123189"/>
            <a:chOff x="643750" y="4095851"/>
            <a:chExt cx="123189" cy="123189"/>
          </a:xfrm>
        </p:grpSpPr>
        <p:sp>
          <p:nvSpPr>
            <p:cNvPr id="17" name="object 17"/>
            <p:cNvSpPr/>
            <p:nvPr/>
          </p:nvSpPr>
          <p:spPr>
            <a:xfrm>
              <a:off x="648169" y="410027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648169" y="410027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619496" y="4343671"/>
            <a:ext cx="123189" cy="123189"/>
            <a:chOff x="643750" y="4609109"/>
            <a:chExt cx="123189" cy="123189"/>
          </a:xfrm>
        </p:grpSpPr>
        <p:sp>
          <p:nvSpPr>
            <p:cNvPr id="20" name="object 20"/>
            <p:cNvSpPr/>
            <p:nvPr/>
          </p:nvSpPr>
          <p:spPr>
            <a:xfrm>
              <a:off x="648169" y="461352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21" name="object 21"/>
            <p:cNvSpPr/>
            <p:nvPr/>
          </p:nvSpPr>
          <p:spPr>
            <a:xfrm>
              <a:off x="648169" y="4613528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619496" y="4856916"/>
            <a:ext cx="123189" cy="123189"/>
            <a:chOff x="643750" y="5122354"/>
            <a:chExt cx="123189" cy="123189"/>
          </a:xfrm>
        </p:grpSpPr>
        <p:sp>
          <p:nvSpPr>
            <p:cNvPr id="23" name="object 23"/>
            <p:cNvSpPr/>
            <p:nvPr/>
          </p:nvSpPr>
          <p:spPr>
            <a:xfrm>
              <a:off x="648169" y="5126773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096" y="0"/>
                  </a:moveTo>
                  <a:lnTo>
                    <a:pt x="0" y="0"/>
                  </a:lnTo>
                  <a:lnTo>
                    <a:pt x="0" y="114096"/>
                  </a:lnTo>
                  <a:lnTo>
                    <a:pt x="114096" y="114096"/>
                  </a:lnTo>
                  <a:lnTo>
                    <a:pt x="114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20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48169" y="5126773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114096"/>
                  </a:moveTo>
                  <a:lnTo>
                    <a:pt x="114096" y="114096"/>
                  </a:lnTo>
                  <a:lnTo>
                    <a:pt x="114096" y="0"/>
                  </a:lnTo>
                  <a:lnTo>
                    <a:pt x="0" y="0"/>
                  </a:lnTo>
                  <a:lnTo>
                    <a:pt x="0" y="114096"/>
                  </a:lnTo>
                  <a:close/>
                </a:path>
              </a:pathLst>
            </a:custGeom>
            <a:ln w="883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3200"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57949" y="2185204"/>
            <a:ext cx="4055745" cy="4465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000" b="1" spc="100" dirty="0">
                <a:solidFill>
                  <a:srgbClr val="FFFFFF"/>
                </a:solidFill>
                <a:latin typeface="Calibri"/>
                <a:cs typeface="Calibri"/>
              </a:rPr>
              <a:t>Respiratory</a:t>
            </a:r>
            <a:r>
              <a:rPr sz="2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b="1" spc="95" dirty="0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r>
              <a:rPr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95" dirty="0">
                <a:solidFill>
                  <a:srgbClr val="FFFFFF"/>
                </a:solidFill>
                <a:latin typeface="Calibri"/>
                <a:cs typeface="Calibri"/>
              </a:rPr>
              <a:t>breaths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90" dirty="0">
                <a:solidFill>
                  <a:srgbClr val="FFFFFF"/>
                </a:solidFill>
                <a:latin typeface="Calibri"/>
                <a:cs typeface="Calibri"/>
              </a:rPr>
              <a:t>per</a:t>
            </a:r>
            <a:r>
              <a:rPr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minute</a:t>
            </a:r>
            <a:r>
              <a:rPr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70" dirty="0">
                <a:solidFill>
                  <a:srgbClr val="FFFFFF"/>
                </a:solidFill>
                <a:latin typeface="Calibri"/>
                <a:cs typeface="Calibri"/>
              </a:rPr>
              <a:t>more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2000" b="1" spc="105" dirty="0">
                <a:solidFill>
                  <a:srgbClr val="FFFFFF"/>
                </a:solidFill>
                <a:latin typeface="Calibri"/>
                <a:cs typeface="Calibri"/>
              </a:rPr>
              <a:t>Heart</a:t>
            </a:r>
            <a:r>
              <a:rPr sz="20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120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114" dirty="0">
                <a:solidFill>
                  <a:srgbClr val="FFFFFF"/>
                </a:solidFill>
                <a:latin typeface="Calibri"/>
                <a:cs typeface="Calibri"/>
              </a:rPr>
              <a:t>beats</a:t>
            </a:r>
            <a:r>
              <a:rPr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90" dirty="0">
                <a:solidFill>
                  <a:srgbClr val="FFFFFF"/>
                </a:solidFill>
                <a:latin typeface="Calibri"/>
                <a:cs typeface="Calibri"/>
              </a:rPr>
              <a:t>per</a:t>
            </a:r>
            <a:r>
              <a:rPr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minute</a:t>
            </a:r>
            <a:r>
              <a:rPr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70" dirty="0">
                <a:solidFill>
                  <a:srgbClr val="FFFFFF"/>
                </a:solidFill>
                <a:latin typeface="Calibri"/>
                <a:cs typeface="Calibri"/>
              </a:rPr>
              <a:t>more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2000" b="1" spc="120" dirty="0">
                <a:solidFill>
                  <a:srgbClr val="FFFFFF"/>
                </a:solidFill>
                <a:latin typeface="Calibri"/>
                <a:cs typeface="Calibri"/>
              </a:rPr>
              <a:t>Systolic</a:t>
            </a:r>
            <a:r>
              <a:rPr sz="2000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FFFFFF"/>
                </a:solidFill>
                <a:latin typeface="Calibri"/>
                <a:cs typeface="Calibri"/>
              </a:rPr>
              <a:t>blood</a:t>
            </a:r>
            <a:r>
              <a:rPr sz="20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FFFFFF"/>
                </a:solidFill>
                <a:latin typeface="Calibri"/>
                <a:cs typeface="Calibri"/>
              </a:rPr>
              <a:t>pressure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b="1" spc="125" dirty="0">
                <a:solidFill>
                  <a:srgbClr val="FFFFFF"/>
                </a:solidFill>
                <a:latin typeface="Calibri"/>
                <a:cs typeface="Calibri"/>
              </a:rPr>
              <a:t>89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114" dirty="0">
                <a:solidFill>
                  <a:srgbClr val="FFFFFF"/>
                </a:solidFill>
                <a:latin typeface="Calibri"/>
                <a:cs typeface="Calibri"/>
              </a:rPr>
              <a:t>mmHg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less</a:t>
            </a:r>
            <a:endParaRPr dirty="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765"/>
              </a:spcBef>
            </a:pPr>
            <a:r>
              <a:rPr sz="2000" b="1" spc="100" dirty="0">
                <a:solidFill>
                  <a:srgbClr val="FFFFFF"/>
                </a:solidFill>
                <a:latin typeface="Calibri"/>
                <a:cs typeface="Calibri"/>
              </a:rPr>
              <a:t>Diastolic</a:t>
            </a:r>
            <a:r>
              <a:rPr sz="20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FFFFFF"/>
                </a:solidFill>
                <a:latin typeface="Calibri"/>
                <a:cs typeface="Calibri"/>
              </a:rPr>
              <a:t>blood</a:t>
            </a:r>
            <a:r>
              <a:rPr sz="20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FFFFFF"/>
                </a:solidFill>
                <a:latin typeface="Calibri"/>
                <a:cs typeface="Calibri"/>
              </a:rPr>
              <a:t>pressure</a:t>
            </a:r>
            <a:endParaRPr sz="2000" dirty="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35"/>
              </a:spcBef>
            </a:pPr>
            <a:r>
              <a:rPr b="1" spc="105" dirty="0">
                <a:solidFill>
                  <a:srgbClr val="FFFFFF"/>
                </a:solidFill>
                <a:latin typeface="Calibri"/>
                <a:cs typeface="Calibri"/>
              </a:rPr>
              <a:t>39</a:t>
            </a:r>
            <a:r>
              <a:rPr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114" dirty="0">
                <a:solidFill>
                  <a:srgbClr val="FFFFFF"/>
                </a:solidFill>
                <a:latin typeface="Calibri"/>
                <a:cs typeface="Calibri"/>
              </a:rPr>
              <a:t>mmHg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less</a:t>
            </a:r>
            <a:endParaRPr dirty="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765"/>
              </a:spcBef>
            </a:pPr>
            <a:r>
              <a:rPr sz="2000" b="1" spc="85" dirty="0">
                <a:solidFill>
                  <a:srgbClr val="FFFFFF"/>
                </a:solidFill>
                <a:latin typeface="Calibri"/>
                <a:cs typeface="Calibri"/>
              </a:rPr>
              <a:t>Not</a:t>
            </a:r>
            <a:r>
              <a:rPr sz="20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60" dirty="0">
                <a:solidFill>
                  <a:srgbClr val="FFFFFF"/>
                </a:solidFill>
                <a:latin typeface="Calibri"/>
                <a:cs typeface="Calibri"/>
              </a:rPr>
              <a:t>passed</a:t>
            </a:r>
            <a:r>
              <a:rPr sz="2000"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FFFFFF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35"/>
              </a:spcBef>
            </a:pP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65" dirty="0">
                <a:solidFill>
                  <a:srgbClr val="FFFFFF"/>
                </a:solidFill>
                <a:latin typeface="Calibri"/>
                <a:cs typeface="Calibri"/>
              </a:rPr>
              <a:t>over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r>
              <a:rPr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hours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105" dirty="0">
                <a:solidFill>
                  <a:srgbClr val="FFFFFF"/>
                </a:solidFill>
                <a:latin typeface="Calibri"/>
                <a:cs typeface="Calibri"/>
              </a:rPr>
              <a:t>(less</a:t>
            </a:r>
            <a:r>
              <a:rPr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5" dirty="0">
                <a:solidFill>
                  <a:srgbClr val="FFFFFF"/>
                </a:solidFill>
                <a:latin typeface="Calibri"/>
                <a:cs typeface="Calibri"/>
              </a:rPr>
              <a:t>than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90" dirty="0">
                <a:solidFill>
                  <a:srgbClr val="FFFFFF"/>
                </a:solidFill>
                <a:latin typeface="Calibri"/>
                <a:cs typeface="Calibri"/>
              </a:rPr>
              <a:t>0.5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ml/kg/hr</a:t>
            </a:r>
            <a:r>
              <a:rPr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if</a:t>
            </a:r>
            <a:r>
              <a:rPr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90" dirty="0">
                <a:solidFill>
                  <a:srgbClr val="FFFFFF"/>
                </a:solidFill>
                <a:latin typeface="Calibri"/>
                <a:cs typeface="Calibri"/>
              </a:rPr>
              <a:t>catheterised)</a:t>
            </a:r>
            <a:endParaRPr dirty="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765"/>
              </a:spcBef>
            </a:pPr>
            <a:r>
              <a:rPr sz="2000" b="1" spc="80" dirty="0">
                <a:solidFill>
                  <a:srgbClr val="FFFFFF"/>
                </a:solidFill>
                <a:latin typeface="Calibri"/>
                <a:cs typeface="Calibri"/>
              </a:rPr>
              <a:t>Mental</a:t>
            </a:r>
            <a:r>
              <a:rPr sz="20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FFFFFF"/>
                </a:solidFill>
                <a:latin typeface="Calibri"/>
                <a:cs typeface="Calibri"/>
              </a:rPr>
              <a:t>state</a:t>
            </a:r>
            <a:endParaRPr sz="2000" dirty="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35"/>
              </a:spcBef>
            </a:pPr>
            <a:r>
              <a:rPr b="1" spc="65" dirty="0">
                <a:solidFill>
                  <a:srgbClr val="FFFFFF"/>
                </a:solidFill>
                <a:latin typeface="Calibri"/>
                <a:cs typeface="Calibri"/>
              </a:rPr>
              <a:t>Not</a:t>
            </a:r>
            <a:r>
              <a:rPr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80" dirty="0">
                <a:solidFill>
                  <a:srgbClr val="FFFFFF"/>
                </a:solidFill>
                <a:latin typeface="Calibri"/>
                <a:cs typeface="Calibri"/>
              </a:rPr>
              <a:t>alert/Confused/Unconscious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117135" y="1088934"/>
            <a:ext cx="273685" cy="5063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125450" y="6843054"/>
            <a:ext cx="6350000" cy="591185"/>
            <a:chOff x="4125450" y="6843054"/>
            <a:chExt cx="6350000" cy="591185"/>
          </a:xfrm>
        </p:grpSpPr>
        <p:sp>
          <p:nvSpPr>
            <p:cNvPr id="28" name="object 28"/>
            <p:cNvSpPr/>
            <p:nvPr/>
          </p:nvSpPr>
          <p:spPr>
            <a:xfrm>
              <a:off x="4125450" y="7139242"/>
              <a:ext cx="3758565" cy="0"/>
            </a:xfrm>
            <a:custGeom>
              <a:avLst/>
              <a:gdLst/>
              <a:ahLst/>
              <a:cxnLst/>
              <a:rect l="l" t="t" r="r" b="b"/>
              <a:pathLst>
                <a:path w="3758565">
                  <a:moveTo>
                    <a:pt x="0" y="0"/>
                  </a:moveTo>
                  <a:lnTo>
                    <a:pt x="3758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7" name="object 3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10133533" y="512943"/>
            <a:ext cx="1270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54" dirty="0"/>
              <a:t>Why</a:t>
            </a:r>
            <a:r>
              <a:rPr spc="45" dirty="0"/>
              <a:t> </a:t>
            </a:r>
            <a:r>
              <a:rPr spc="270" dirty="0"/>
              <a:t>do</a:t>
            </a:r>
            <a:r>
              <a:rPr spc="45" dirty="0"/>
              <a:t> </a:t>
            </a:r>
            <a:r>
              <a:rPr spc="185" dirty="0"/>
              <a:t>we</a:t>
            </a:r>
            <a:r>
              <a:rPr spc="45" dirty="0"/>
              <a:t> </a:t>
            </a:r>
            <a:r>
              <a:rPr spc="185" dirty="0"/>
              <a:t>monitor</a:t>
            </a:r>
            <a:r>
              <a:rPr spc="45" dirty="0"/>
              <a:t> </a:t>
            </a:r>
            <a:r>
              <a:rPr spc="220" dirty="0"/>
              <a:t>women</a:t>
            </a:r>
            <a:r>
              <a:rPr spc="45" dirty="0"/>
              <a:t> </a:t>
            </a:r>
            <a:r>
              <a:rPr spc="220" dirty="0"/>
              <a:t>under</a:t>
            </a:r>
            <a:r>
              <a:rPr spc="45" dirty="0"/>
              <a:t> </a:t>
            </a:r>
            <a:r>
              <a:rPr spc="170" dirty="0"/>
              <a:t>our</a:t>
            </a:r>
            <a:r>
              <a:rPr spc="50" dirty="0"/>
              <a:t> </a:t>
            </a:r>
            <a:r>
              <a:rPr spc="240" dirty="0"/>
              <a:t>care?</a:t>
            </a:r>
          </a:p>
        </p:txBody>
      </p:sp>
      <p:sp>
        <p:nvSpPr>
          <p:cNvPr id="4" name="object 4"/>
          <p:cNvSpPr/>
          <p:nvPr/>
        </p:nvSpPr>
        <p:spPr>
          <a:xfrm>
            <a:off x="527303" y="1426967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3"/>
                </a:lnTo>
                <a:lnTo>
                  <a:pt x="4068495" y="200533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527300" y="1866279"/>
            <a:ext cx="3843654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healthcare,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prepared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recognise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deteriorating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patients,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women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under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care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become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unwell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quickly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57100" y="1426967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3"/>
                </a:lnTo>
                <a:lnTo>
                  <a:pt x="4068495" y="200533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5244399" y="1870092"/>
            <a:ext cx="4094479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Every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woman’s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journey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through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pregnancy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z="2000" spc="20" dirty="0">
                <a:solidFill>
                  <a:srgbClr val="231F20"/>
                </a:solidFill>
                <a:latin typeface="Calibri"/>
                <a:cs typeface="Calibri"/>
              </a:rPr>
              <a:t>different,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situation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change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quickly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0004" y="4135882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2"/>
                </a:lnTo>
                <a:lnTo>
                  <a:pt x="4068495" y="200532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527300" y="4579006"/>
            <a:ext cx="3967479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establish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unwell</a:t>
            </a:r>
            <a:r>
              <a:rPr sz="2000" spc="500" dirty="0">
                <a:solidFill>
                  <a:srgbClr val="231F20"/>
                </a:solidFill>
                <a:latin typeface="Calibri"/>
                <a:cs typeface="Calibri"/>
              </a:rPr>
              <a:t> 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woman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when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her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started,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also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monitor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her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regular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basis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make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sure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hasn’t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become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more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unwell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269801" y="4135882"/>
            <a:ext cx="4069079" cy="200660"/>
          </a:xfrm>
          <a:custGeom>
            <a:avLst/>
            <a:gdLst/>
            <a:ahLst/>
            <a:cxnLst/>
            <a:rect l="l" t="t" r="r" b="b"/>
            <a:pathLst>
              <a:path w="4069079" h="200660">
                <a:moveTo>
                  <a:pt x="4068495" y="0"/>
                </a:moveTo>
                <a:lnTo>
                  <a:pt x="0" y="0"/>
                </a:lnTo>
                <a:lnTo>
                  <a:pt x="0" y="200532"/>
                </a:lnTo>
                <a:lnTo>
                  <a:pt x="4068495" y="200532"/>
                </a:lnTo>
                <a:lnTo>
                  <a:pt x="406849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1" name="object 11"/>
          <p:cNvSpPr txBox="1"/>
          <p:nvPr/>
        </p:nvSpPr>
        <p:spPr>
          <a:xfrm>
            <a:off x="5257100" y="4579006"/>
            <a:ext cx="3881120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200"/>
              </a:lnSpc>
              <a:spcBef>
                <a:spcPts val="100"/>
              </a:spcBef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Monitoring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women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under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our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taking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vital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least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once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day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help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identify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deteriorating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patients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allows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us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maximise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their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care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17135" y="1088934"/>
            <a:ext cx="273685" cy="5063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BB0003"/>
                </a:solidFill>
                <a:latin typeface="Calibri"/>
                <a:cs typeface="Calibri"/>
              </a:rPr>
              <a:t>sepsis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BB0003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BB0003"/>
                </a:solidFill>
                <a:latin typeface="Calibri"/>
                <a:cs typeface="Calibri"/>
              </a:rPr>
              <a:t>it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BB0003"/>
                </a:solidFill>
                <a:latin typeface="Calibri"/>
                <a:cs typeface="Calibri"/>
              </a:rPr>
              <a:t>so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important</a:t>
            </a:r>
            <a:r>
              <a:rPr sz="1500" b="1" spc="2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BB0003"/>
                </a:solidFill>
                <a:latin typeface="Calibri"/>
                <a:cs typeface="Calibri"/>
              </a:rPr>
              <a:t>recognise?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25450" y="7139242"/>
            <a:ext cx="3758565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800"/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0126200" y="512943"/>
            <a:ext cx="1416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83109" y="6931803"/>
            <a:ext cx="337185" cy="337185"/>
            <a:chOff x="383109" y="6931803"/>
            <a:chExt cx="337185" cy="33718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562" y="6935253"/>
              <a:ext cx="329996" cy="32999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86557" y="6935251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4998" y="329996"/>
                  </a:moveTo>
                  <a:lnTo>
                    <a:pt x="208860" y="324102"/>
                  </a:lnTo>
                  <a:lnTo>
                    <a:pt x="248274" y="307468"/>
                  </a:lnTo>
                  <a:lnTo>
                    <a:pt x="281668" y="281668"/>
                  </a:lnTo>
                  <a:lnTo>
                    <a:pt x="307468" y="248274"/>
                  </a:lnTo>
                  <a:lnTo>
                    <a:pt x="324102" y="208860"/>
                  </a:lnTo>
                  <a:lnTo>
                    <a:pt x="329996" y="164998"/>
                  </a:lnTo>
                  <a:lnTo>
                    <a:pt x="324102" y="121136"/>
                  </a:lnTo>
                  <a:lnTo>
                    <a:pt x="307468" y="81722"/>
                  </a:lnTo>
                  <a:lnTo>
                    <a:pt x="281668" y="48328"/>
                  </a:lnTo>
                  <a:lnTo>
                    <a:pt x="248274" y="22527"/>
                  </a:lnTo>
                  <a:lnTo>
                    <a:pt x="208860" y="5894"/>
                  </a:lnTo>
                  <a:lnTo>
                    <a:pt x="164998" y="0"/>
                  </a:lnTo>
                  <a:lnTo>
                    <a:pt x="121136" y="5894"/>
                  </a:lnTo>
                  <a:lnTo>
                    <a:pt x="81722" y="22527"/>
                  </a:lnTo>
                  <a:lnTo>
                    <a:pt x="48328" y="48328"/>
                  </a:lnTo>
                  <a:lnTo>
                    <a:pt x="22527" y="81722"/>
                  </a:lnTo>
                  <a:lnTo>
                    <a:pt x="5894" y="121136"/>
                  </a:lnTo>
                  <a:lnTo>
                    <a:pt x="0" y="164998"/>
                  </a:lnTo>
                  <a:lnTo>
                    <a:pt x="5894" y="208860"/>
                  </a:lnTo>
                  <a:lnTo>
                    <a:pt x="22527" y="248274"/>
                  </a:lnTo>
                  <a:lnTo>
                    <a:pt x="48328" y="281668"/>
                  </a:lnTo>
                  <a:lnTo>
                    <a:pt x="81722" y="307468"/>
                  </a:lnTo>
                  <a:lnTo>
                    <a:pt x="121136" y="324102"/>
                  </a:lnTo>
                  <a:lnTo>
                    <a:pt x="164998" y="329996"/>
                  </a:lnTo>
                  <a:close/>
                </a:path>
              </a:pathLst>
            </a:custGeom>
            <a:ln w="6896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3a:</a:t>
            </a:r>
            <a:r>
              <a:rPr spc="75" dirty="0"/>
              <a:t> </a:t>
            </a:r>
            <a:r>
              <a:rPr spc="110" dirty="0"/>
              <a:t>Suspect</a:t>
            </a:r>
            <a:r>
              <a:rPr spc="75" dirty="0"/>
              <a:t> sepsis, </a:t>
            </a:r>
            <a:r>
              <a:rPr spc="60" dirty="0"/>
              <a:t>start</a:t>
            </a:r>
            <a:r>
              <a:rPr spc="75" dirty="0"/>
              <a:t> </a:t>
            </a:r>
            <a:r>
              <a:rPr spc="60" dirty="0"/>
              <a:t>FAST-</a:t>
            </a:r>
            <a:r>
              <a:rPr spc="125" dirty="0"/>
              <a:t>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86908" y="2419977"/>
            <a:ext cx="41181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0" dirty="0">
                <a:latin typeface="Calibri"/>
                <a:cs typeface="Calibri"/>
              </a:rPr>
              <a:t>MODULE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105" dirty="0">
                <a:latin typeface="Calibri"/>
                <a:cs typeface="Calibri"/>
              </a:rPr>
              <a:t>3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60" dirty="0">
                <a:latin typeface="Calibri"/>
                <a:cs typeface="Calibri"/>
              </a:rPr>
              <a:t>A: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70" dirty="0">
                <a:latin typeface="Calibri"/>
                <a:cs typeface="Calibri"/>
              </a:rPr>
              <a:t>PART</a:t>
            </a:r>
            <a:r>
              <a:rPr sz="2400" spc="140" dirty="0">
                <a:latin typeface="Calibri"/>
                <a:cs typeface="Calibri"/>
              </a:rPr>
              <a:t>  </a:t>
            </a:r>
            <a:r>
              <a:rPr sz="2400" spc="235" dirty="0">
                <a:latin typeface="Calibri"/>
                <a:cs typeface="Calibri"/>
              </a:rPr>
              <a:t>TW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105" dirty="0">
                <a:latin typeface="Calibri"/>
                <a:cs typeface="Calibri"/>
              </a:rPr>
              <a:t>O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782260" y="1131537"/>
            <a:ext cx="1127760" cy="1127760"/>
            <a:chOff x="4782260" y="1131537"/>
            <a:chExt cx="1127760" cy="1127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805" y="1143063"/>
              <a:ext cx="1104392" cy="110441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3791" y="1143068"/>
              <a:ext cx="1104900" cy="1104900"/>
            </a:xfrm>
            <a:custGeom>
              <a:avLst/>
              <a:gdLst/>
              <a:ahLst/>
              <a:cxnLst/>
              <a:rect l="l" t="t" r="r" b="b"/>
              <a:pathLst>
                <a:path w="1104900" h="1104900">
                  <a:moveTo>
                    <a:pt x="552208" y="1104404"/>
                  </a:moveTo>
                  <a:lnTo>
                    <a:pt x="599855" y="1102377"/>
                  </a:lnTo>
                  <a:lnTo>
                    <a:pt x="646376" y="1096407"/>
                  </a:lnTo>
                  <a:lnTo>
                    <a:pt x="691606" y="1086659"/>
                  </a:lnTo>
                  <a:lnTo>
                    <a:pt x="735379" y="1073300"/>
                  </a:lnTo>
                  <a:lnTo>
                    <a:pt x="777530" y="1056494"/>
                  </a:lnTo>
                  <a:lnTo>
                    <a:pt x="817891" y="1036408"/>
                  </a:lnTo>
                  <a:lnTo>
                    <a:pt x="856299" y="1013207"/>
                  </a:lnTo>
                  <a:lnTo>
                    <a:pt x="892586" y="987058"/>
                  </a:lnTo>
                  <a:lnTo>
                    <a:pt x="926587" y="958126"/>
                  </a:lnTo>
                  <a:lnTo>
                    <a:pt x="958137" y="926577"/>
                  </a:lnTo>
                  <a:lnTo>
                    <a:pt x="987070" y="892576"/>
                  </a:lnTo>
                  <a:lnTo>
                    <a:pt x="1013220" y="856289"/>
                  </a:lnTo>
                  <a:lnTo>
                    <a:pt x="1036420" y="817883"/>
                  </a:lnTo>
                  <a:lnTo>
                    <a:pt x="1056506" y="777522"/>
                  </a:lnTo>
                  <a:lnTo>
                    <a:pt x="1073312" y="735373"/>
                  </a:lnTo>
                  <a:lnTo>
                    <a:pt x="1086672" y="691601"/>
                  </a:lnTo>
                  <a:lnTo>
                    <a:pt x="1096420" y="646373"/>
                  </a:lnTo>
                  <a:lnTo>
                    <a:pt x="1102390" y="599853"/>
                  </a:lnTo>
                  <a:lnTo>
                    <a:pt x="1104417" y="552208"/>
                  </a:lnTo>
                  <a:lnTo>
                    <a:pt x="1102390" y="504561"/>
                  </a:lnTo>
                  <a:lnTo>
                    <a:pt x="1096420" y="458040"/>
                  </a:lnTo>
                  <a:lnTo>
                    <a:pt x="1086672" y="412810"/>
                  </a:lnTo>
                  <a:lnTo>
                    <a:pt x="1073312" y="369037"/>
                  </a:lnTo>
                  <a:lnTo>
                    <a:pt x="1056506" y="326887"/>
                  </a:lnTo>
                  <a:lnTo>
                    <a:pt x="1036420" y="286525"/>
                  </a:lnTo>
                  <a:lnTo>
                    <a:pt x="1013220" y="248118"/>
                  </a:lnTo>
                  <a:lnTo>
                    <a:pt x="987070" y="211830"/>
                  </a:lnTo>
                  <a:lnTo>
                    <a:pt x="958137" y="177829"/>
                  </a:lnTo>
                  <a:lnTo>
                    <a:pt x="926587" y="146279"/>
                  </a:lnTo>
                  <a:lnTo>
                    <a:pt x="892586" y="117346"/>
                  </a:lnTo>
                  <a:lnTo>
                    <a:pt x="856299" y="91197"/>
                  </a:lnTo>
                  <a:lnTo>
                    <a:pt x="817891" y="67996"/>
                  </a:lnTo>
                  <a:lnTo>
                    <a:pt x="777530" y="47910"/>
                  </a:lnTo>
                  <a:lnTo>
                    <a:pt x="735379" y="31104"/>
                  </a:lnTo>
                  <a:lnTo>
                    <a:pt x="691606" y="17745"/>
                  </a:lnTo>
                  <a:lnTo>
                    <a:pt x="646376" y="7997"/>
                  </a:lnTo>
                  <a:lnTo>
                    <a:pt x="599855" y="2026"/>
                  </a:lnTo>
                  <a:lnTo>
                    <a:pt x="552208" y="0"/>
                  </a:lnTo>
                  <a:lnTo>
                    <a:pt x="504561" y="2026"/>
                  </a:lnTo>
                  <a:lnTo>
                    <a:pt x="458040" y="7997"/>
                  </a:lnTo>
                  <a:lnTo>
                    <a:pt x="412810" y="17745"/>
                  </a:lnTo>
                  <a:lnTo>
                    <a:pt x="369037" y="31104"/>
                  </a:lnTo>
                  <a:lnTo>
                    <a:pt x="326887" y="47910"/>
                  </a:lnTo>
                  <a:lnTo>
                    <a:pt x="286525" y="67996"/>
                  </a:lnTo>
                  <a:lnTo>
                    <a:pt x="248118" y="91197"/>
                  </a:lnTo>
                  <a:lnTo>
                    <a:pt x="211830" y="117346"/>
                  </a:lnTo>
                  <a:lnTo>
                    <a:pt x="177829" y="146279"/>
                  </a:lnTo>
                  <a:lnTo>
                    <a:pt x="146279" y="177829"/>
                  </a:lnTo>
                  <a:lnTo>
                    <a:pt x="117346" y="211830"/>
                  </a:lnTo>
                  <a:lnTo>
                    <a:pt x="91197" y="248118"/>
                  </a:lnTo>
                  <a:lnTo>
                    <a:pt x="67996" y="286525"/>
                  </a:lnTo>
                  <a:lnTo>
                    <a:pt x="47910" y="326887"/>
                  </a:lnTo>
                  <a:lnTo>
                    <a:pt x="31104" y="369037"/>
                  </a:lnTo>
                  <a:lnTo>
                    <a:pt x="17745" y="412810"/>
                  </a:lnTo>
                  <a:lnTo>
                    <a:pt x="7997" y="458040"/>
                  </a:lnTo>
                  <a:lnTo>
                    <a:pt x="2026" y="504561"/>
                  </a:lnTo>
                  <a:lnTo>
                    <a:pt x="0" y="552208"/>
                  </a:lnTo>
                  <a:lnTo>
                    <a:pt x="2026" y="599853"/>
                  </a:lnTo>
                  <a:lnTo>
                    <a:pt x="7997" y="646373"/>
                  </a:lnTo>
                  <a:lnTo>
                    <a:pt x="17745" y="691601"/>
                  </a:lnTo>
                  <a:lnTo>
                    <a:pt x="31104" y="735373"/>
                  </a:lnTo>
                  <a:lnTo>
                    <a:pt x="47910" y="777522"/>
                  </a:lnTo>
                  <a:lnTo>
                    <a:pt x="67996" y="817883"/>
                  </a:lnTo>
                  <a:lnTo>
                    <a:pt x="91197" y="856289"/>
                  </a:lnTo>
                  <a:lnTo>
                    <a:pt x="117346" y="892576"/>
                  </a:lnTo>
                  <a:lnTo>
                    <a:pt x="146279" y="926577"/>
                  </a:lnTo>
                  <a:lnTo>
                    <a:pt x="177829" y="958126"/>
                  </a:lnTo>
                  <a:lnTo>
                    <a:pt x="211830" y="987058"/>
                  </a:lnTo>
                  <a:lnTo>
                    <a:pt x="248118" y="1013207"/>
                  </a:lnTo>
                  <a:lnTo>
                    <a:pt x="286525" y="1036408"/>
                  </a:lnTo>
                  <a:lnTo>
                    <a:pt x="326887" y="1056494"/>
                  </a:lnTo>
                  <a:lnTo>
                    <a:pt x="369037" y="1073300"/>
                  </a:lnTo>
                  <a:lnTo>
                    <a:pt x="412810" y="1086659"/>
                  </a:lnTo>
                  <a:lnTo>
                    <a:pt x="458040" y="1096407"/>
                  </a:lnTo>
                  <a:lnTo>
                    <a:pt x="504561" y="1102377"/>
                  </a:lnTo>
                  <a:lnTo>
                    <a:pt x="552208" y="1104404"/>
                  </a:lnTo>
                  <a:close/>
                </a:path>
              </a:pathLst>
            </a:custGeom>
            <a:ln w="23063">
              <a:solidFill>
                <a:srgbClr val="BB00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459594" y="4508612"/>
            <a:ext cx="7232650" cy="3051810"/>
            <a:chOff x="3459594" y="4508612"/>
            <a:chExt cx="7232650" cy="305181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8776" y="4508612"/>
              <a:ext cx="4753226" cy="305139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59594" y="4653533"/>
              <a:ext cx="3773170" cy="31750"/>
            </a:xfrm>
            <a:custGeom>
              <a:avLst/>
              <a:gdLst/>
              <a:ahLst/>
              <a:cxnLst/>
              <a:rect l="l" t="t" r="r" b="b"/>
              <a:pathLst>
                <a:path w="3773170" h="31750">
                  <a:moveTo>
                    <a:pt x="37728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72801" y="31635"/>
                  </a:lnTo>
                  <a:lnTo>
                    <a:pt x="3772801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59594" y="4621898"/>
              <a:ext cx="3773170" cy="31750"/>
            </a:xfrm>
            <a:custGeom>
              <a:avLst/>
              <a:gdLst/>
              <a:ahLst/>
              <a:cxnLst/>
              <a:rect l="l" t="t" r="r" b="b"/>
              <a:pathLst>
                <a:path w="3773170" h="31750">
                  <a:moveTo>
                    <a:pt x="37728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72801" y="31635"/>
                  </a:lnTo>
                  <a:lnTo>
                    <a:pt x="3772801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59594" y="4590262"/>
              <a:ext cx="3773170" cy="31750"/>
            </a:xfrm>
            <a:custGeom>
              <a:avLst/>
              <a:gdLst/>
              <a:ahLst/>
              <a:cxnLst/>
              <a:rect l="l" t="t" r="r" b="b"/>
              <a:pathLst>
                <a:path w="3773170" h="31750">
                  <a:moveTo>
                    <a:pt x="37728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72801" y="31635"/>
                  </a:lnTo>
                  <a:lnTo>
                    <a:pt x="3772801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59594" y="4558626"/>
              <a:ext cx="3773170" cy="31750"/>
            </a:xfrm>
            <a:custGeom>
              <a:avLst/>
              <a:gdLst/>
              <a:ahLst/>
              <a:cxnLst/>
              <a:rect l="l" t="t" r="r" b="b"/>
              <a:pathLst>
                <a:path w="3773170" h="31750">
                  <a:moveTo>
                    <a:pt x="3772801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72801" y="31635"/>
                  </a:lnTo>
                  <a:lnTo>
                    <a:pt x="3772801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93762" y="3140123"/>
            <a:ext cx="370459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9220">
              <a:lnSpc>
                <a:spcPct val="107100"/>
              </a:lnSpc>
              <a:spcBef>
                <a:spcPts val="100"/>
              </a:spcBef>
            </a:pPr>
            <a:r>
              <a:rPr sz="3500" b="1" spc="200" dirty="0">
                <a:solidFill>
                  <a:srgbClr val="C2191C"/>
                </a:solidFill>
                <a:latin typeface="Calibri"/>
                <a:cs typeface="Calibri"/>
              </a:rPr>
              <a:t>How</a:t>
            </a:r>
            <a:r>
              <a:rPr sz="3500" b="1" spc="40" dirty="0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C2191C"/>
                </a:solidFill>
                <a:latin typeface="Calibri"/>
                <a:cs typeface="Calibri"/>
              </a:rPr>
              <a:t>to</a:t>
            </a:r>
            <a:r>
              <a:rPr sz="3500" b="1" spc="45" dirty="0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sz="3500" b="1" spc="250" dirty="0">
                <a:solidFill>
                  <a:srgbClr val="C2191C"/>
                </a:solidFill>
                <a:latin typeface="Calibri"/>
                <a:cs typeface="Calibri"/>
              </a:rPr>
              <a:t>take</a:t>
            </a:r>
            <a:r>
              <a:rPr sz="3500" b="1" spc="45" dirty="0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sz="3500" b="1" spc="285" dirty="0">
                <a:solidFill>
                  <a:srgbClr val="C2191C"/>
                </a:solidFill>
                <a:latin typeface="Calibri"/>
                <a:cs typeface="Calibri"/>
              </a:rPr>
              <a:t>and </a:t>
            </a:r>
            <a:r>
              <a:rPr sz="3500" b="1" spc="295" dirty="0">
                <a:solidFill>
                  <a:srgbClr val="C2191C"/>
                </a:solidFill>
                <a:latin typeface="Calibri"/>
                <a:cs typeface="Calibri"/>
              </a:rPr>
              <a:t>record</a:t>
            </a:r>
            <a:r>
              <a:rPr sz="3500" b="1" spc="55" dirty="0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sz="3500" b="1" spc="185" dirty="0">
                <a:solidFill>
                  <a:srgbClr val="C2191C"/>
                </a:solidFill>
                <a:latin typeface="Calibri"/>
                <a:cs typeface="Calibri"/>
              </a:rPr>
              <a:t>vital</a:t>
            </a:r>
            <a:r>
              <a:rPr sz="3500" b="1" spc="60" dirty="0">
                <a:solidFill>
                  <a:srgbClr val="C2191C"/>
                </a:solidFill>
                <a:latin typeface="Calibri"/>
                <a:cs typeface="Calibri"/>
              </a:rPr>
              <a:t> </a:t>
            </a:r>
            <a:r>
              <a:rPr sz="3500" b="1" spc="290" dirty="0">
                <a:solidFill>
                  <a:srgbClr val="C2191C"/>
                </a:solidFill>
                <a:latin typeface="Calibri"/>
                <a:cs typeface="Calibri"/>
              </a:rPr>
              <a:t>signs</a:t>
            </a:r>
            <a:endParaRPr sz="3500" dirty="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467290" y="2874848"/>
            <a:ext cx="3757929" cy="127000"/>
            <a:chOff x="3467290" y="2874848"/>
            <a:chExt cx="3757929" cy="127000"/>
          </a:xfrm>
        </p:grpSpPr>
        <p:sp>
          <p:nvSpPr>
            <p:cNvPr id="17" name="object 17"/>
            <p:cNvSpPr/>
            <p:nvPr/>
          </p:nvSpPr>
          <p:spPr>
            <a:xfrm>
              <a:off x="3467290" y="2874848"/>
              <a:ext cx="3757929" cy="31750"/>
            </a:xfrm>
            <a:custGeom>
              <a:avLst/>
              <a:gdLst/>
              <a:ahLst/>
              <a:cxnLst/>
              <a:rect l="l" t="t" r="r" b="b"/>
              <a:pathLst>
                <a:path w="3757929" h="31750">
                  <a:moveTo>
                    <a:pt x="375742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57422" y="31635"/>
                  </a:lnTo>
                  <a:lnTo>
                    <a:pt x="375742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67290" y="2906471"/>
              <a:ext cx="3757929" cy="31750"/>
            </a:xfrm>
            <a:custGeom>
              <a:avLst/>
              <a:gdLst/>
              <a:ahLst/>
              <a:cxnLst/>
              <a:rect l="l" t="t" r="r" b="b"/>
              <a:pathLst>
                <a:path w="3757929" h="31750">
                  <a:moveTo>
                    <a:pt x="375742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57422" y="31635"/>
                  </a:lnTo>
                  <a:lnTo>
                    <a:pt x="375742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67290" y="2938106"/>
              <a:ext cx="3757929" cy="31750"/>
            </a:xfrm>
            <a:custGeom>
              <a:avLst/>
              <a:gdLst/>
              <a:ahLst/>
              <a:cxnLst/>
              <a:rect l="l" t="t" r="r" b="b"/>
              <a:pathLst>
                <a:path w="3757929" h="31750">
                  <a:moveTo>
                    <a:pt x="375742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57422" y="31635"/>
                  </a:lnTo>
                  <a:lnTo>
                    <a:pt x="375742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67290" y="2969742"/>
              <a:ext cx="3757929" cy="31750"/>
            </a:xfrm>
            <a:custGeom>
              <a:avLst/>
              <a:gdLst/>
              <a:ahLst/>
              <a:cxnLst/>
              <a:rect l="l" t="t" r="r" b="b"/>
              <a:pathLst>
                <a:path w="3757929" h="31750">
                  <a:moveTo>
                    <a:pt x="375742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3757422" y="31635"/>
                  </a:lnTo>
                  <a:lnTo>
                    <a:pt x="375742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7D380A-2833-46B7-9ABC-D7EA11CB9584}">
  <ds:schemaRefs>
    <ds:schemaRef ds:uri="http://purl.org/dc/terms/"/>
    <ds:schemaRef ds:uri="http://purl.org/dc/elements/1.1/"/>
    <ds:schemaRef ds:uri="http://purl.org/dc/dcmitype/"/>
    <ds:schemaRef ds:uri="940c0d3d-716a-486e-bd58-eeaa1edf8546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02618673-4480-4f69-8c87-344afbadf7c2"/>
  </ds:schemaRefs>
</ds:datastoreItem>
</file>

<file path=customXml/itemProps2.xml><?xml version="1.0" encoding="utf-8"?>
<ds:datastoreItem xmlns:ds="http://schemas.openxmlformats.org/officeDocument/2006/customXml" ds:itemID="{ED57FE21-38A5-498D-BFB5-88A78F7F3F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53DE83-6B73-46E1-9ED0-23F4951F50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3255131-b129-4010-86e1-474bfd7e8076}" enabled="0" method="" siteId="{53255131-b129-4010-86e1-474bfd7e807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2382</Words>
  <Application>Microsoft Macintosh PowerPoint</Application>
  <PresentationFormat>Custom</PresentationFormat>
  <Paragraphs>344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Calibri</vt:lpstr>
      <vt:lpstr>Times New Roman</vt:lpstr>
      <vt:lpstr>Office Theme</vt:lpstr>
      <vt:lpstr>The APT-Sepsis Programme</vt:lpstr>
      <vt:lpstr>Module 3a outline</vt:lpstr>
      <vt:lpstr>PowerPoint Presentation</vt:lpstr>
      <vt:lpstr>What is Maternal Sepsis?</vt:lpstr>
      <vt:lpstr>Sepsis is…</vt:lpstr>
      <vt:lpstr>What is Maternal Sepsis?</vt:lpstr>
      <vt:lpstr>Red Flag Vital Signs</vt:lpstr>
      <vt:lpstr>Why do we monitor women under our care?</vt:lpstr>
      <vt:lpstr>PowerPoint Presentation</vt:lpstr>
      <vt:lpstr>Vital signs to monitor</vt:lpstr>
      <vt:lpstr>The Modified Obstetric Early Warning Score (MEOWS) Chart</vt:lpstr>
      <vt:lpstr>The Modified Obstetric Early Warning Score (MEOWS) Chart</vt:lpstr>
      <vt:lpstr>How to complete the MEOWS Chart</vt:lpstr>
      <vt:lpstr>PowerPoint Presentation</vt:lpstr>
      <vt:lpstr>FAST-M</vt:lpstr>
      <vt:lpstr>PowerPoint Presentation</vt:lpstr>
      <vt:lpstr>Vital signs in sepsis</vt:lpstr>
      <vt:lpstr>Vital signs in sepsis</vt:lpstr>
      <vt:lpstr>When to use the FAST-M Decision Tool</vt:lpstr>
      <vt:lpstr>How to use the FAST-M Decision Tool</vt:lpstr>
      <vt:lpstr>Frequency of vital sign monitoring using the MEOWS Chart</vt:lpstr>
      <vt:lpstr>Other reasons for abnormal vital signs</vt:lpstr>
      <vt:lpstr>We have now covered what sepsis is and why it is a medical emergency, how to record vital signs on the MEOWS Chart and how to use the FAST-M Decision Tool</vt:lpstr>
      <vt:lpstr>Questions about APT-Sepsis?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cp:lastModifiedBy>Yang, Liu [liuyang6]</cp:lastModifiedBy>
  <cp:revision>1</cp:revision>
  <dcterms:created xsi:type="dcterms:W3CDTF">2023-09-22T12:25:03Z</dcterms:created>
  <dcterms:modified xsi:type="dcterms:W3CDTF">2023-12-07T16:23:41Z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2023-09-21T00:00:00Z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2023-09-22T00:00:00Z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0x0101002A14136ED297384F8D466166542F8FEF</vt:lpwstr>
  </property>
</Properties>
</file>